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61" d="100"/>
          <a:sy n="61" d="100"/>
        </p:scale>
        <p:origin x="108"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962358-959E-40F4-994F-FECF3E1F5D42}" type="datetimeFigureOut">
              <a:rPr lang="en-GB" smtClean="0"/>
              <a:t>17/03/2020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4E3E10-C276-42B1-85E7-9FA2C63CBB2B}" type="slidenum">
              <a:rPr lang="en-GB" smtClean="0"/>
              <a:t>‹#›</a:t>
            </a:fld>
            <a:endParaRPr lang="en-GB"/>
          </a:p>
        </p:txBody>
      </p:sp>
    </p:spTree>
    <p:extLst>
      <p:ext uri="{BB962C8B-B14F-4D97-AF65-F5344CB8AC3E}">
        <p14:creationId xmlns:p14="http://schemas.microsoft.com/office/powerpoint/2010/main" val="3058219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billboard.com/articles/columns/pop/8487115/taylor-swift-most-influential-woman-twitter-2018"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7e12d5c8a2_0_23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7e12d5c8a2_0_2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6312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7e12d5c8a2_0_8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7e12d5c8a2_0_8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1879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7e12d5c8a2_0_8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7e12d5c8a2_0_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7934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7e12d5c8a2_0_8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7e12d5c8a2_0_8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2222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7e12d5c8a2_0_8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7e12d5c8a2_0_8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3355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7e12d5c8a2_0_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7e12d5c8a2_0_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0746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7e12d5c8a2_0_9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7e12d5c8a2_0_9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6800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7e12d5c8a2_0_9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7e12d5c8a2_0_9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3474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7e12d5c8a2_0_9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7e12d5c8a2_0_9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6219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7e12d5c8a2_0_9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7e12d5c8a2_0_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6826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7e12d5c8a2_0_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7e12d5c8a2_0_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1546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7e12d5c8a2_0_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7e12d5c8a2_0_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6712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7e12d5c8a2_0_9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7e12d5c8a2_0_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9564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7e12d5c8a2_0_9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7e12d5c8a2_0_9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4616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7e12d5c8a2_0_9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7e12d5c8a2_0_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7931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7e12d5c8a2_0_9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7e12d5c8a2_0_9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50047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7e12d5c8a2_0_9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7e12d5c8a2_0_9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3645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7e12d5c8a2_0_9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7e12d5c8a2_0_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3354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7e12d5c8a2_0_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7e12d5c8a2_0_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45551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7e12d5c8a2_0_9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7e12d5c8a2_0_9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5924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7e12d5c8a2_0_10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7e12d5c8a2_0_10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5543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7e12d5c8a2_0_10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7e12d5c8a2_0_10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4743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7e12d5c8a2_0_8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7e12d5c8a2_0_8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67923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7e12d5c8a2_0_10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7e12d5c8a2_0_10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68280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7e12d5c8a2_0_10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6" name="Google Shape;936;g7e12d5c8a2_0_10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0327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7e12d5c8a2_0_10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4" name="Google Shape;944;g7e12d5c8a2_0_10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71550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7e12d5c8a2_0_10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7e12d5c8a2_0_10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8234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e12d5c8a2_0_1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e12d5c8a2_0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920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7e12d5c8a2_0_1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2" name="Google Shape;962;g7e12d5c8a2_0_1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71786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7e12d5c8a2_0_10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7" name="Google Shape;967;g7e12d5c8a2_0_10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Tell the students to think of a conglomerate like a tree, the branches its subsidiaries. The branches keep the tree alive and BRANCH off of the main company. I would also write up a sentence here along the lines of “The BBC is a multinational oligopoly in Britain that works in synergy with other productions companies and subsidiaries to produce content…” to highlight how to structure into writing/exam.</a:t>
            </a:r>
            <a:endParaRPr/>
          </a:p>
        </p:txBody>
      </p:sp>
      <p:sp>
        <p:nvSpPr>
          <p:cNvPr id="968" name="Google Shape;968;g7e12d5c8a2_0_10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36</a:t>
            </a:fld>
            <a:endParaRPr/>
          </a:p>
        </p:txBody>
      </p:sp>
    </p:spTree>
    <p:extLst>
      <p:ext uri="{BB962C8B-B14F-4D97-AF65-F5344CB8AC3E}">
        <p14:creationId xmlns:p14="http://schemas.microsoft.com/office/powerpoint/2010/main" val="5323289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e12d5c8a2_0_10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e12d5c8a2_0_10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10386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7e12d5c8a2_0_10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7e12d5c8a2_0_1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80846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7e12d5c8a2_0_10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0" name="Google Shape;990;g7e12d5c8a2_0_10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SOURCE: </a:t>
            </a:r>
            <a:r>
              <a:rPr lang="en-GB" u="sng">
                <a:solidFill>
                  <a:schemeClr val="hlink"/>
                </a:solidFill>
                <a:hlinkClick r:id="rId3"/>
              </a:rPr>
              <a:t>https://www.billboard.com/articles/columns/pop/8487115/taylor-swift-most-influential-woman-twitter-2018</a:t>
            </a:r>
            <a:endParaRPr/>
          </a:p>
        </p:txBody>
      </p:sp>
      <p:sp>
        <p:nvSpPr>
          <p:cNvPr id="991" name="Google Shape;991;g7e12d5c8a2_0_10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39</a:t>
            </a:fld>
            <a:endParaRPr/>
          </a:p>
        </p:txBody>
      </p:sp>
    </p:spTree>
    <p:extLst>
      <p:ext uri="{BB962C8B-B14F-4D97-AF65-F5344CB8AC3E}">
        <p14:creationId xmlns:p14="http://schemas.microsoft.com/office/powerpoint/2010/main" val="2061974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7e12d5c8a2_0_8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7e12d5c8a2_0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04979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7e12d5c8a2_0_10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g7e12d5c8a2_0_10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0" name="Google Shape;1000;g7e12d5c8a2_0_10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40</a:t>
            </a:fld>
            <a:endParaRPr/>
          </a:p>
        </p:txBody>
      </p:sp>
    </p:spTree>
    <p:extLst>
      <p:ext uri="{BB962C8B-B14F-4D97-AF65-F5344CB8AC3E}">
        <p14:creationId xmlns:p14="http://schemas.microsoft.com/office/powerpoint/2010/main" val="10856749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7e12d5c8a2_0_10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7e12d5c8a2_0_1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28878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7e12d5c8a2_0_10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7e12d5c8a2_0_10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33486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7e12d5c8a2_0_10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7e12d5c8a2_0_10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43923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7e12d5c8a2_0_1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7e12d5c8a2_0_1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43009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7e12d5c8a2_0_1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7e12d5c8a2_0_1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0702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7e12d5c8a2_0_1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7e12d5c8a2_0_1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18095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7e12d5c8a2_0_1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4" name="Google Shape;1054;g7e12d5c8a2_0_1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7370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7e12d5c8a2_0_1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2" name="Google Shape;1062;g7e12d5c8a2_0_1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52566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7e12d5c8a2_0_1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7e12d5c8a2_0_1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5527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7e12d5c8a2_0_8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7e12d5c8a2_0_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10817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7e12d5c8a2_0_1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7e12d5c8a2_0_1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86794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7e12d5c8a2_0_1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3" name="Google Shape;1083;g7e12d5c8a2_0_1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3438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7e12d5c8a2_0_8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7e12d5c8a2_0_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2477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7e12d5c8a2_0_8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7e12d5c8a2_0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3850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7e12d5c8a2_0_8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7e12d5c8a2_0_8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701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7e12d5c8a2_0_8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7e12d5c8a2_0_8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3963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643128B-5AB0-43F7-A33C-8644A2C860D6}"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BF0F33-7428-48C2-BB67-C9B436274438}" type="slidenum">
              <a:rPr lang="en-GB" smtClean="0"/>
              <a:t>‹#›</a:t>
            </a:fld>
            <a:endParaRPr lang="en-GB"/>
          </a:p>
        </p:txBody>
      </p:sp>
    </p:spTree>
    <p:extLst>
      <p:ext uri="{BB962C8B-B14F-4D97-AF65-F5344CB8AC3E}">
        <p14:creationId xmlns:p14="http://schemas.microsoft.com/office/powerpoint/2010/main" val="3771197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643128B-5AB0-43F7-A33C-8644A2C860D6}"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BF0F33-7428-48C2-BB67-C9B436274438}" type="slidenum">
              <a:rPr lang="en-GB" smtClean="0"/>
              <a:t>‹#›</a:t>
            </a:fld>
            <a:endParaRPr lang="en-GB"/>
          </a:p>
        </p:txBody>
      </p:sp>
    </p:spTree>
    <p:extLst>
      <p:ext uri="{BB962C8B-B14F-4D97-AF65-F5344CB8AC3E}">
        <p14:creationId xmlns:p14="http://schemas.microsoft.com/office/powerpoint/2010/main" val="765429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643128B-5AB0-43F7-A33C-8644A2C860D6}"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BF0F33-7428-48C2-BB67-C9B436274438}" type="slidenum">
              <a:rPr lang="en-GB" smtClean="0"/>
              <a:t>‹#›</a:t>
            </a:fld>
            <a:endParaRPr lang="en-GB"/>
          </a:p>
        </p:txBody>
      </p:sp>
    </p:spTree>
    <p:extLst>
      <p:ext uri="{BB962C8B-B14F-4D97-AF65-F5344CB8AC3E}">
        <p14:creationId xmlns:p14="http://schemas.microsoft.com/office/powerpoint/2010/main" val="759434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33616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643128B-5AB0-43F7-A33C-8644A2C860D6}"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BF0F33-7428-48C2-BB67-C9B436274438}" type="slidenum">
              <a:rPr lang="en-GB" smtClean="0"/>
              <a:t>‹#›</a:t>
            </a:fld>
            <a:endParaRPr lang="en-GB"/>
          </a:p>
        </p:txBody>
      </p:sp>
    </p:spTree>
    <p:extLst>
      <p:ext uri="{BB962C8B-B14F-4D97-AF65-F5344CB8AC3E}">
        <p14:creationId xmlns:p14="http://schemas.microsoft.com/office/powerpoint/2010/main" val="3723818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643128B-5AB0-43F7-A33C-8644A2C860D6}"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BF0F33-7428-48C2-BB67-C9B436274438}" type="slidenum">
              <a:rPr lang="en-GB" smtClean="0"/>
              <a:t>‹#›</a:t>
            </a:fld>
            <a:endParaRPr lang="en-GB"/>
          </a:p>
        </p:txBody>
      </p:sp>
    </p:spTree>
    <p:extLst>
      <p:ext uri="{BB962C8B-B14F-4D97-AF65-F5344CB8AC3E}">
        <p14:creationId xmlns:p14="http://schemas.microsoft.com/office/powerpoint/2010/main" val="1476377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643128B-5AB0-43F7-A33C-8644A2C860D6}" type="datetimeFigureOut">
              <a:rPr lang="en-GB" smtClean="0"/>
              <a:t>17/03/2020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3BF0F33-7428-48C2-BB67-C9B436274438}" type="slidenum">
              <a:rPr lang="en-GB" smtClean="0"/>
              <a:t>‹#›</a:t>
            </a:fld>
            <a:endParaRPr lang="en-GB"/>
          </a:p>
        </p:txBody>
      </p:sp>
    </p:spTree>
    <p:extLst>
      <p:ext uri="{BB962C8B-B14F-4D97-AF65-F5344CB8AC3E}">
        <p14:creationId xmlns:p14="http://schemas.microsoft.com/office/powerpoint/2010/main" val="3387757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643128B-5AB0-43F7-A33C-8644A2C860D6}" type="datetimeFigureOut">
              <a:rPr lang="en-GB" smtClean="0"/>
              <a:t>17/03/2020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3BF0F33-7428-48C2-BB67-C9B436274438}" type="slidenum">
              <a:rPr lang="en-GB" smtClean="0"/>
              <a:t>‹#›</a:t>
            </a:fld>
            <a:endParaRPr lang="en-GB"/>
          </a:p>
        </p:txBody>
      </p:sp>
    </p:spTree>
    <p:extLst>
      <p:ext uri="{BB962C8B-B14F-4D97-AF65-F5344CB8AC3E}">
        <p14:creationId xmlns:p14="http://schemas.microsoft.com/office/powerpoint/2010/main" val="2077410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643128B-5AB0-43F7-A33C-8644A2C860D6}" type="datetimeFigureOut">
              <a:rPr lang="en-GB" smtClean="0"/>
              <a:t>17/03/2020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3BF0F33-7428-48C2-BB67-C9B436274438}" type="slidenum">
              <a:rPr lang="en-GB" smtClean="0"/>
              <a:t>‹#›</a:t>
            </a:fld>
            <a:endParaRPr lang="en-GB"/>
          </a:p>
        </p:txBody>
      </p:sp>
    </p:spTree>
    <p:extLst>
      <p:ext uri="{BB962C8B-B14F-4D97-AF65-F5344CB8AC3E}">
        <p14:creationId xmlns:p14="http://schemas.microsoft.com/office/powerpoint/2010/main" val="2079437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43128B-5AB0-43F7-A33C-8644A2C860D6}" type="datetimeFigureOut">
              <a:rPr lang="en-GB" smtClean="0"/>
              <a:t>17/03/2020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3BF0F33-7428-48C2-BB67-C9B436274438}" type="slidenum">
              <a:rPr lang="en-GB" smtClean="0"/>
              <a:t>‹#›</a:t>
            </a:fld>
            <a:endParaRPr lang="en-GB"/>
          </a:p>
        </p:txBody>
      </p:sp>
    </p:spTree>
    <p:extLst>
      <p:ext uri="{BB962C8B-B14F-4D97-AF65-F5344CB8AC3E}">
        <p14:creationId xmlns:p14="http://schemas.microsoft.com/office/powerpoint/2010/main" val="66212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43128B-5AB0-43F7-A33C-8644A2C860D6}" type="datetimeFigureOut">
              <a:rPr lang="en-GB" smtClean="0"/>
              <a:t>17/03/2020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3BF0F33-7428-48C2-BB67-C9B436274438}" type="slidenum">
              <a:rPr lang="en-GB" smtClean="0"/>
              <a:t>‹#›</a:t>
            </a:fld>
            <a:endParaRPr lang="en-GB"/>
          </a:p>
        </p:txBody>
      </p:sp>
    </p:spTree>
    <p:extLst>
      <p:ext uri="{BB962C8B-B14F-4D97-AF65-F5344CB8AC3E}">
        <p14:creationId xmlns:p14="http://schemas.microsoft.com/office/powerpoint/2010/main" val="450503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43128B-5AB0-43F7-A33C-8644A2C860D6}" type="datetimeFigureOut">
              <a:rPr lang="en-GB" smtClean="0"/>
              <a:t>17/03/2020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3BF0F33-7428-48C2-BB67-C9B436274438}" type="slidenum">
              <a:rPr lang="en-GB" smtClean="0"/>
              <a:t>‹#›</a:t>
            </a:fld>
            <a:endParaRPr lang="en-GB"/>
          </a:p>
        </p:txBody>
      </p:sp>
    </p:spTree>
    <p:extLst>
      <p:ext uri="{BB962C8B-B14F-4D97-AF65-F5344CB8AC3E}">
        <p14:creationId xmlns:p14="http://schemas.microsoft.com/office/powerpoint/2010/main" val="1992787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43128B-5AB0-43F7-A33C-8644A2C860D6}" type="datetimeFigureOut">
              <a:rPr lang="en-GB" smtClean="0"/>
              <a:t>17/03/2020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BF0F33-7428-48C2-BB67-C9B436274438}" type="slidenum">
              <a:rPr lang="en-GB" smtClean="0"/>
              <a:t>‹#›</a:t>
            </a:fld>
            <a:endParaRPr lang="en-GB"/>
          </a:p>
        </p:txBody>
      </p:sp>
    </p:spTree>
    <p:extLst>
      <p:ext uri="{BB962C8B-B14F-4D97-AF65-F5344CB8AC3E}">
        <p14:creationId xmlns:p14="http://schemas.microsoft.com/office/powerpoint/2010/main" val="1688797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aNw7CT-j8Xo"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aNw7CT-j8Xo"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106"/>
          <p:cNvSpPr txBox="1">
            <a:spLocks noGrp="1"/>
          </p:cNvSpPr>
          <p:nvPr>
            <p:ph type="title"/>
          </p:nvPr>
        </p:nvSpPr>
        <p:spPr>
          <a:xfrm>
            <a:off x="481467" y="1712833"/>
            <a:ext cx="11360800" cy="2375200"/>
          </a:xfrm>
          <a:prstGeom prst="rect">
            <a:avLst/>
          </a:prstGeom>
          <a:solidFill>
            <a:srgbClr val="FFFF00"/>
          </a:solidFill>
        </p:spPr>
        <p:txBody>
          <a:bodyPr spcFirstLastPara="1" vert="horz" wrap="square" lIns="121900" tIns="121900" rIns="121900" bIns="121900" rtlCol="0" anchor="ctr" anchorCtr="0">
            <a:noAutofit/>
          </a:bodyPr>
          <a:lstStyle/>
          <a:p>
            <a:pPr algn="ctr"/>
            <a:r>
              <a:rPr lang="en-GB" sz="12800" b="1">
                <a:solidFill>
                  <a:srgbClr val="FF0000"/>
                </a:solidFill>
              </a:rPr>
              <a:t>BAD BLOOD</a:t>
            </a:r>
            <a:endParaRPr sz="12800" b="1">
              <a:solidFill>
                <a:srgbClr val="FF0000"/>
              </a:solidFill>
            </a:endParaRPr>
          </a:p>
        </p:txBody>
      </p:sp>
    </p:spTree>
    <p:extLst>
      <p:ext uri="{BB962C8B-B14F-4D97-AF65-F5344CB8AC3E}">
        <p14:creationId xmlns:p14="http://schemas.microsoft.com/office/powerpoint/2010/main" val="610369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115"/>
          <p:cNvSpPr txBox="1">
            <a:spLocks noGrp="1"/>
          </p:cNvSpPr>
          <p:nvPr>
            <p:ph type="title"/>
          </p:nvPr>
        </p:nvSpPr>
        <p:spPr>
          <a:xfrm>
            <a:off x="415600" y="390167"/>
            <a:ext cx="11360800" cy="763600"/>
          </a:xfrm>
          <a:prstGeom prst="rect">
            <a:avLst/>
          </a:prstGeom>
        </p:spPr>
        <p:txBody>
          <a:bodyPr spcFirstLastPara="1" vert="horz" wrap="square" lIns="121900" tIns="121900" rIns="121900" bIns="121900" rtlCol="0" anchor="t" anchorCtr="0">
            <a:noAutofit/>
          </a:bodyPr>
          <a:lstStyle/>
          <a:p>
            <a:r>
              <a:rPr lang="en-GB">
                <a:solidFill>
                  <a:srgbClr val="CC0000"/>
                </a:solidFill>
                <a:latin typeface="Impact"/>
                <a:ea typeface="Impact"/>
                <a:cs typeface="Impact"/>
                <a:sym typeface="Impact"/>
              </a:rPr>
              <a:t>REPRESENTATION of race...</a:t>
            </a:r>
            <a:endParaRPr>
              <a:solidFill>
                <a:srgbClr val="CC0000"/>
              </a:solidFill>
              <a:latin typeface="Impact"/>
              <a:ea typeface="Impact"/>
              <a:cs typeface="Impact"/>
              <a:sym typeface="Impact"/>
            </a:endParaRPr>
          </a:p>
        </p:txBody>
      </p:sp>
      <p:pic>
        <p:nvPicPr>
          <p:cNvPr id="755" name="Google Shape;755;p115"/>
          <p:cNvPicPr preferRelativeResize="0"/>
          <p:nvPr/>
        </p:nvPicPr>
        <p:blipFill>
          <a:blip r:embed="rId3">
            <a:alphaModFix/>
          </a:blip>
          <a:stretch>
            <a:fillRect/>
          </a:stretch>
        </p:blipFill>
        <p:spPr>
          <a:xfrm>
            <a:off x="415594" y="1498533"/>
            <a:ext cx="2981500" cy="3975368"/>
          </a:xfrm>
          <a:prstGeom prst="rect">
            <a:avLst/>
          </a:prstGeom>
          <a:noFill/>
          <a:ln>
            <a:noFill/>
          </a:ln>
        </p:spPr>
      </p:pic>
      <p:pic>
        <p:nvPicPr>
          <p:cNvPr id="756" name="Google Shape;756;p115"/>
          <p:cNvPicPr preferRelativeResize="0"/>
          <p:nvPr/>
        </p:nvPicPr>
        <p:blipFill>
          <a:blip r:embed="rId4">
            <a:alphaModFix/>
          </a:blip>
          <a:stretch>
            <a:fillRect/>
          </a:stretch>
        </p:blipFill>
        <p:spPr>
          <a:xfrm>
            <a:off x="3516701" y="1498536"/>
            <a:ext cx="2981500" cy="3980456"/>
          </a:xfrm>
          <a:prstGeom prst="rect">
            <a:avLst/>
          </a:prstGeom>
          <a:noFill/>
          <a:ln>
            <a:noFill/>
          </a:ln>
        </p:spPr>
      </p:pic>
      <p:pic>
        <p:nvPicPr>
          <p:cNvPr id="757" name="Google Shape;757;p115"/>
          <p:cNvPicPr preferRelativeResize="0"/>
          <p:nvPr/>
        </p:nvPicPr>
        <p:blipFill>
          <a:blip r:embed="rId5">
            <a:alphaModFix/>
          </a:blip>
          <a:stretch>
            <a:fillRect/>
          </a:stretch>
        </p:blipFill>
        <p:spPr>
          <a:xfrm>
            <a:off x="6617801" y="1498533"/>
            <a:ext cx="2981500" cy="3980456"/>
          </a:xfrm>
          <a:prstGeom prst="rect">
            <a:avLst/>
          </a:prstGeom>
          <a:noFill/>
          <a:ln>
            <a:noFill/>
          </a:ln>
        </p:spPr>
      </p:pic>
      <p:sp>
        <p:nvSpPr>
          <p:cNvPr id="758" name="Google Shape;758;p115"/>
          <p:cNvSpPr txBox="1">
            <a:spLocks noGrp="1"/>
          </p:cNvSpPr>
          <p:nvPr>
            <p:ph type="title"/>
          </p:nvPr>
        </p:nvSpPr>
        <p:spPr>
          <a:xfrm>
            <a:off x="415600" y="5552867"/>
            <a:ext cx="11360800" cy="763600"/>
          </a:xfrm>
          <a:prstGeom prst="rect">
            <a:avLst/>
          </a:prstGeom>
        </p:spPr>
        <p:txBody>
          <a:bodyPr spcFirstLastPara="1" vert="horz" wrap="square" lIns="121900" tIns="121900" rIns="121900" bIns="121900" rtlCol="0" anchor="t" anchorCtr="0">
            <a:noAutofit/>
          </a:bodyPr>
          <a:lstStyle/>
          <a:p>
            <a:r>
              <a:rPr lang="en-GB">
                <a:solidFill>
                  <a:srgbClr val="CC0000"/>
                </a:solidFill>
                <a:latin typeface="Impact"/>
                <a:ea typeface="Impact"/>
                <a:cs typeface="Impact"/>
                <a:sym typeface="Impact"/>
              </a:rPr>
              <a:t>Is it a STEREOTYPE that ‘The Trinity’ is Asian and shown being good with technology?</a:t>
            </a:r>
            <a:endParaRPr>
              <a:solidFill>
                <a:srgbClr val="CC0000"/>
              </a:solidFill>
              <a:latin typeface="Impact"/>
              <a:ea typeface="Impact"/>
              <a:cs typeface="Impact"/>
              <a:sym typeface="Impact"/>
            </a:endParaRPr>
          </a:p>
        </p:txBody>
      </p:sp>
      <p:cxnSp>
        <p:nvCxnSpPr>
          <p:cNvPr id="759" name="Google Shape;759;p115"/>
          <p:cNvCxnSpPr/>
          <p:nvPr/>
        </p:nvCxnSpPr>
        <p:spPr>
          <a:xfrm rot="10800000">
            <a:off x="5221067" y="5081367"/>
            <a:ext cx="9600" cy="590800"/>
          </a:xfrm>
          <a:prstGeom prst="straightConnector1">
            <a:avLst/>
          </a:prstGeom>
          <a:noFill/>
          <a:ln w="38100" cap="flat" cmpd="sng">
            <a:solidFill>
              <a:srgbClr val="FF0000"/>
            </a:solidFill>
            <a:prstDash val="solid"/>
            <a:round/>
            <a:headEnd type="none" w="med" len="med"/>
            <a:tailEnd type="none" w="med" len="med"/>
          </a:ln>
        </p:spPr>
      </p:cxnSp>
    </p:spTree>
    <p:extLst>
      <p:ext uri="{BB962C8B-B14F-4D97-AF65-F5344CB8AC3E}">
        <p14:creationId xmlns:p14="http://schemas.microsoft.com/office/powerpoint/2010/main" val="1319790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116"/>
          <p:cNvSpPr txBox="1">
            <a:spLocks noGrp="1"/>
          </p:cNvSpPr>
          <p:nvPr>
            <p:ph type="title"/>
          </p:nvPr>
        </p:nvSpPr>
        <p:spPr>
          <a:xfrm>
            <a:off x="415600" y="593367"/>
            <a:ext cx="11360800" cy="6042000"/>
          </a:xfrm>
          <a:prstGeom prst="rect">
            <a:avLst/>
          </a:prstGeom>
          <a:solidFill>
            <a:srgbClr val="FFFF00"/>
          </a:solidFill>
        </p:spPr>
        <p:txBody>
          <a:bodyPr spcFirstLastPara="1" vert="horz" wrap="square" lIns="121900" tIns="121900" rIns="121900" bIns="121900" rtlCol="0" anchor="t" anchorCtr="0">
            <a:noAutofit/>
          </a:bodyPr>
          <a:lstStyle/>
          <a:p>
            <a:pPr algn="ctr"/>
            <a:r>
              <a:rPr lang="en-GB" sz="9600" b="1"/>
              <a:t>MEDIA LANGUAGE</a:t>
            </a:r>
            <a:endParaRPr sz="9600" b="1"/>
          </a:p>
          <a:p>
            <a:pPr algn="ctr"/>
            <a:endParaRPr sz="6400"/>
          </a:p>
          <a:p>
            <a:pPr algn="ctr"/>
            <a:r>
              <a:rPr lang="en-GB" sz="6400"/>
              <a:t>HOW TO ANALYSE BAD BLOOD</a:t>
            </a:r>
            <a:endParaRPr sz="6400"/>
          </a:p>
        </p:txBody>
      </p:sp>
    </p:spTree>
    <p:extLst>
      <p:ext uri="{BB962C8B-B14F-4D97-AF65-F5344CB8AC3E}">
        <p14:creationId xmlns:p14="http://schemas.microsoft.com/office/powerpoint/2010/main" val="3362281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11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GB">
                <a:solidFill>
                  <a:srgbClr val="CC0000"/>
                </a:solidFill>
                <a:latin typeface="Impact"/>
                <a:ea typeface="Impact"/>
                <a:cs typeface="Impact"/>
                <a:sym typeface="Impact"/>
              </a:rPr>
              <a:t>MEDIA LANGUAGE</a:t>
            </a:r>
            <a:endParaRPr>
              <a:solidFill>
                <a:srgbClr val="CC0000"/>
              </a:solidFill>
              <a:latin typeface="Impact"/>
              <a:ea typeface="Impact"/>
              <a:cs typeface="Impact"/>
              <a:sym typeface="Impact"/>
            </a:endParaRPr>
          </a:p>
        </p:txBody>
      </p:sp>
      <p:sp>
        <p:nvSpPr>
          <p:cNvPr id="770" name="Google Shape;770;p117"/>
          <p:cNvSpPr txBox="1">
            <a:spLocks noGrp="1"/>
          </p:cNvSpPr>
          <p:nvPr>
            <p:ph type="body" idx="1"/>
          </p:nvPr>
        </p:nvSpPr>
        <p:spPr>
          <a:xfrm>
            <a:off x="415600" y="1536633"/>
            <a:ext cx="6803200" cy="4555200"/>
          </a:xfrm>
          <a:prstGeom prst="rect">
            <a:avLst/>
          </a:prstGeom>
        </p:spPr>
        <p:txBody>
          <a:bodyPr spcFirstLastPara="1" vert="horz" wrap="square" lIns="121900" tIns="121900" rIns="121900" bIns="121900" rtlCol="0" anchor="t" anchorCtr="0">
            <a:noAutofit/>
          </a:bodyPr>
          <a:lstStyle/>
          <a:p>
            <a:pPr marL="0" indent="0">
              <a:buNone/>
            </a:pPr>
            <a:r>
              <a:rPr lang="en-GB">
                <a:solidFill>
                  <a:srgbClr val="CC0000"/>
                </a:solidFill>
                <a:latin typeface="Impact"/>
                <a:ea typeface="Impact"/>
                <a:cs typeface="Impact"/>
                <a:sym typeface="Impact"/>
              </a:rPr>
              <a:t>Intertextual Links to Films</a:t>
            </a:r>
            <a:endParaRPr>
              <a:solidFill>
                <a:srgbClr val="CC0000"/>
              </a:solidFill>
              <a:latin typeface="Impact"/>
              <a:ea typeface="Impact"/>
              <a:cs typeface="Impact"/>
              <a:sym typeface="Impact"/>
            </a:endParaRPr>
          </a:p>
          <a:p>
            <a:pPr>
              <a:spcBef>
                <a:spcPts val="2133"/>
              </a:spcBef>
              <a:buClr>
                <a:srgbClr val="CC0000"/>
              </a:buClr>
              <a:buFont typeface="Impact"/>
              <a:buChar char="●"/>
            </a:pPr>
            <a:r>
              <a:rPr lang="en-GB" sz="1600" b="1">
                <a:solidFill>
                  <a:srgbClr val="FFFFFF"/>
                </a:solidFill>
                <a:latin typeface="Quicksand"/>
                <a:ea typeface="Quicksand"/>
                <a:cs typeface="Quicksand"/>
                <a:sym typeface="Quicksand"/>
              </a:rPr>
              <a:t>Kill Bill</a:t>
            </a:r>
            <a:r>
              <a:rPr lang="en-GB" sz="1600">
                <a:solidFill>
                  <a:srgbClr val="FFFFFF"/>
                </a:solidFill>
                <a:latin typeface="Quicksand"/>
                <a:ea typeface="Quicksand"/>
                <a:cs typeface="Quicksand"/>
                <a:sym typeface="Quicksand"/>
              </a:rPr>
              <a:t> - the opening fight sequence is reminiscent of the Crazy 88 fight scene in Kill Bill. By referencing this film Taylor Swift’s character (Catastrophe) is aligned with Uma Thurman’s tough protagonist The Bride, suggesting that Catastrophe will also be a tough women on the quest for vengeance.</a:t>
            </a:r>
            <a:endParaRPr sz="1600">
              <a:solidFill>
                <a:srgbClr val="FFFFFF"/>
              </a:solidFill>
              <a:latin typeface="Quicksand"/>
              <a:ea typeface="Quicksand"/>
              <a:cs typeface="Quicksand"/>
              <a:sym typeface="Quicksand"/>
            </a:endParaRPr>
          </a:p>
          <a:p>
            <a:pPr>
              <a:buClr>
                <a:srgbClr val="CC0000"/>
              </a:buClr>
              <a:buFont typeface="Impact"/>
              <a:buChar char="●"/>
            </a:pPr>
            <a:r>
              <a:rPr lang="en-GB" sz="1600" b="1">
                <a:solidFill>
                  <a:srgbClr val="FFFFFF"/>
                </a:solidFill>
                <a:latin typeface="Quicksand"/>
                <a:ea typeface="Quicksand"/>
                <a:cs typeface="Quicksand"/>
                <a:sym typeface="Quicksand"/>
              </a:rPr>
              <a:t>Sin City </a:t>
            </a:r>
            <a:r>
              <a:rPr lang="en-GB" sz="1600">
                <a:solidFill>
                  <a:srgbClr val="FFFFFF"/>
                </a:solidFill>
                <a:latin typeface="Quicksand"/>
                <a:ea typeface="Quicksand"/>
                <a:cs typeface="Quicksand"/>
                <a:sym typeface="Quicksand"/>
              </a:rPr>
              <a:t>- choice of ‘Bad Blood’ font &amp; colour</a:t>
            </a:r>
            <a:endParaRPr sz="1600">
              <a:solidFill>
                <a:srgbClr val="FFFFFF"/>
              </a:solidFill>
              <a:latin typeface="Quicksand"/>
              <a:ea typeface="Quicksand"/>
              <a:cs typeface="Quicksand"/>
              <a:sym typeface="Quicksand"/>
            </a:endParaRPr>
          </a:p>
          <a:p>
            <a:pPr>
              <a:buClr>
                <a:srgbClr val="CC0000"/>
              </a:buClr>
              <a:buFont typeface="Impact"/>
              <a:buChar char="●"/>
            </a:pPr>
            <a:r>
              <a:rPr lang="en-GB" sz="1600" b="1">
                <a:solidFill>
                  <a:srgbClr val="FFFFFF"/>
                </a:solidFill>
                <a:latin typeface="Quicksand"/>
                <a:ea typeface="Quicksand"/>
                <a:cs typeface="Quicksand"/>
                <a:sym typeface="Quicksand"/>
              </a:rPr>
              <a:t>The Matrix</a:t>
            </a:r>
            <a:r>
              <a:rPr lang="en-GB" sz="1600">
                <a:solidFill>
                  <a:srgbClr val="FFFFFF"/>
                </a:solidFill>
                <a:latin typeface="Quicksand"/>
                <a:ea typeface="Quicksand"/>
                <a:cs typeface="Quicksand"/>
                <a:sym typeface="Quicksand"/>
              </a:rPr>
              <a:t> - slow motion breaking window glass</a:t>
            </a:r>
            <a:endParaRPr sz="1600">
              <a:solidFill>
                <a:srgbClr val="FFFFFF"/>
              </a:solidFill>
              <a:latin typeface="Quicksand"/>
              <a:ea typeface="Quicksand"/>
              <a:cs typeface="Quicksand"/>
              <a:sym typeface="Quicksand"/>
            </a:endParaRPr>
          </a:p>
          <a:p>
            <a:pPr>
              <a:buClr>
                <a:srgbClr val="CC0000"/>
              </a:buClr>
              <a:buFont typeface="Impact"/>
              <a:buChar char="●"/>
            </a:pPr>
            <a:r>
              <a:rPr lang="en-GB" sz="1600" b="1">
                <a:solidFill>
                  <a:srgbClr val="FFFFFF"/>
                </a:solidFill>
                <a:latin typeface="Quicksand"/>
                <a:ea typeface="Quicksand"/>
                <a:cs typeface="Quicksand"/>
                <a:sym typeface="Quicksand"/>
              </a:rPr>
              <a:t>The Fifth Element</a:t>
            </a:r>
            <a:r>
              <a:rPr lang="en-GB" sz="1600">
                <a:solidFill>
                  <a:srgbClr val="FFFFFF"/>
                </a:solidFill>
                <a:latin typeface="Quicksand"/>
                <a:ea typeface="Quicksand"/>
                <a:cs typeface="Quicksand"/>
                <a:sym typeface="Quicksand"/>
              </a:rPr>
              <a:t> - Swift’s outfit closely represents the character Leeloo</a:t>
            </a:r>
            <a:endParaRPr sz="1600">
              <a:solidFill>
                <a:srgbClr val="FFFFFF"/>
              </a:solidFill>
              <a:latin typeface="Quicksand"/>
              <a:ea typeface="Quicksand"/>
              <a:cs typeface="Quicksand"/>
              <a:sym typeface="Quicksand"/>
            </a:endParaRPr>
          </a:p>
          <a:p>
            <a:pPr>
              <a:buClr>
                <a:srgbClr val="CC0000"/>
              </a:buClr>
              <a:buFont typeface="Impact"/>
              <a:buChar char="●"/>
            </a:pPr>
            <a:r>
              <a:rPr lang="en-GB" sz="1600" b="1">
                <a:solidFill>
                  <a:srgbClr val="FFFFFF"/>
                </a:solidFill>
                <a:latin typeface="Quicksand"/>
                <a:ea typeface="Quicksand"/>
                <a:cs typeface="Quicksand"/>
                <a:sym typeface="Quicksand"/>
              </a:rPr>
              <a:t>Tron -</a:t>
            </a:r>
            <a:r>
              <a:rPr lang="en-GB" sz="1600">
                <a:solidFill>
                  <a:srgbClr val="FFFFFF"/>
                </a:solidFill>
                <a:latin typeface="Quicksand"/>
                <a:ea typeface="Quicksand"/>
                <a:cs typeface="Quicksand"/>
                <a:sym typeface="Quicksand"/>
              </a:rPr>
              <a:t> futuristic light up bikes reference to those seen in Tron</a:t>
            </a:r>
            <a:r>
              <a:rPr lang="en-GB">
                <a:solidFill>
                  <a:srgbClr val="CC0000"/>
                </a:solidFill>
                <a:latin typeface="Impact"/>
                <a:ea typeface="Impact"/>
                <a:cs typeface="Impact"/>
                <a:sym typeface="Impact"/>
              </a:rPr>
              <a:t/>
            </a:r>
            <a:br>
              <a:rPr lang="en-GB">
                <a:solidFill>
                  <a:srgbClr val="CC0000"/>
                </a:solidFill>
                <a:latin typeface="Impact"/>
                <a:ea typeface="Impact"/>
                <a:cs typeface="Impact"/>
                <a:sym typeface="Impact"/>
              </a:rPr>
            </a:br>
            <a:endParaRPr>
              <a:solidFill>
                <a:srgbClr val="FFFFFF"/>
              </a:solidFill>
              <a:latin typeface="Quicksand"/>
              <a:ea typeface="Quicksand"/>
              <a:cs typeface="Quicksand"/>
              <a:sym typeface="Quicksand"/>
            </a:endParaRPr>
          </a:p>
        </p:txBody>
      </p:sp>
      <p:pic>
        <p:nvPicPr>
          <p:cNvPr id="771" name="Google Shape;771;p117"/>
          <p:cNvPicPr preferRelativeResize="0"/>
          <p:nvPr/>
        </p:nvPicPr>
        <p:blipFill>
          <a:blip r:embed="rId3">
            <a:alphaModFix/>
          </a:blip>
          <a:stretch>
            <a:fillRect/>
          </a:stretch>
        </p:blipFill>
        <p:spPr>
          <a:xfrm>
            <a:off x="8444667" y="593369"/>
            <a:ext cx="2600365" cy="2820900"/>
          </a:xfrm>
          <a:prstGeom prst="rect">
            <a:avLst/>
          </a:prstGeom>
          <a:noFill/>
          <a:ln>
            <a:noFill/>
          </a:ln>
        </p:spPr>
      </p:pic>
      <p:cxnSp>
        <p:nvCxnSpPr>
          <p:cNvPr id="772" name="Google Shape;772;p117"/>
          <p:cNvCxnSpPr/>
          <p:nvPr/>
        </p:nvCxnSpPr>
        <p:spPr>
          <a:xfrm rot="10800000" flipH="1">
            <a:off x="5835300" y="2550433"/>
            <a:ext cx="2692000" cy="2316000"/>
          </a:xfrm>
          <a:prstGeom prst="straightConnector1">
            <a:avLst/>
          </a:prstGeom>
          <a:noFill/>
          <a:ln w="9525" cap="flat" cmpd="sng">
            <a:solidFill>
              <a:srgbClr val="FFFFFF"/>
            </a:solidFill>
            <a:prstDash val="solid"/>
            <a:round/>
            <a:headEnd type="none" w="med" len="med"/>
            <a:tailEnd type="none" w="med" len="med"/>
          </a:ln>
        </p:spPr>
      </p:cxnSp>
      <p:pic>
        <p:nvPicPr>
          <p:cNvPr id="773" name="Google Shape;773;p117"/>
          <p:cNvPicPr preferRelativeResize="0"/>
          <p:nvPr/>
        </p:nvPicPr>
        <p:blipFill>
          <a:blip r:embed="rId4">
            <a:alphaModFix/>
          </a:blip>
          <a:stretch>
            <a:fillRect/>
          </a:stretch>
        </p:blipFill>
        <p:spPr>
          <a:xfrm>
            <a:off x="8485984" y="3767867"/>
            <a:ext cx="2517733" cy="2574439"/>
          </a:xfrm>
          <a:prstGeom prst="rect">
            <a:avLst/>
          </a:prstGeom>
          <a:noFill/>
          <a:ln>
            <a:noFill/>
          </a:ln>
        </p:spPr>
      </p:pic>
      <p:cxnSp>
        <p:nvCxnSpPr>
          <p:cNvPr id="774" name="Google Shape;774;p117"/>
          <p:cNvCxnSpPr>
            <a:endCxn id="773" idx="1"/>
          </p:cNvCxnSpPr>
          <p:nvPr/>
        </p:nvCxnSpPr>
        <p:spPr>
          <a:xfrm rot="10800000" flipH="1">
            <a:off x="6940784" y="5055087"/>
            <a:ext cx="1545200" cy="586000"/>
          </a:xfrm>
          <a:prstGeom prst="straightConnector1">
            <a:avLst/>
          </a:prstGeom>
          <a:noFill/>
          <a:ln w="9525" cap="flat" cmpd="sng">
            <a:solidFill>
              <a:srgbClr val="FFFFFF"/>
            </a:solidFill>
            <a:prstDash val="solid"/>
            <a:round/>
            <a:headEnd type="none" w="med" len="med"/>
            <a:tailEnd type="none" w="med" len="med"/>
          </a:ln>
        </p:spPr>
      </p:cxnSp>
      <p:pic>
        <p:nvPicPr>
          <p:cNvPr id="775" name="Google Shape;775;p117"/>
          <p:cNvPicPr preferRelativeResize="0"/>
          <p:nvPr/>
        </p:nvPicPr>
        <p:blipFill>
          <a:blip r:embed="rId5">
            <a:alphaModFix/>
          </a:blip>
          <a:stretch>
            <a:fillRect/>
          </a:stretch>
        </p:blipFill>
        <p:spPr>
          <a:xfrm>
            <a:off x="6534936" y="420734"/>
            <a:ext cx="683865" cy="966573"/>
          </a:xfrm>
          <a:prstGeom prst="rect">
            <a:avLst/>
          </a:prstGeom>
          <a:noFill/>
          <a:ln>
            <a:noFill/>
          </a:ln>
        </p:spPr>
      </p:pic>
      <p:pic>
        <p:nvPicPr>
          <p:cNvPr id="776" name="Google Shape;776;p117"/>
          <p:cNvPicPr preferRelativeResize="0"/>
          <p:nvPr/>
        </p:nvPicPr>
        <p:blipFill>
          <a:blip r:embed="rId6">
            <a:alphaModFix/>
          </a:blip>
          <a:stretch>
            <a:fillRect/>
          </a:stretch>
        </p:blipFill>
        <p:spPr>
          <a:xfrm>
            <a:off x="4902200" y="420733"/>
            <a:ext cx="1539800" cy="1539800"/>
          </a:xfrm>
          <a:prstGeom prst="rect">
            <a:avLst/>
          </a:prstGeom>
          <a:noFill/>
          <a:ln>
            <a:noFill/>
          </a:ln>
        </p:spPr>
      </p:pic>
      <p:pic>
        <p:nvPicPr>
          <p:cNvPr id="777" name="Google Shape;777;p117"/>
          <p:cNvPicPr preferRelativeResize="0"/>
          <p:nvPr/>
        </p:nvPicPr>
        <p:blipFill>
          <a:blip r:embed="rId7">
            <a:alphaModFix/>
          </a:blip>
          <a:stretch>
            <a:fillRect/>
          </a:stretch>
        </p:blipFill>
        <p:spPr>
          <a:xfrm>
            <a:off x="7371467" y="953522"/>
            <a:ext cx="683867" cy="1007013"/>
          </a:xfrm>
          <a:prstGeom prst="rect">
            <a:avLst/>
          </a:prstGeom>
          <a:noFill/>
          <a:ln w="952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2935505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11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GB">
                <a:solidFill>
                  <a:srgbClr val="CC0000"/>
                </a:solidFill>
                <a:latin typeface="Impact"/>
                <a:ea typeface="Impact"/>
                <a:cs typeface="Impact"/>
                <a:sym typeface="Impact"/>
              </a:rPr>
              <a:t>MEDIA LANGUAGE</a:t>
            </a:r>
            <a:endParaRPr>
              <a:solidFill>
                <a:srgbClr val="CC0000"/>
              </a:solidFill>
              <a:latin typeface="Impact"/>
              <a:ea typeface="Impact"/>
              <a:cs typeface="Impact"/>
              <a:sym typeface="Impact"/>
            </a:endParaRPr>
          </a:p>
        </p:txBody>
      </p:sp>
      <p:sp>
        <p:nvSpPr>
          <p:cNvPr id="783" name="Google Shape;783;p118"/>
          <p:cNvSpPr txBox="1">
            <a:spLocks noGrp="1"/>
          </p:cNvSpPr>
          <p:nvPr>
            <p:ph type="body" idx="1"/>
          </p:nvPr>
        </p:nvSpPr>
        <p:spPr>
          <a:xfrm>
            <a:off x="415600" y="1536633"/>
            <a:ext cx="10536800" cy="4555200"/>
          </a:xfrm>
          <a:prstGeom prst="rect">
            <a:avLst/>
          </a:prstGeom>
        </p:spPr>
        <p:txBody>
          <a:bodyPr spcFirstLastPara="1" vert="horz" wrap="square" lIns="121900" tIns="121900" rIns="121900" bIns="121900" rtlCol="0" anchor="t" anchorCtr="0">
            <a:noAutofit/>
          </a:bodyPr>
          <a:lstStyle/>
          <a:p>
            <a:pPr marL="0" indent="0">
              <a:buNone/>
            </a:pPr>
            <a:r>
              <a:rPr lang="en-GB">
                <a:solidFill>
                  <a:srgbClr val="CC0000"/>
                </a:solidFill>
                <a:latin typeface="Impact"/>
                <a:ea typeface="Impact"/>
                <a:cs typeface="Impact"/>
                <a:sym typeface="Impact"/>
              </a:rPr>
              <a:t>Narrative - Todorov’s Five Stages</a:t>
            </a:r>
            <a:endParaRPr>
              <a:solidFill>
                <a:srgbClr val="CC0000"/>
              </a:solidFill>
              <a:latin typeface="Impact"/>
              <a:ea typeface="Impact"/>
              <a:cs typeface="Impact"/>
              <a:sym typeface="Impact"/>
            </a:endParaRPr>
          </a:p>
          <a:p>
            <a:pPr indent="-423323">
              <a:spcBef>
                <a:spcPts val="2133"/>
              </a:spcBef>
              <a:buClr>
                <a:srgbClr val="CC0000"/>
              </a:buClr>
              <a:buSzPts val="1400"/>
              <a:buFont typeface="Noto Symbol"/>
              <a:buChar char="●"/>
            </a:pPr>
            <a:r>
              <a:rPr lang="en-GB" sz="1867" b="1">
                <a:solidFill>
                  <a:srgbClr val="CC0000"/>
                </a:solidFill>
                <a:latin typeface="Quicksand"/>
                <a:ea typeface="Quicksand"/>
                <a:cs typeface="Quicksand"/>
                <a:sym typeface="Quicksand"/>
              </a:rPr>
              <a:t>Equilibrium</a:t>
            </a:r>
            <a:r>
              <a:rPr lang="en-GB" sz="1867">
                <a:solidFill>
                  <a:srgbClr val="CC0000"/>
                </a:solidFill>
                <a:latin typeface="Quicksand"/>
                <a:ea typeface="Quicksand"/>
                <a:cs typeface="Quicksand"/>
                <a:sym typeface="Quicksand"/>
              </a:rPr>
              <a:t> </a:t>
            </a:r>
            <a:r>
              <a:rPr lang="en-GB" sz="1867">
                <a:solidFill>
                  <a:srgbClr val="FFFFFF"/>
                </a:solidFill>
                <a:latin typeface="Quicksand"/>
                <a:ea typeface="Quicksand"/>
                <a:cs typeface="Quicksand"/>
                <a:sym typeface="Quicksand"/>
              </a:rPr>
              <a:t>– A female Office- worker (Swift) &amp; Arsyn (Gomez) fight for their lives against several assailants in a high-rise office building.</a:t>
            </a:r>
            <a:endParaRPr sz="1867">
              <a:solidFill>
                <a:srgbClr val="FFFFFF"/>
              </a:solidFill>
              <a:latin typeface="Quicksand"/>
              <a:ea typeface="Quicksand"/>
              <a:cs typeface="Quicksand"/>
              <a:sym typeface="Quicksand"/>
            </a:endParaRPr>
          </a:p>
          <a:p>
            <a:pPr indent="-423323">
              <a:spcBef>
                <a:spcPts val="1600"/>
              </a:spcBef>
              <a:buClr>
                <a:srgbClr val="CC0000"/>
              </a:buClr>
              <a:buSzPts val="1400"/>
              <a:buFont typeface="Noto Symbol"/>
              <a:buChar char="●"/>
            </a:pPr>
            <a:r>
              <a:rPr lang="en-GB" sz="1867" b="1">
                <a:solidFill>
                  <a:srgbClr val="CC0000"/>
                </a:solidFill>
                <a:latin typeface="Quicksand"/>
                <a:ea typeface="Quicksand"/>
                <a:cs typeface="Quicksand"/>
                <a:sym typeface="Quicksand"/>
              </a:rPr>
              <a:t>Disruption</a:t>
            </a:r>
            <a:r>
              <a:rPr lang="en-GB" sz="1867" b="1">
                <a:solidFill>
                  <a:srgbClr val="FFFFFF"/>
                </a:solidFill>
                <a:latin typeface="Quicksand"/>
                <a:ea typeface="Quicksand"/>
                <a:cs typeface="Quicksand"/>
                <a:sym typeface="Quicksand"/>
              </a:rPr>
              <a:t> </a:t>
            </a:r>
            <a:r>
              <a:rPr lang="en-GB" sz="1867">
                <a:solidFill>
                  <a:srgbClr val="FFFFFF"/>
                </a:solidFill>
                <a:latin typeface="Quicksand"/>
                <a:ea typeface="Quicksand"/>
                <a:cs typeface="Quicksand"/>
                <a:sym typeface="Quicksand"/>
              </a:rPr>
              <a:t>- Arsyn betrays the office-worker (Swift)  and kicks her out of the window. (this betrayal could be a metaphor for Swift’s feud with Katy Perry)</a:t>
            </a:r>
            <a:endParaRPr sz="1867">
              <a:solidFill>
                <a:srgbClr val="FFFFFF"/>
              </a:solidFill>
              <a:latin typeface="Quicksand"/>
              <a:ea typeface="Quicksand"/>
              <a:cs typeface="Quicksand"/>
              <a:sym typeface="Quicksand"/>
            </a:endParaRPr>
          </a:p>
          <a:p>
            <a:pPr indent="-423323">
              <a:spcBef>
                <a:spcPts val="1600"/>
              </a:spcBef>
              <a:buClr>
                <a:srgbClr val="CC0000"/>
              </a:buClr>
              <a:buSzPts val="1400"/>
              <a:buFont typeface="Noto Symbol"/>
              <a:buChar char="●"/>
            </a:pPr>
            <a:r>
              <a:rPr lang="en-GB" sz="1867" b="1">
                <a:solidFill>
                  <a:srgbClr val="CC0000"/>
                </a:solidFill>
                <a:latin typeface="Quicksand"/>
                <a:ea typeface="Quicksand"/>
                <a:cs typeface="Quicksand"/>
                <a:sym typeface="Quicksand"/>
              </a:rPr>
              <a:t>Recognition </a:t>
            </a:r>
            <a:r>
              <a:rPr lang="en-GB" sz="1867">
                <a:solidFill>
                  <a:srgbClr val="FFFFFF"/>
                </a:solidFill>
                <a:latin typeface="Quicksand"/>
                <a:ea typeface="Quicksand"/>
                <a:cs typeface="Quicksand"/>
                <a:sym typeface="Quicksand"/>
              </a:rPr>
              <a:t> - Welvin da Great (Lamar) recognises Swift's potential, she joins an underground training facility and becomes ‘Catastrophe’.</a:t>
            </a:r>
            <a:endParaRPr sz="1867">
              <a:solidFill>
                <a:srgbClr val="FFFFFF"/>
              </a:solidFill>
              <a:latin typeface="Quicksand"/>
              <a:ea typeface="Quicksand"/>
              <a:cs typeface="Quicksand"/>
              <a:sym typeface="Quicksand"/>
            </a:endParaRPr>
          </a:p>
          <a:p>
            <a:pPr indent="-423323">
              <a:spcBef>
                <a:spcPts val="1600"/>
              </a:spcBef>
              <a:buClr>
                <a:srgbClr val="CC0000"/>
              </a:buClr>
              <a:buSzPts val="1400"/>
              <a:buFont typeface="Noto Symbol"/>
              <a:buChar char="●"/>
            </a:pPr>
            <a:r>
              <a:rPr lang="en-GB" sz="1867">
                <a:solidFill>
                  <a:srgbClr val="FFFFFF"/>
                </a:solidFill>
                <a:latin typeface="Quicksand"/>
                <a:ea typeface="Quicksand"/>
                <a:cs typeface="Quicksand"/>
                <a:sym typeface="Quicksand"/>
              </a:rPr>
              <a:t>Attempt to</a:t>
            </a:r>
            <a:r>
              <a:rPr lang="en-GB" sz="1867">
                <a:solidFill>
                  <a:schemeClr val="dk1"/>
                </a:solidFill>
                <a:latin typeface="Quicksand"/>
                <a:ea typeface="Quicksand"/>
                <a:cs typeface="Quicksand"/>
                <a:sym typeface="Quicksand"/>
              </a:rPr>
              <a:t> </a:t>
            </a:r>
            <a:r>
              <a:rPr lang="en-GB" sz="1867" b="1">
                <a:solidFill>
                  <a:srgbClr val="CC0000"/>
                </a:solidFill>
                <a:latin typeface="Quicksand"/>
                <a:ea typeface="Quicksand"/>
                <a:cs typeface="Quicksand"/>
                <a:sym typeface="Quicksand"/>
              </a:rPr>
              <a:t>repair</a:t>
            </a:r>
            <a:r>
              <a:rPr lang="en-GB" sz="1867" b="1">
                <a:solidFill>
                  <a:srgbClr val="FFFFFF"/>
                </a:solidFill>
                <a:latin typeface="Quicksand"/>
                <a:ea typeface="Quicksand"/>
                <a:cs typeface="Quicksand"/>
                <a:sym typeface="Quicksand"/>
              </a:rPr>
              <a:t> </a:t>
            </a:r>
            <a:r>
              <a:rPr lang="en-GB" sz="1867">
                <a:solidFill>
                  <a:srgbClr val="FFFFFF"/>
                </a:solidFill>
                <a:latin typeface="Quicksand"/>
                <a:ea typeface="Quicksand"/>
                <a:cs typeface="Quicksand"/>
                <a:sym typeface="Quicksand"/>
              </a:rPr>
              <a:t>the damage caused - Catastrophe is trained to become a superhero crime fighter, alongside other powerful females.</a:t>
            </a:r>
            <a:endParaRPr sz="1867">
              <a:solidFill>
                <a:srgbClr val="FFFFFF"/>
              </a:solidFill>
              <a:latin typeface="Quicksand"/>
              <a:ea typeface="Quicksand"/>
              <a:cs typeface="Quicksand"/>
              <a:sym typeface="Quicksand"/>
            </a:endParaRPr>
          </a:p>
          <a:p>
            <a:pPr indent="-406390">
              <a:spcBef>
                <a:spcPts val="1600"/>
              </a:spcBef>
              <a:buClr>
                <a:srgbClr val="CC0000"/>
              </a:buClr>
              <a:buSzPts val="1200"/>
              <a:buFont typeface="Noto Symbol"/>
              <a:buChar char="●"/>
            </a:pPr>
            <a:r>
              <a:rPr lang="en-GB" sz="1867">
                <a:solidFill>
                  <a:srgbClr val="FFFFFF"/>
                </a:solidFill>
                <a:latin typeface="Quicksand"/>
                <a:ea typeface="Quicksand"/>
                <a:cs typeface="Quicksand"/>
                <a:sym typeface="Quicksand"/>
              </a:rPr>
              <a:t>A return to </a:t>
            </a:r>
            <a:r>
              <a:rPr lang="en-GB" sz="1867" b="1">
                <a:solidFill>
                  <a:srgbClr val="CC0000"/>
                </a:solidFill>
                <a:latin typeface="Quicksand"/>
                <a:ea typeface="Quicksand"/>
                <a:cs typeface="Quicksand"/>
                <a:sym typeface="Quicksand"/>
              </a:rPr>
              <a:t>equilibrium -</a:t>
            </a:r>
            <a:r>
              <a:rPr lang="en-GB" sz="1867" b="1">
                <a:solidFill>
                  <a:srgbClr val="7030A0"/>
                </a:solidFill>
                <a:latin typeface="Quicksand"/>
                <a:ea typeface="Quicksand"/>
                <a:cs typeface="Quicksand"/>
                <a:sym typeface="Quicksand"/>
              </a:rPr>
              <a:t> </a:t>
            </a:r>
            <a:r>
              <a:rPr lang="en-GB" sz="1867">
                <a:solidFill>
                  <a:srgbClr val="FFFFFF"/>
                </a:solidFill>
                <a:latin typeface="Quicksand"/>
                <a:ea typeface="Quicksand"/>
                <a:cs typeface="Quicksand"/>
                <a:sym typeface="Quicksand"/>
              </a:rPr>
              <a:t>no return to equilibrium, the music video ends on a cliffhanger as Catastrophe faces Arsyn</a:t>
            </a:r>
            <a:r>
              <a:rPr lang="en-GB" sz="1600">
                <a:solidFill>
                  <a:srgbClr val="FFFFFF"/>
                </a:solidFill>
                <a:latin typeface="Quicksand"/>
                <a:ea typeface="Quicksand"/>
                <a:cs typeface="Quicksand"/>
                <a:sym typeface="Quicksand"/>
              </a:rPr>
              <a:t/>
            </a:r>
            <a:br>
              <a:rPr lang="en-GB" sz="1600">
                <a:solidFill>
                  <a:srgbClr val="FFFFFF"/>
                </a:solidFill>
                <a:latin typeface="Quicksand"/>
                <a:ea typeface="Quicksand"/>
                <a:cs typeface="Quicksand"/>
                <a:sym typeface="Quicksand"/>
              </a:rPr>
            </a:br>
            <a:endParaRPr sz="1600">
              <a:solidFill>
                <a:srgbClr val="FFFFFF"/>
              </a:solidFill>
              <a:latin typeface="Quicksand"/>
              <a:ea typeface="Quicksand"/>
              <a:cs typeface="Quicksand"/>
              <a:sym typeface="Quicksand"/>
            </a:endParaRPr>
          </a:p>
        </p:txBody>
      </p:sp>
    </p:spTree>
    <p:extLst>
      <p:ext uri="{BB962C8B-B14F-4D97-AF65-F5344CB8AC3E}">
        <p14:creationId xmlns:p14="http://schemas.microsoft.com/office/powerpoint/2010/main" val="4026481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119"/>
          <p:cNvSpPr txBox="1">
            <a:spLocks noGrp="1"/>
          </p:cNvSpPr>
          <p:nvPr>
            <p:ph type="title"/>
          </p:nvPr>
        </p:nvSpPr>
        <p:spPr>
          <a:xfrm>
            <a:off x="415600" y="186967"/>
            <a:ext cx="11360800" cy="763600"/>
          </a:xfrm>
          <a:prstGeom prst="rect">
            <a:avLst/>
          </a:prstGeom>
        </p:spPr>
        <p:txBody>
          <a:bodyPr spcFirstLastPara="1" vert="horz" wrap="square" lIns="121900" tIns="121900" rIns="121900" bIns="121900" rtlCol="0" anchor="t" anchorCtr="0">
            <a:noAutofit/>
          </a:bodyPr>
          <a:lstStyle/>
          <a:p>
            <a:pPr algn="ctr"/>
            <a:r>
              <a:rPr lang="en-GB">
                <a:solidFill>
                  <a:srgbClr val="CC0000"/>
                </a:solidFill>
                <a:latin typeface="Impact"/>
                <a:ea typeface="Impact"/>
                <a:cs typeface="Impact"/>
                <a:sym typeface="Impact"/>
              </a:rPr>
              <a:t>MEDIA LANGUAGE</a:t>
            </a:r>
            <a:endParaRPr>
              <a:solidFill>
                <a:srgbClr val="CC0000"/>
              </a:solidFill>
              <a:latin typeface="Impact"/>
              <a:ea typeface="Impact"/>
              <a:cs typeface="Impact"/>
              <a:sym typeface="Impact"/>
            </a:endParaRPr>
          </a:p>
        </p:txBody>
      </p:sp>
      <p:sp>
        <p:nvSpPr>
          <p:cNvPr id="789" name="Google Shape;789;p119"/>
          <p:cNvSpPr txBox="1">
            <a:spLocks noGrp="1"/>
          </p:cNvSpPr>
          <p:nvPr>
            <p:ph type="body" idx="1"/>
          </p:nvPr>
        </p:nvSpPr>
        <p:spPr>
          <a:xfrm>
            <a:off x="415600" y="825433"/>
            <a:ext cx="11360800" cy="554000"/>
          </a:xfrm>
          <a:prstGeom prst="rect">
            <a:avLst/>
          </a:prstGeom>
        </p:spPr>
        <p:txBody>
          <a:bodyPr spcFirstLastPara="1" vert="horz" wrap="square" lIns="121900" tIns="121900" rIns="121900" bIns="121900" rtlCol="0" anchor="t" anchorCtr="0">
            <a:noAutofit/>
          </a:bodyPr>
          <a:lstStyle/>
          <a:p>
            <a:pPr marL="0" indent="0" algn="ctr">
              <a:spcAft>
                <a:spcPts val="2133"/>
              </a:spcAft>
              <a:buNone/>
            </a:pPr>
            <a:r>
              <a:rPr lang="en-GB">
                <a:solidFill>
                  <a:srgbClr val="CC0000"/>
                </a:solidFill>
                <a:latin typeface="Impact"/>
                <a:ea typeface="Impact"/>
                <a:cs typeface="Impact"/>
                <a:sym typeface="Impact"/>
              </a:rPr>
              <a:t>Colour and Lighting QUICK VERSION</a:t>
            </a:r>
            <a:br>
              <a:rPr lang="en-GB">
                <a:solidFill>
                  <a:srgbClr val="CC0000"/>
                </a:solidFill>
                <a:latin typeface="Impact"/>
                <a:ea typeface="Impact"/>
                <a:cs typeface="Impact"/>
                <a:sym typeface="Impact"/>
              </a:rPr>
            </a:br>
            <a:endParaRPr>
              <a:solidFill>
                <a:srgbClr val="FFFFFF"/>
              </a:solidFill>
              <a:latin typeface="Quicksand"/>
              <a:ea typeface="Quicksand"/>
              <a:cs typeface="Quicksand"/>
              <a:sym typeface="Quicksand"/>
            </a:endParaRPr>
          </a:p>
        </p:txBody>
      </p:sp>
      <p:pic>
        <p:nvPicPr>
          <p:cNvPr id="790" name="Google Shape;790;p119"/>
          <p:cNvPicPr preferRelativeResize="0"/>
          <p:nvPr/>
        </p:nvPicPr>
        <p:blipFill>
          <a:blip r:embed="rId3">
            <a:alphaModFix/>
          </a:blip>
          <a:stretch>
            <a:fillRect/>
          </a:stretch>
        </p:blipFill>
        <p:spPr>
          <a:xfrm>
            <a:off x="4553584" y="1559101"/>
            <a:ext cx="3015232" cy="1694132"/>
          </a:xfrm>
          <a:prstGeom prst="rect">
            <a:avLst/>
          </a:prstGeom>
          <a:noFill/>
          <a:ln>
            <a:noFill/>
          </a:ln>
        </p:spPr>
      </p:pic>
      <p:sp>
        <p:nvSpPr>
          <p:cNvPr id="791" name="Google Shape;791;p119"/>
          <p:cNvSpPr txBox="1"/>
          <p:nvPr/>
        </p:nvSpPr>
        <p:spPr>
          <a:xfrm>
            <a:off x="4504600" y="3253233"/>
            <a:ext cx="3113200" cy="661600"/>
          </a:xfrm>
          <a:prstGeom prst="rect">
            <a:avLst/>
          </a:prstGeom>
          <a:noFill/>
          <a:ln>
            <a:noFill/>
          </a:ln>
        </p:spPr>
        <p:txBody>
          <a:bodyPr spcFirstLastPara="1" wrap="square" lIns="121900" tIns="121900" rIns="121900" bIns="121900" anchor="t" anchorCtr="0">
            <a:noAutofit/>
          </a:bodyPr>
          <a:lstStyle/>
          <a:p>
            <a:pPr algn="ctr"/>
            <a:r>
              <a:rPr lang="en-GB" sz="1467">
                <a:solidFill>
                  <a:srgbClr val="FFFFFF"/>
                </a:solidFill>
                <a:latin typeface="Quicksand"/>
                <a:ea typeface="Quicksand"/>
                <a:cs typeface="Quicksand"/>
                <a:sym typeface="Quicksand"/>
              </a:rPr>
              <a:t>Red text connotes blood, violence, danger, strength</a:t>
            </a:r>
            <a:endParaRPr sz="1467">
              <a:solidFill>
                <a:srgbClr val="FFFFFF"/>
              </a:solidFill>
              <a:latin typeface="Quicksand"/>
              <a:ea typeface="Quicksand"/>
              <a:cs typeface="Quicksand"/>
              <a:sym typeface="Quicksand"/>
            </a:endParaRPr>
          </a:p>
        </p:txBody>
      </p:sp>
      <p:pic>
        <p:nvPicPr>
          <p:cNvPr id="792" name="Google Shape;792;p119"/>
          <p:cNvPicPr preferRelativeResize="0"/>
          <p:nvPr/>
        </p:nvPicPr>
        <p:blipFill rotWithShape="1">
          <a:blip r:embed="rId4">
            <a:alphaModFix/>
          </a:blip>
          <a:srcRect l="11042" r="15146"/>
          <a:stretch/>
        </p:blipFill>
        <p:spPr>
          <a:xfrm>
            <a:off x="1267649" y="1559083"/>
            <a:ext cx="3015235" cy="1694133"/>
          </a:xfrm>
          <a:prstGeom prst="rect">
            <a:avLst/>
          </a:prstGeom>
          <a:noFill/>
          <a:ln>
            <a:noFill/>
          </a:ln>
        </p:spPr>
      </p:pic>
      <p:sp>
        <p:nvSpPr>
          <p:cNvPr id="793" name="Google Shape;793;p119"/>
          <p:cNvSpPr txBox="1"/>
          <p:nvPr/>
        </p:nvSpPr>
        <p:spPr>
          <a:xfrm>
            <a:off x="1218651" y="3253233"/>
            <a:ext cx="3113200" cy="908400"/>
          </a:xfrm>
          <a:prstGeom prst="rect">
            <a:avLst/>
          </a:prstGeom>
          <a:noFill/>
          <a:ln>
            <a:noFill/>
          </a:ln>
        </p:spPr>
        <p:txBody>
          <a:bodyPr spcFirstLastPara="1" wrap="square" lIns="121900" tIns="121900" rIns="121900" bIns="121900" anchor="t" anchorCtr="0">
            <a:noAutofit/>
          </a:bodyPr>
          <a:lstStyle/>
          <a:p>
            <a:pPr algn="ctr"/>
            <a:r>
              <a:rPr lang="en-GB" sz="1467">
                <a:solidFill>
                  <a:srgbClr val="FFFFFF"/>
                </a:solidFill>
                <a:latin typeface="Quicksand"/>
                <a:ea typeface="Quicksand"/>
                <a:cs typeface="Quicksand"/>
                <a:sym typeface="Quicksand"/>
              </a:rPr>
              <a:t>Low key lighting as seen here in the opening shot creates an ominous atmosphere</a:t>
            </a:r>
            <a:endParaRPr sz="1467">
              <a:solidFill>
                <a:srgbClr val="FFFFFF"/>
              </a:solidFill>
              <a:latin typeface="Quicksand"/>
              <a:ea typeface="Quicksand"/>
              <a:cs typeface="Quicksand"/>
              <a:sym typeface="Quicksand"/>
            </a:endParaRPr>
          </a:p>
        </p:txBody>
      </p:sp>
      <p:pic>
        <p:nvPicPr>
          <p:cNvPr id="794" name="Google Shape;794;p119"/>
          <p:cNvPicPr preferRelativeResize="0"/>
          <p:nvPr/>
        </p:nvPicPr>
        <p:blipFill rotWithShape="1">
          <a:blip r:embed="rId5">
            <a:alphaModFix/>
          </a:blip>
          <a:srcRect l="12372" r="12372"/>
          <a:stretch/>
        </p:blipFill>
        <p:spPr>
          <a:xfrm>
            <a:off x="7839517" y="1559100"/>
            <a:ext cx="3015232" cy="1694133"/>
          </a:xfrm>
          <a:prstGeom prst="rect">
            <a:avLst/>
          </a:prstGeom>
          <a:noFill/>
          <a:ln>
            <a:noFill/>
          </a:ln>
        </p:spPr>
      </p:pic>
      <p:sp>
        <p:nvSpPr>
          <p:cNvPr id="795" name="Google Shape;795;p119"/>
          <p:cNvSpPr txBox="1"/>
          <p:nvPr/>
        </p:nvSpPr>
        <p:spPr>
          <a:xfrm>
            <a:off x="7720933" y="3253233"/>
            <a:ext cx="3252400" cy="1148800"/>
          </a:xfrm>
          <a:prstGeom prst="rect">
            <a:avLst/>
          </a:prstGeom>
          <a:noFill/>
          <a:ln>
            <a:noFill/>
          </a:ln>
        </p:spPr>
        <p:txBody>
          <a:bodyPr spcFirstLastPara="1" wrap="square" lIns="121900" tIns="121900" rIns="121900" bIns="121900" anchor="t" anchorCtr="0">
            <a:noAutofit/>
          </a:bodyPr>
          <a:lstStyle/>
          <a:p>
            <a:pPr algn="ctr"/>
            <a:r>
              <a:rPr lang="en-GB" sz="1333">
                <a:solidFill>
                  <a:srgbClr val="FFFFFF"/>
                </a:solidFill>
                <a:latin typeface="Quicksand"/>
                <a:ea typeface="Quicksand"/>
                <a:cs typeface="Quicksand"/>
                <a:sym typeface="Quicksand"/>
              </a:rPr>
              <a:t>Selena Gomez’ character Arsyn is the villain - she is dressed all in black signifying death and evil while Swift’s character is dressed in lighter colours</a:t>
            </a:r>
            <a:endParaRPr sz="1333">
              <a:solidFill>
                <a:srgbClr val="FFFFFF"/>
              </a:solidFill>
              <a:latin typeface="Quicksand"/>
              <a:ea typeface="Quicksand"/>
              <a:cs typeface="Quicksand"/>
              <a:sym typeface="Quicksand"/>
            </a:endParaRPr>
          </a:p>
        </p:txBody>
      </p:sp>
      <p:pic>
        <p:nvPicPr>
          <p:cNvPr id="796" name="Google Shape;796;p119"/>
          <p:cNvPicPr preferRelativeResize="0"/>
          <p:nvPr/>
        </p:nvPicPr>
        <p:blipFill rotWithShape="1">
          <a:blip r:embed="rId6">
            <a:alphaModFix/>
          </a:blip>
          <a:srcRect l="11241" r="11233"/>
          <a:stretch/>
        </p:blipFill>
        <p:spPr>
          <a:xfrm>
            <a:off x="2893233" y="4236600"/>
            <a:ext cx="3015267" cy="1649933"/>
          </a:xfrm>
          <a:prstGeom prst="rect">
            <a:avLst/>
          </a:prstGeom>
          <a:noFill/>
          <a:ln>
            <a:noFill/>
          </a:ln>
        </p:spPr>
      </p:pic>
      <p:sp>
        <p:nvSpPr>
          <p:cNvPr id="797" name="Google Shape;797;p119"/>
          <p:cNvSpPr txBox="1"/>
          <p:nvPr/>
        </p:nvSpPr>
        <p:spPr>
          <a:xfrm>
            <a:off x="2844251" y="5886533"/>
            <a:ext cx="3113200" cy="908400"/>
          </a:xfrm>
          <a:prstGeom prst="rect">
            <a:avLst/>
          </a:prstGeom>
          <a:noFill/>
          <a:ln>
            <a:noFill/>
          </a:ln>
        </p:spPr>
        <p:txBody>
          <a:bodyPr spcFirstLastPara="1" wrap="square" lIns="121900" tIns="121900" rIns="121900" bIns="121900" anchor="t" anchorCtr="0">
            <a:noAutofit/>
          </a:bodyPr>
          <a:lstStyle/>
          <a:p>
            <a:pPr algn="ctr"/>
            <a:r>
              <a:rPr lang="en-GB" sz="1467">
                <a:solidFill>
                  <a:srgbClr val="FFFFFF"/>
                </a:solidFill>
                <a:latin typeface="Quicksand"/>
                <a:ea typeface="Quicksand"/>
                <a:cs typeface="Quicksand"/>
                <a:sym typeface="Quicksand"/>
              </a:rPr>
              <a:t>High key lighting with blues and whites are conventional of the science fiction genre</a:t>
            </a:r>
            <a:endParaRPr sz="1467">
              <a:solidFill>
                <a:srgbClr val="FFFFFF"/>
              </a:solidFill>
              <a:latin typeface="Quicksand"/>
              <a:ea typeface="Quicksand"/>
              <a:cs typeface="Quicksand"/>
              <a:sym typeface="Quicksand"/>
            </a:endParaRPr>
          </a:p>
        </p:txBody>
      </p:sp>
      <p:pic>
        <p:nvPicPr>
          <p:cNvPr id="798" name="Google Shape;798;p119"/>
          <p:cNvPicPr preferRelativeResize="0"/>
          <p:nvPr/>
        </p:nvPicPr>
        <p:blipFill rotWithShape="1">
          <a:blip r:embed="rId7">
            <a:alphaModFix/>
          </a:blip>
          <a:srcRect l="11666" r="13404"/>
          <a:stretch/>
        </p:blipFill>
        <p:spPr>
          <a:xfrm>
            <a:off x="6213949" y="4236600"/>
            <a:ext cx="3015200" cy="1694133"/>
          </a:xfrm>
          <a:prstGeom prst="rect">
            <a:avLst/>
          </a:prstGeom>
          <a:noFill/>
          <a:ln>
            <a:noFill/>
          </a:ln>
        </p:spPr>
      </p:pic>
      <p:sp>
        <p:nvSpPr>
          <p:cNvPr id="799" name="Google Shape;799;p119"/>
          <p:cNvSpPr txBox="1"/>
          <p:nvPr/>
        </p:nvSpPr>
        <p:spPr>
          <a:xfrm>
            <a:off x="6164917" y="5908633"/>
            <a:ext cx="3113200" cy="908400"/>
          </a:xfrm>
          <a:prstGeom prst="rect">
            <a:avLst/>
          </a:prstGeom>
          <a:noFill/>
          <a:ln>
            <a:noFill/>
          </a:ln>
        </p:spPr>
        <p:txBody>
          <a:bodyPr spcFirstLastPara="1" wrap="square" lIns="121900" tIns="121900" rIns="121900" bIns="121900" anchor="t" anchorCtr="0">
            <a:noAutofit/>
          </a:bodyPr>
          <a:lstStyle/>
          <a:p>
            <a:pPr algn="ctr"/>
            <a:r>
              <a:rPr lang="en-GB" sz="1333">
                <a:solidFill>
                  <a:srgbClr val="FFFFFF"/>
                </a:solidFill>
                <a:latin typeface="Quicksand"/>
                <a:ea typeface="Quicksand"/>
                <a:cs typeface="Quicksand"/>
                <a:sym typeface="Quicksand"/>
              </a:rPr>
              <a:t>Swift’s red hair and lipstick in the final battle scene again connote blood, violence, danger, strength and power</a:t>
            </a:r>
            <a:endParaRPr sz="1333">
              <a:solidFill>
                <a:srgbClr val="FFFFFF"/>
              </a:solidFill>
              <a:latin typeface="Quicksand"/>
              <a:ea typeface="Quicksand"/>
              <a:cs typeface="Quicksand"/>
              <a:sym typeface="Quicksand"/>
            </a:endParaRPr>
          </a:p>
        </p:txBody>
      </p:sp>
      <p:sp>
        <p:nvSpPr>
          <p:cNvPr id="800" name="Google Shape;800;p119"/>
          <p:cNvSpPr txBox="1"/>
          <p:nvPr/>
        </p:nvSpPr>
        <p:spPr>
          <a:xfrm>
            <a:off x="9672500" y="4328833"/>
            <a:ext cx="2174400" cy="2466000"/>
          </a:xfrm>
          <a:prstGeom prst="rect">
            <a:avLst/>
          </a:prstGeom>
          <a:solidFill>
            <a:srgbClr val="D9D2E9"/>
          </a:solidFill>
          <a:ln>
            <a:noFill/>
          </a:ln>
        </p:spPr>
        <p:txBody>
          <a:bodyPr spcFirstLastPara="1" wrap="square" lIns="121900" tIns="121900" rIns="121900" bIns="121900" anchor="t" anchorCtr="0">
            <a:noAutofit/>
          </a:bodyPr>
          <a:lstStyle/>
          <a:p>
            <a:pPr algn="ctr"/>
            <a:r>
              <a:rPr lang="en-GB" sz="1600"/>
              <a:t>The frequent use of </a:t>
            </a:r>
            <a:r>
              <a:rPr lang="en-GB" sz="1600" b="1"/>
              <a:t>direct address</a:t>
            </a:r>
            <a:r>
              <a:rPr lang="en-GB" sz="1600"/>
              <a:t> builds intimacy, though her tone and facial expressions are angry and threatening (in contrast with Swift’s ‘sweet girl’ image).</a:t>
            </a:r>
            <a:endParaRPr sz="1600"/>
          </a:p>
        </p:txBody>
      </p:sp>
    </p:spTree>
    <p:extLst>
      <p:ext uri="{BB962C8B-B14F-4D97-AF65-F5344CB8AC3E}">
        <p14:creationId xmlns:p14="http://schemas.microsoft.com/office/powerpoint/2010/main" val="255794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12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endParaRPr/>
          </a:p>
        </p:txBody>
      </p:sp>
      <p:sp>
        <p:nvSpPr>
          <p:cNvPr id="806" name="Google Shape;806;p120"/>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807" name="Google Shape;807;p120"/>
          <p:cNvPicPr preferRelativeResize="0"/>
          <p:nvPr/>
        </p:nvPicPr>
        <p:blipFill>
          <a:blip r:embed="rId3">
            <a:alphaModFix/>
          </a:blip>
          <a:stretch>
            <a:fillRect/>
          </a:stretch>
        </p:blipFill>
        <p:spPr>
          <a:xfrm>
            <a:off x="1" y="230864"/>
            <a:ext cx="12191999" cy="2433872"/>
          </a:xfrm>
          <a:prstGeom prst="rect">
            <a:avLst/>
          </a:prstGeom>
          <a:noFill/>
          <a:ln>
            <a:noFill/>
          </a:ln>
        </p:spPr>
      </p:pic>
      <p:pic>
        <p:nvPicPr>
          <p:cNvPr id="808" name="Google Shape;808;p120"/>
          <p:cNvPicPr preferRelativeResize="0"/>
          <p:nvPr/>
        </p:nvPicPr>
        <p:blipFill>
          <a:blip r:embed="rId4">
            <a:alphaModFix/>
          </a:blip>
          <a:stretch>
            <a:fillRect/>
          </a:stretch>
        </p:blipFill>
        <p:spPr>
          <a:xfrm>
            <a:off x="0" y="3429001"/>
            <a:ext cx="12192000" cy="2027264"/>
          </a:xfrm>
          <a:prstGeom prst="rect">
            <a:avLst/>
          </a:prstGeom>
          <a:noFill/>
          <a:ln>
            <a:noFill/>
          </a:ln>
        </p:spPr>
      </p:pic>
    </p:spTree>
    <p:extLst>
      <p:ext uri="{BB962C8B-B14F-4D97-AF65-F5344CB8AC3E}">
        <p14:creationId xmlns:p14="http://schemas.microsoft.com/office/powerpoint/2010/main" val="4048163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121"/>
          <p:cNvSpPr txBox="1">
            <a:spLocks noGrp="1"/>
          </p:cNvSpPr>
          <p:nvPr>
            <p:ph type="title"/>
          </p:nvPr>
        </p:nvSpPr>
        <p:spPr>
          <a:xfrm>
            <a:off x="415600" y="186967"/>
            <a:ext cx="11360800" cy="763600"/>
          </a:xfrm>
          <a:prstGeom prst="rect">
            <a:avLst/>
          </a:prstGeom>
        </p:spPr>
        <p:txBody>
          <a:bodyPr spcFirstLastPara="1" vert="horz" wrap="square" lIns="121900" tIns="121900" rIns="121900" bIns="121900" rtlCol="0" anchor="t" anchorCtr="0">
            <a:noAutofit/>
          </a:bodyPr>
          <a:lstStyle/>
          <a:p>
            <a:pPr algn="ctr"/>
            <a:r>
              <a:rPr lang="en-GB">
                <a:solidFill>
                  <a:srgbClr val="CC0000"/>
                </a:solidFill>
                <a:latin typeface="Impact"/>
                <a:ea typeface="Impact"/>
                <a:cs typeface="Impact"/>
                <a:sym typeface="Impact"/>
              </a:rPr>
              <a:t>STAR THEORY</a:t>
            </a:r>
            <a:endParaRPr>
              <a:solidFill>
                <a:srgbClr val="CC0000"/>
              </a:solidFill>
              <a:latin typeface="Impact"/>
              <a:ea typeface="Impact"/>
              <a:cs typeface="Impact"/>
              <a:sym typeface="Impact"/>
            </a:endParaRPr>
          </a:p>
        </p:txBody>
      </p:sp>
      <p:sp>
        <p:nvSpPr>
          <p:cNvPr id="814" name="Google Shape;814;p121"/>
          <p:cNvSpPr txBox="1">
            <a:spLocks noGrp="1"/>
          </p:cNvSpPr>
          <p:nvPr>
            <p:ph type="body" idx="1"/>
          </p:nvPr>
        </p:nvSpPr>
        <p:spPr>
          <a:xfrm>
            <a:off x="415600" y="825433"/>
            <a:ext cx="11360800" cy="554000"/>
          </a:xfrm>
          <a:prstGeom prst="rect">
            <a:avLst/>
          </a:prstGeom>
        </p:spPr>
        <p:txBody>
          <a:bodyPr spcFirstLastPara="1" vert="horz" wrap="square" lIns="121900" tIns="121900" rIns="121900" bIns="121900" rtlCol="0" anchor="t" anchorCtr="0">
            <a:noAutofit/>
          </a:bodyPr>
          <a:lstStyle/>
          <a:p>
            <a:pPr marL="0" indent="0" algn="ctr">
              <a:spcAft>
                <a:spcPts val="2133"/>
              </a:spcAft>
              <a:buNone/>
            </a:pPr>
            <a:r>
              <a:rPr lang="en-GB">
                <a:solidFill>
                  <a:srgbClr val="FFFFFF"/>
                </a:solidFill>
                <a:latin typeface="Quicksand"/>
                <a:ea typeface="Quicksand"/>
                <a:cs typeface="Quicksand"/>
                <a:sym typeface="Quicksand"/>
              </a:rPr>
              <a:t>RICHARD DRYER</a:t>
            </a:r>
            <a:endParaRPr>
              <a:solidFill>
                <a:srgbClr val="FFFFFF"/>
              </a:solidFill>
              <a:latin typeface="Quicksand"/>
              <a:ea typeface="Quicksand"/>
              <a:cs typeface="Quicksand"/>
              <a:sym typeface="Quicksand"/>
            </a:endParaRPr>
          </a:p>
        </p:txBody>
      </p:sp>
      <p:sp>
        <p:nvSpPr>
          <p:cNvPr id="815" name="Google Shape;815;p121"/>
          <p:cNvSpPr txBox="1"/>
          <p:nvPr/>
        </p:nvSpPr>
        <p:spPr>
          <a:xfrm>
            <a:off x="3683200" y="1799000"/>
            <a:ext cx="4719200" cy="4490800"/>
          </a:xfrm>
          <a:prstGeom prst="rect">
            <a:avLst/>
          </a:prstGeom>
          <a:noFill/>
          <a:ln>
            <a:noFill/>
          </a:ln>
        </p:spPr>
        <p:txBody>
          <a:bodyPr spcFirstLastPara="1" wrap="square" lIns="121900" tIns="121900" rIns="121900" bIns="121900" anchor="t" anchorCtr="0">
            <a:noAutofit/>
          </a:bodyPr>
          <a:lstStyle/>
          <a:p>
            <a:pPr marL="609585" indent="-507987">
              <a:buClr>
                <a:srgbClr val="FFFFFF"/>
              </a:buClr>
              <a:buSzPts val="2400"/>
              <a:buAutoNum type="arabicPeriod"/>
            </a:pPr>
            <a:r>
              <a:rPr lang="en-GB" sz="3200" b="1">
                <a:solidFill>
                  <a:srgbClr val="FFFFFF"/>
                </a:solidFill>
              </a:rPr>
              <a:t>CONSTRUCTION</a:t>
            </a:r>
            <a:endParaRPr sz="3200" b="1">
              <a:solidFill>
                <a:srgbClr val="FFFFFF"/>
              </a:solidFill>
            </a:endParaRPr>
          </a:p>
          <a:p>
            <a:pPr marL="609585"/>
            <a:endParaRPr sz="3200" b="1">
              <a:solidFill>
                <a:srgbClr val="FFFFFF"/>
              </a:solidFill>
            </a:endParaRPr>
          </a:p>
          <a:p>
            <a:pPr marL="609585" indent="-507987">
              <a:buClr>
                <a:srgbClr val="FFFFFF"/>
              </a:buClr>
              <a:buSzPts val="2400"/>
              <a:buAutoNum type="arabicPeriod"/>
            </a:pPr>
            <a:r>
              <a:rPr lang="en-GB" sz="3200" b="1">
                <a:solidFill>
                  <a:srgbClr val="FFFFFF"/>
                </a:solidFill>
              </a:rPr>
              <a:t>COMMODITY</a:t>
            </a:r>
            <a:endParaRPr sz="3200" b="1">
              <a:solidFill>
                <a:srgbClr val="FFFFFF"/>
              </a:solidFill>
            </a:endParaRPr>
          </a:p>
          <a:p>
            <a:pPr marL="609585"/>
            <a:endParaRPr sz="3200" b="1">
              <a:solidFill>
                <a:srgbClr val="FFFFFF"/>
              </a:solidFill>
            </a:endParaRPr>
          </a:p>
          <a:p>
            <a:pPr marL="609585" indent="-507987">
              <a:buClr>
                <a:srgbClr val="FFFFFF"/>
              </a:buClr>
              <a:buSzPts val="2400"/>
              <a:buAutoNum type="arabicPeriod"/>
            </a:pPr>
            <a:r>
              <a:rPr lang="en-GB" sz="3200" b="1">
                <a:solidFill>
                  <a:srgbClr val="FFFFFF"/>
                </a:solidFill>
              </a:rPr>
              <a:t>IDEOLOGY (hegemonic)</a:t>
            </a:r>
            <a:endParaRPr sz="3200" b="1">
              <a:solidFill>
                <a:srgbClr val="FFFFFF"/>
              </a:solidFill>
            </a:endParaRPr>
          </a:p>
        </p:txBody>
      </p:sp>
      <p:pic>
        <p:nvPicPr>
          <p:cNvPr id="816" name="Google Shape;816;p121"/>
          <p:cNvPicPr preferRelativeResize="0"/>
          <p:nvPr/>
        </p:nvPicPr>
        <p:blipFill>
          <a:blip r:embed="rId3">
            <a:alphaModFix/>
          </a:blip>
          <a:stretch>
            <a:fillRect/>
          </a:stretch>
        </p:blipFill>
        <p:spPr>
          <a:xfrm>
            <a:off x="7614924" y="85367"/>
            <a:ext cx="4577085" cy="6858000"/>
          </a:xfrm>
          <a:prstGeom prst="rect">
            <a:avLst/>
          </a:prstGeom>
          <a:noFill/>
          <a:ln>
            <a:noFill/>
          </a:ln>
        </p:spPr>
      </p:pic>
      <p:pic>
        <p:nvPicPr>
          <p:cNvPr id="817" name="Google Shape;817;p121"/>
          <p:cNvPicPr preferRelativeResize="0"/>
          <p:nvPr/>
        </p:nvPicPr>
        <p:blipFill>
          <a:blip r:embed="rId4">
            <a:alphaModFix/>
          </a:blip>
          <a:stretch>
            <a:fillRect/>
          </a:stretch>
        </p:blipFill>
        <p:spPr>
          <a:xfrm>
            <a:off x="-761833" y="376333"/>
            <a:ext cx="5344168" cy="6680232"/>
          </a:xfrm>
          <a:prstGeom prst="rect">
            <a:avLst/>
          </a:prstGeom>
          <a:noFill/>
          <a:ln>
            <a:noFill/>
          </a:ln>
        </p:spPr>
      </p:pic>
    </p:spTree>
    <p:extLst>
      <p:ext uri="{BB962C8B-B14F-4D97-AF65-F5344CB8AC3E}">
        <p14:creationId xmlns:p14="http://schemas.microsoft.com/office/powerpoint/2010/main" val="583236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122"/>
          <p:cNvSpPr txBox="1">
            <a:spLocks noGrp="1"/>
          </p:cNvSpPr>
          <p:nvPr>
            <p:ph type="title"/>
          </p:nvPr>
        </p:nvSpPr>
        <p:spPr>
          <a:xfrm>
            <a:off x="415600" y="186967"/>
            <a:ext cx="11360800" cy="763600"/>
          </a:xfrm>
          <a:prstGeom prst="rect">
            <a:avLst/>
          </a:prstGeom>
        </p:spPr>
        <p:txBody>
          <a:bodyPr spcFirstLastPara="1" vert="horz" wrap="square" lIns="121900" tIns="121900" rIns="121900" bIns="121900" rtlCol="0" anchor="t" anchorCtr="0">
            <a:noAutofit/>
          </a:bodyPr>
          <a:lstStyle/>
          <a:p>
            <a:pPr algn="ctr"/>
            <a:r>
              <a:rPr lang="en-GB">
                <a:solidFill>
                  <a:srgbClr val="CC0000"/>
                </a:solidFill>
                <a:latin typeface="Impact"/>
                <a:ea typeface="Impact"/>
                <a:cs typeface="Impact"/>
                <a:sym typeface="Impact"/>
              </a:rPr>
              <a:t>STAR THEORY</a:t>
            </a:r>
            <a:endParaRPr>
              <a:solidFill>
                <a:srgbClr val="CC0000"/>
              </a:solidFill>
              <a:latin typeface="Impact"/>
              <a:ea typeface="Impact"/>
              <a:cs typeface="Impact"/>
              <a:sym typeface="Impact"/>
            </a:endParaRPr>
          </a:p>
        </p:txBody>
      </p:sp>
      <p:sp>
        <p:nvSpPr>
          <p:cNvPr id="823" name="Google Shape;823;p122"/>
          <p:cNvSpPr txBox="1">
            <a:spLocks noGrp="1"/>
          </p:cNvSpPr>
          <p:nvPr>
            <p:ph type="body" idx="1"/>
          </p:nvPr>
        </p:nvSpPr>
        <p:spPr>
          <a:xfrm>
            <a:off x="415600" y="825433"/>
            <a:ext cx="11360800" cy="554000"/>
          </a:xfrm>
          <a:prstGeom prst="rect">
            <a:avLst/>
          </a:prstGeom>
        </p:spPr>
        <p:txBody>
          <a:bodyPr spcFirstLastPara="1" vert="horz" wrap="square" lIns="121900" tIns="121900" rIns="121900" bIns="121900" rtlCol="0" anchor="t" anchorCtr="0">
            <a:noAutofit/>
          </a:bodyPr>
          <a:lstStyle/>
          <a:p>
            <a:pPr marL="0" indent="0" algn="ctr">
              <a:spcAft>
                <a:spcPts val="2133"/>
              </a:spcAft>
              <a:buNone/>
            </a:pPr>
            <a:r>
              <a:rPr lang="en-GB">
                <a:solidFill>
                  <a:srgbClr val="FFFFFF"/>
                </a:solidFill>
                <a:latin typeface="Quicksand"/>
                <a:ea typeface="Quicksand"/>
                <a:cs typeface="Quicksand"/>
                <a:sym typeface="Quicksand"/>
              </a:rPr>
              <a:t>RICHARD DRYER</a:t>
            </a:r>
            <a:endParaRPr>
              <a:solidFill>
                <a:srgbClr val="FFFFFF"/>
              </a:solidFill>
              <a:latin typeface="Quicksand"/>
              <a:ea typeface="Quicksand"/>
              <a:cs typeface="Quicksand"/>
              <a:sym typeface="Quicksand"/>
            </a:endParaRPr>
          </a:p>
        </p:txBody>
      </p:sp>
      <p:sp>
        <p:nvSpPr>
          <p:cNvPr id="824" name="Google Shape;824;p122"/>
          <p:cNvSpPr txBox="1"/>
          <p:nvPr/>
        </p:nvSpPr>
        <p:spPr>
          <a:xfrm>
            <a:off x="3683200" y="1474800"/>
            <a:ext cx="4719200" cy="5383200"/>
          </a:xfrm>
          <a:prstGeom prst="rect">
            <a:avLst/>
          </a:prstGeom>
          <a:noFill/>
          <a:ln>
            <a:noFill/>
          </a:ln>
        </p:spPr>
        <p:txBody>
          <a:bodyPr spcFirstLastPara="1" wrap="square" lIns="121900" tIns="121900" rIns="121900" bIns="121900" anchor="t" anchorCtr="0">
            <a:noAutofit/>
          </a:bodyPr>
          <a:lstStyle/>
          <a:p>
            <a:pPr marL="609585" indent="-507987">
              <a:buClr>
                <a:srgbClr val="FFFFFF"/>
              </a:buClr>
              <a:buSzPts val="2400"/>
              <a:buAutoNum type="arabicPeriod"/>
            </a:pPr>
            <a:r>
              <a:rPr lang="en-GB" sz="3200" b="1">
                <a:solidFill>
                  <a:srgbClr val="FFFFFF"/>
                </a:solidFill>
              </a:rPr>
              <a:t>CONSTRUCTION</a:t>
            </a:r>
            <a:endParaRPr sz="3200" b="1">
              <a:solidFill>
                <a:srgbClr val="FFFFFF"/>
              </a:solidFill>
            </a:endParaRPr>
          </a:p>
          <a:p>
            <a:pPr marL="609585"/>
            <a:r>
              <a:rPr lang="en-GB" sz="1600" b="1">
                <a:solidFill>
                  <a:srgbClr val="FFFFFF"/>
                </a:solidFill>
              </a:rPr>
              <a:t>Stars images and personas are created, they are not real. They are designed to appeal to a target audience. </a:t>
            </a:r>
            <a:endParaRPr sz="1600" b="1">
              <a:solidFill>
                <a:srgbClr val="FFFFFF"/>
              </a:solidFill>
            </a:endParaRPr>
          </a:p>
          <a:p>
            <a:pPr marL="609585" indent="-507987">
              <a:buClr>
                <a:srgbClr val="FFFFFF"/>
              </a:buClr>
              <a:buSzPts val="2400"/>
              <a:buAutoNum type="arabicPeriod"/>
            </a:pPr>
            <a:r>
              <a:rPr lang="en-GB" sz="3200" b="1">
                <a:solidFill>
                  <a:srgbClr val="FFFFFF"/>
                </a:solidFill>
              </a:rPr>
              <a:t>COMMODITY</a:t>
            </a:r>
            <a:endParaRPr sz="3200" b="1">
              <a:solidFill>
                <a:srgbClr val="FFFFFF"/>
              </a:solidFill>
            </a:endParaRPr>
          </a:p>
          <a:p>
            <a:pPr marL="609585"/>
            <a:r>
              <a:rPr lang="en-GB" sz="1600" b="1">
                <a:solidFill>
                  <a:srgbClr val="FFFFFF"/>
                </a:solidFill>
              </a:rPr>
              <a:t>Stars are used by the music industry to make money. Stars are nurtured and manufactured by the music studios in a way they think will appeal to audiences to make the most money. </a:t>
            </a:r>
            <a:endParaRPr sz="1600" b="1">
              <a:solidFill>
                <a:srgbClr val="FFFFFF"/>
              </a:solidFill>
            </a:endParaRPr>
          </a:p>
          <a:p>
            <a:pPr marL="609585" indent="-507987">
              <a:buClr>
                <a:srgbClr val="FFFFFF"/>
              </a:buClr>
              <a:buSzPts val="2400"/>
              <a:buAutoNum type="arabicPeriod"/>
            </a:pPr>
            <a:r>
              <a:rPr lang="en-GB" sz="3200" b="1">
                <a:solidFill>
                  <a:srgbClr val="FFFFFF"/>
                </a:solidFill>
              </a:rPr>
              <a:t>IDEOLOGY (hegemonic)</a:t>
            </a:r>
            <a:endParaRPr sz="3200" b="1">
              <a:solidFill>
                <a:srgbClr val="FFFFFF"/>
              </a:solidFill>
            </a:endParaRPr>
          </a:p>
          <a:p>
            <a:pPr marL="609585"/>
            <a:r>
              <a:rPr lang="en-GB" sz="1600" b="1">
                <a:solidFill>
                  <a:srgbClr val="FFFFFF"/>
                </a:solidFill>
              </a:rPr>
              <a:t>Stars represent specific social groups, ideas (ideologies) or cultures. Taylor Swift may represent female equality and feminism, for example. </a:t>
            </a:r>
            <a:endParaRPr sz="1600" b="1">
              <a:solidFill>
                <a:srgbClr val="FFFFFF"/>
              </a:solidFill>
            </a:endParaRPr>
          </a:p>
        </p:txBody>
      </p:sp>
      <p:pic>
        <p:nvPicPr>
          <p:cNvPr id="825" name="Google Shape;825;p122"/>
          <p:cNvPicPr preferRelativeResize="0"/>
          <p:nvPr/>
        </p:nvPicPr>
        <p:blipFill>
          <a:blip r:embed="rId3">
            <a:alphaModFix/>
          </a:blip>
          <a:stretch>
            <a:fillRect/>
          </a:stretch>
        </p:blipFill>
        <p:spPr>
          <a:xfrm>
            <a:off x="7614924" y="85367"/>
            <a:ext cx="4577085" cy="6858000"/>
          </a:xfrm>
          <a:prstGeom prst="rect">
            <a:avLst/>
          </a:prstGeom>
          <a:noFill/>
          <a:ln>
            <a:noFill/>
          </a:ln>
        </p:spPr>
      </p:pic>
      <p:pic>
        <p:nvPicPr>
          <p:cNvPr id="826" name="Google Shape;826;p122"/>
          <p:cNvPicPr preferRelativeResize="0"/>
          <p:nvPr/>
        </p:nvPicPr>
        <p:blipFill>
          <a:blip r:embed="rId4">
            <a:alphaModFix/>
          </a:blip>
          <a:stretch>
            <a:fillRect/>
          </a:stretch>
        </p:blipFill>
        <p:spPr>
          <a:xfrm>
            <a:off x="-761833" y="376333"/>
            <a:ext cx="5344168" cy="6680232"/>
          </a:xfrm>
          <a:prstGeom prst="rect">
            <a:avLst/>
          </a:prstGeom>
          <a:noFill/>
          <a:ln>
            <a:noFill/>
          </a:ln>
        </p:spPr>
      </p:pic>
    </p:spTree>
    <p:extLst>
      <p:ext uri="{BB962C8B-B14F-4D97-AF65-F5344CB8AC3E}">
        <p14:creationId xmlns:p14="http://schemas.microsoft.com/office/powerpoint/2010/main" val="4001259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123"/>
          <p:cNvSpPr txBox="1">
            <a:spLocks noGrp="1"/>
          </p:cNvSpPr>
          <p:nvPr>
            <p:ph type="title"/>
          </p:nvPr>
        </p:nvSpPr>
        <p:spPr>
          <a:xfrm>
            <a:off x="415600" y="186967"/>
            <a:ext cx="11360800" cy="763600"/>
          </a:xfrm>
          <a:prstGeom prst="rect">
            <a:avLst/>
          </a:prstGeom>
        </p:spPr>
        <p:txBody>
          <a:bodyPr spcFirstLastPara="1" vert="horz" wrap="square" lIns="121900" tIns="121900" rIns="121900" bIns="121900" rtlCol="0" anchor="t" anchorCtr="0">
            <a:noAutofit/>
          </a:bodyPr>
          <a:lstStyle/>
          <a:p>
            <a:pPr algn="ctr"/>
            <a:r>
              <a:rPr lang="en-GB">
                <a:solidFill>
                  <a:srgbClr val="CC0000"/>
                </a:solidFill>
                <a:latin typeface="Impact"/>
                <a:ea typeface="Impact"/>
                <a:cs typeface="Impact"/>
                <a:sym typeface="Impact"/>
              </a:rPr>
              <a:t>BAD BLOOD PREMIERE</a:t>
            </a:r>
            <a:endParaRPr>
              <a:solidFill>
                <a:srgbClr val="CC0000"/>
              </a:solidFill>
              <a:latin typeface="Impact"/>
              <a:ea typeface="Impact"/>
              <a:cs typeface="Impact"/>
              <a:sym typeface="Impact"/>
            </a:endParaRPr>
          </a:p>
        </p:txBody>
      </p:sp>
      <p:sp>
        <p:nvSpPr>
          <p:cNvPr id="832" name="Google Shape;832;p123"/>
          <p:cNvSpPr txBox="1">
            <a:spLocks noGrp="1"/>
          </p:cNvSpPr>
          <p:nvPr>
            <p:ph type="body" idx="1"/>
          </p:nvPr>
        </p:nvSpPr>
        <p:spPr>
          <a:xfrm>
            <a:off x="415600" y="825433"/>
            <a:ext cx="11360800" cy="554000"/>
          </a:xfrm>
          <a:prstGeom prst="rect">
            <a:avLst/>
          </a:prstGeom>
        </p:spPr>
        <p:txBody>
          <a:bodyPr spcFirstLastPara="1" vert="horz" wrap="square" lIns="121900" tIns="121900" rIns="121900" bIns="121900" rtlCol="0" anchor="t" anchorCtr="0">
            <a:noAutofit/>
          </a:bodyPr>
          <a:lstStyle/>
          <a:p>
            <a:pPr marL="0" indent="0" algn="ctr">
              <a:spcAft>
                <a:spcPts val="2133"/>
              </a:spcAft>
              <a:buNone/>
            </a:pPr>
            <a:r>
              <a:rPr lang="en-GB" sz="1467" u="sng">
                <a:solidFill>
                  <a:schemeClr val="hlink"/>
                </a:solidFill>
                <a:hlinkClick r:id="rId3"/>
              </a:rPr>
              <a:t>https://www.youtube.com/watch?v=aNw7CT-j8Xo</a:t>
            </a:r>
            <a:endParaRPr>
              <a:solidFill>
                <a:srgbClr val="FFFFFF"/>
              </a:solidFill>
              <a:latin typeface="Quicksand"/>
              <a:ea typeface="Quicksand"/>
              <a:cs typeface="Quicksand"/>
              <a:sym typeface="Quicksand"/>
            </a:endParaRPr>
          </a:p>
        </p:txBody>
      </p:sp>
      <p:sp>
        <p:nvSpPr>
          <p:cNvPr id="833" name="Google Shape;833;p123"/>
          <p:cNvSpPr txBox="1"/>
          <p:nvPr/>
        </p:nvSpPr>
        <p:spPr>
          <a:xfrm>
            <a:off x="4145467" y="1799000"/>
            <a:ext cx="3535600" cy="4490800"/>
          </a:xfrm>
          <a:prstGeom prst="rect">
            <a:avLst/>
          </a:prstGeom>
          <a:noFill/>
          <a:ln>
            <a:noFill/>
          </a:ln>
        </p:spPr>
        <p:txBody>
          <a:bodyPr spcFirstLastPara="1" wrap="square" lIns="121900" tIns="121900" rIns="121900" bIns="121900" anchor="t" anchorCtr="0">
            <a:noAutofit/>
          </a:bodyPr>
          <a:lstStyle/>
          <a:p>
            <a:r>
              <a:rPr lang="en-GB" sz="2400" b="1">
                <a:solidFill>
                  <a:srgbClr val="FFFFFF"/>
                </a:solidFill>
              </a:rPr>
              <a:t>‘Diss tracks’ are a popular form of songwriting:</a:t>
            </a:r>
            <a:r>
              <a:rPr lang="en-GB" sz="2400">
                <a:solidFill>
                  <a:srgbClr val="FFFFFF"/>
                </a:solidFill>
              </a:rPr>
              <a:t> artists who have fallen out in ‘real life’ write songs attacking each other. Speculation about such songs builds audience engagement: fans take sides, and spats on social media make them feel they’re involved and part of the artist’s social circle.</a:t>
            </a:r>
            <a:endParaRPr sz="2400">
              <a:solidFill>
                <a:srgbClr val="FFFFFF"/>
              </a:solidFill>
            </a:endParaRPr>
          </a:p>
        </p:txBody>
      </p:sp>
      <p:pic>
        <p:nvPicPr>
          <p:cNvPr id="834" name="Google Shape;834;p123"/>
          <p:cNvPicPr preferRelativeResize="0"/>
          <p:nvPr/>
        </p:nvPicPr>
        <p:blipFill>
          <a:blip r:embed="rId4">
            <a:alphaModFix/>
          </a:blip>
          <a:stretch>
            <a:fillRect/>
          </a:stretch>
        </p:blipFill>
        <p:spPr>
          <a:xfrm>
            <a:off x="7614924" y="85367"/>
            <a:ext cx="4577085" cy="6858000"/>
          </a:xfrm>
          <a:prstGeom prst="rect">
            <a:avLst/>
          </a:prstGeom>
          <a:noFill/>
          <a:ln>
            <a:noFill/>
          </a:ln>
        </p:spPr>
      </p:pic>
      <p:pic>
        <p:nvPicPr>
          <p:cNvPr id="835" name="Google Shape;835;p123"/>
          <p:cNvPicPr preferRelativeResize="0"/>
          <p:nvPr/>
        </p:nvPicPr>
        <p:blipFill>
          <a:blip r:embed="rId5">
            <a:alphaModFix/>
          </a:blip>
          <a:stretch>
            <a:fillRect/>
          </a:stretch>
        </p:blipFill>
        <p:spPr>
          <a:xfrm>
            <a:off x="-761833" y="376333"/>
            <a:ext cx="5344168" cy="6680232"/>
          </a:xfrm>
          <a:prstGeom prst="rect">
            <a:avLst/>
          </a:prstGeom>
          <a:noFill/>
          <a:ln>
            <a:noFill/>
          </a:ln>
        </p:spPr>
      </p:pic>
    </p:spTree>
    <p:extLst>
      <p:ext uri="{BB962C8B-B14F-4D97-AF65-F5344CB8AC3E}">
        <p14:creationId xmlns:p14="http://schemas.microsoft.com/office/powerpoint/2010/main" val="597530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124"/>
          <p:cNvSpPr txBox="1">
            <a:spLocks noGrp="1"/>
          </p:cNvSpPr>
          <p:nvPr>
            <p:ph type="title"/>
          </p:nvPr>
        </p:nvSpPr>
        <p:spPr>
          <a:xfrm>
            <a:off x="415600" y="186967"/>
            <a:ext cx="11360800" cy="763600"/>
          </a:xfrm>
          <a:prstGeom prst="rect">
            <a:avLst/>
          </a:prstGeom>
        </p:spPr>
        <p:txBody>
          <a:bodyPr spcFirstLastPara="1" vert="horz" wrap="square" lIns="121900" tIns="121900" rIns="121900" bIns="121900" rtlCol="0" anchor="t" anchorCtr="0">
            <a:noAutofit/>
          </a:bodyPr>
          <a:lstStyle/>
          <a:p>
            <a:pPr algn="ctr"/>
            <a:r>
              <a:rPr lang="en-GB">
                <a:solidFill>
                  <a:srgbClr val="CC0000"/>
                </a:solidFill>
                <a:latin typeface="Impact"/>
                <a:ea typeface="Impact"/>
                <a:cs typeface="Impact"/>
                <a:sym typeface="Impact"/>
              </a:rPr>
              <a:t>BAD BLOOD PREMIERE</a:t>
            </a:r>
            <a:endParaRPr>
              <a:solidFill>
                <a:srgbClr val="CC0000"/>
              </a:solidFill>
              <a:latin typeface="Impact"/>
              <a:ea typeface="Impact"/>
              <a:cs typeface="Impact"/>
              <a:sym typeface="Impact"/>
            </a:endParaRPr>
          </a:p>
        </p:txBody>
      </p:sp>
      <p:sp>
        <p:nvSpPr>
          <p:cNvPr id="841" name="Google Shape;841;p124"/>
          <p:cNvSpPr txBox="1">
            <a:spLocks noGrp="1"/>
          </p:cNvSpPr>
          <p:nvPr>
            <p:ph type="body" idx="1"/>
          </p:nvPr>
        </p:nvSpPr>
        <p:spPr>
          <a:xfrm>
            <a:off x="415600" y="825433"/>
            <a:ext cx="11360800" cy="554000"/>
          </a:xfrm>
          <a:prstGeom prst="rect">
            <a:avLst/>
          </a:prstGeom>
        </p:spPr>
        <p:txBody>
          <a:bodyPr spcFirstLastPara="1" vert="horz" wrap="square" lIns="121900" tIns="121900" rIns="121900" bIns="121900" rtlCol="0" anchor="t" anchorCtr="0">
            <a:noAutofit/>
          </a:bodyPr>
          <a:lstStyle/>
          <a:p>
            <a:pPr marL="0" indent="0" algn="ctr">
              <a:spcAft>
                <a:spcPts val="2133"/>
              </a:spcAft>
              <a:buNone/>
            </a:pPr>
            <a:r>
              <a:rPr lang="en-GB" sz="1467" u="sng">
                <a:solidFill>
                  <a:schemeClr val="hlink"/>
                </a:solidFill>
                <a:hlinkClick r:id="rId3"/>
              </a:rPr>
              <a:t>https://www.youtube.com/watch?v=aNw7CT-j8Xo</a:t>
            </a:r>
            <a:endParaRPr>
              <a:solidFill>
                <a:srgbClr val="FFFFFF"/>
              </a:solidFill>
              <a:latin typeface="Quicksand"/>
              <a:ea typeface="Quicksand"/>
              <a:cs typeface="Quicksand"/>
              <a:sym typeface="Quicksand"/>
            </a:endParaRPr>
          </a:p>
        </p:txBody>
      </p:sp>
      <p:sp>
        <p:nvSpPr>
          <p:cNvPr id="842" name="Google Shape;842;p124"/>
          <p:cNvSpPr txBox="1"/>
          <p:nvPr/>
        </p:nvSpPr>
        <p:spPr>
          <a:xfrm>
            <a:off x="415600" y="1799000"/>
            <a:ext cx="11299200" cy="4490800"/>
          </a:xfrm>
          <a:prstGeom prst="rect">
            <a:avLst/>
          </a:prstGeom>
          <a:noFill/>
          <a:ln>
            <a:noFill/>
          </a:ln>
        </p:spPr>
        <p:txBody>
          <a:bodyPr spcFirstLastPara="1" wrap="square" lIns="121900" tIns="121900" rIns="121900" bIns="121900" anchor="t" anchorCtr="0">
            <a:noAutofit/>
          </a:bodyPr>
          <a:lstStyle/>
          <a:p>
            <a:r>
              <a:rPr lang="en-GB" sz="2400" b="1">
                <a:solidFill>
                  <a:srgbClr val="FFFFFF"/>
                </a:solidFill>
              </a:rPr>
              <a:t>You can see how Taylor’s ‘persona’ has been constructed and changed over time...</a:t>
            </a:r>
            <a:endParaRPr sz="2400">
              <a:solidFill>
                <a:srgbClr val="FFFFFF"/>
              </a:solidFill>
            </a:endParaRPr>
          </a:p>
        </p:txBody>
      </p:sp>
      <p:pic>
        <p:nvPicPr>
          <p:cNvPr id="843" name="Google Shape;843;p124"/>
          <p:cNvPicPr preferRelativeResize="0"/>
          <p:nvPr/>
        </p:nvPicPr>
        <p:blipFill rotWithShape="1">
          <a:blip r:embed="rId4">
            <a:alphaModFix/>
          </a:blip>
          <a:srcRect t="46972"/>
          <a:stretch/>
        </p:blipFill>
        <p:spPr>
          <a:xfrm>
            <a:off x="4201" y="3221400"/>
            <a:ext cx="12183601" cy="3636600"/>
          </a:xfrm>
          <a:prstGeom prst="rect">
            <a:avLst/>
          </a:prstGeom>
          <a:noFill/>
          <a:ln>
            <a:noFill/>
          </a:ln>
        </p:spPr>
      </p:pic>
    </p:spTree>
    <p:extLst>
      <p:ext uri="{BB962C8B-B14F-4D97-AF65-F5344CB8AC3E}">
        <p14:creationId xmlns:p14="http://schemas.microsoft.com/office/powerpoint/2010/main" val="1686187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697" name="Google Shape;697;p107"/>
          <p:cNvPicPr preferRelativeResize="0"/>
          <p:nvPr/>
        </p:nvPicPr>
        <p:blipFill rotWithShape="1">
          <a:blip r:embed="rId3">
            <a:alphaModFix/>
          </a:blip>
          <a:srcRect l="23412"/>
          <a:stretch/>
        </p:blipFill>
        <p:spPr>
          <a:xfrm>
            <a:off x="0" y="101601"/>
            <a:ext cx="9060269" cy="6654801"/>
          </a:xfrm>
          <a:prstGeom prst="rect">
            <a:avLst/>
          </a:prstGeom>
          <a:noFill/>
          <a:ln>
            <a:noFill/>
          </a:ln>
        </p:spPr>
      </p:pic>
      <p:pic>
        <p:nvPicPr>
          <p:cNvPr id="698" name="Google Shape;698;p107"/>
          <p:cNvPicPr preferRelativeResize="0"/>
          <p:nvPr/>
        </p:nvPicPr>
        <p:blipFill rotWithShape="1">
          <a:blip r:embed="rId4">
            <a:alphaModFix/>
          </a:blip>
          <a:srcRect l="6113" t="37317" r="50059" b="14275"/>
          <a:stretch/>
        </p:blipFill>
        <p:spPr>
          <a:xfrm>
            <a:off x="6802217" y="2620534"/>
            <a:ext cx="4274635" cy="1616933"/>
          </a:xfrm>
          <a:prstGeom prst="rect">
            <a:avLst/>
          </a:prstGeom>
          <a:noFill/>
          <a:ln>
            <a:noFill/>
          </a:ln>
        </p:spPr>
      </p:pic>
    </p:spTree>
    <p:extLst>
      <p:ext uri="{BB962C8B-B14F-4D97-AF65-F5344CB8AC3E}">
        <p14:creationId xmlns:p14="http://schemas.microsoft.com/office/powerpoint/2010/main" val="978683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125"/>
          <p:cNvSpPr txBox="1">
            <a:spLocks noGrp="1"/>
          </p:cNvSpPr>
          <p:nvPr>
            <p:ph type="title"/>
          </p:nvPr>
        </p:nvSpPr>
        <p:spPr>
          <a:xfrm>
            <a:off x="415600" y="390167"/>
            <a:ext cx="11360800" cy="763600"/>
          </a:xfrm>
          <a:prstGeom prst="rect">
            <a:avLst/>
          </a:prstGeom>
        </p:spPr>
        <p:txBody>
          <a:bodyPr spcFirstLastPara="1" vert="horz" wrap="square" lIns="121900" tIns="121900" rIns="121900" bIns="121900" rtlCol="0" anchor="t" anchorCtr="0">
            <a:noAutofit/>
          </a:bodyPr>
          <a:lstStyle/>
          <a:p>
            <a:r>
              <a:rPr lang="en-GB">
                <a:solidFill>
                  <a:srgbClr val="CC0000"/>
                </a:solidFill>
                <a:latin typeface="Impact"/>
                <a:ea typeface="Impact"/>
                <a:cs typeface="Impact"/>
                <a:sym typeface="Impact"/>
              </a:rPr>
              <a:t>MEDIA LANGUAGE in BAD BLOOD: FULL VERSION</a:t>
            </a:r>
            <a:endParaRPr>
              <a:solidFill>
                <a:srgbClr val="CC0000"/>
              </a:solidFill>
              <a:latin typeface="Impact"/>
              <a:ea typeface="Impact"/>
              <a:cs typeface="Impact"/>
              <a:sym typeface="Impact"/>
            </a:endParaRPr>
          </a:p>
        </p:txBody>
      </p:sp>
      <p:sp>
        <p:nvSpPr>
          <p:cNvPr id="849" name="Google Shape;849;p125"/>
          <p:cNvSpPr txBox="1">
            <a:spLocks noGrp="1"/>
          </p:cNvSpPr>
          <p:nvPr>
            <p:ph type="title"/>
          </p:nvPr>
        </p:nvSpPr>
        <p:spPr>
          <a:xfrm>
            <a:off x="415600" y="5552867"/>
            <a:ext cx="11360800" cy="763600"/>
          </a:xfrm>
          <a:prstGeom prst="rect">
            <a:avLst/>
          </a:prstGeom>
        </p:spPr>
        <p:txBody>
          <a:bodyPr spcFirstLastPara="1" vert="horz" wrap="square" lIns="121900" tIns="121900" rIns="121900" bIns="121900" rtlCol="0" anchor="t" anchorCtr="0">
            <a:noAutofit/>
          </a:bodyPr>
          <a:lstStyle/>
          <a:p>
            <a:endParaRPr>
              <a:solidFill>
                <a:srgbClr val="CC0000"/>
              </a:solidFill>
              <a:latin typeface="Impact"/>
              <a:ea typeface="Impact"/>
              <a:cs typeface="Impact"/>
              <a:sym typeface="Impact"/>
            </a:endParaRPr>
          </a:p>
        </p:txBody>
      </p:sp>
      <p:pic>
        <p:nvPicPr>
          <p:cNvPr id="850" name="Google Shape;850;p125"/>
          <p:cNvPicPr preferRelativeResize="0"/>
          <p:nvPr/>
        </p:nvPicPr>
        <p:blipFill>
          <a:blip r:embed="rId3">
            <a:alphaModFix/>
          </a:blip>
          <a:stretch>
            <a:fillRect/>
          </a:stretch>
        </p:blipFill>
        <p:spPr>
          <a:xfrm>
            <a:off x="203201" y="1356967"/>
            <a:ext cx="6037900" cy="3992700"/>
          </a:xfrm>
          <a:prstGeom prst="rect">
            <a:avLst/>
          </a:prstGeom>
          <a:noFill/>
          <a:ln>
            <a:noFill/>
          </a:ln>
        </p:spPr>
      </p:pic>
      <p:pic>
        <p:nvPicPr>
          <p:cNvPr id="851" name="Google Shape;851;p125"/>
          <p:cNvPicPr preferRelativeResize="0"/>
          <p:nvPr/>
        </p:nvPicPr>
        <p:blipFill>
          <a:blip r:embed="rId4">
            <a:alphaModFix/>
          </a:blip>
          <a:stretch>
            <a:fillRect/>
          </a:stretch>
        </p:blipFill>
        <p:spPr>
          <a:xfrm>
            <a:off x="6444301" y="1356967"/>
            <a:ext cx="5544497" cy="3605375"/>
          </a:xfrm>
          <a:prstGeom prst="rect">
            <a:avLst/>
          </a:prstGeom>
          <a:noFill/>
          <a:ln>
            <a:noFill/>
          </a:ln>
        </p:spPr>
      </p:pic>
    </p:spTree>
    <p:extLst>
      <p:ext uri="{BB962C8B-B14F-4D97-AF65-F5344CB8AC3E}">
        <p14:creationId xmlns:p14="http://schemas.microsoft.com/office/powerpoint/2010/main" val="3100080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126"/>
          <p:cNvSpPr txBox="1">
            <a:spLocks noGrp="1"/>
          </p:cNvSpPr>
          <p:nvPr>
            <p:ph type="title"/>
          </p:nvPr>
        </p:nvSpPr>
        <p:spPr>
          <a:xfrm>
            <a:off x="415600" y="390167"/>
            <a:ext cx="11360800" cy="763600"/>
          </a:xfrm>
          <a:prstGeom prst="rect">
            <a:avLst/>
          </a:prstGeom>
        </p:spPr>
        <p:txBody>
          <a:bodyPr spcFirstLastPara="1" vert="horz" wrap="square" lIns="121900" tIns="121900" rIns="121900" bIns="121900" rtlCol="0" anchor="t" anchorCtr="0">
            <a:noAutofit/>
          </a:bodyPr>
          <a:lstStyle/>
          <a:p>
            <a:r>
              <a:rPr lang="en-GB">
                <a:solidFill>
                  <a:srgbClr val="CC0000"/>
                </a:solidFill>
                <a:latin typeface="Impact"/>
                <a:ea typeface="Impact"/>
                <a:cs typeface="Impact"/>
                <a:sym typeface="Impact"/>
              </a:rPr>
              <a:t>MEDIA LANGUAGE in BAD BLOOD</a:t>
            </a:r>
            <a:endParaRPr>
              <a:solidFill>
                <a:srgbClr val="CC0000"/>
              </a:solidFill>
              <a:latin typeface="Impact"/>
              <a:ea typeface="Impact"/>
              <a:cs typeface="Impact"/>
              <a:sym typeface="Impact"/>
            </a:endParaRPr>
          </a:p>
        </p:txBody>
      </p:sp>
      <p:sp>
        <p:nvSpPr>
          <p:cNvPr id="857" name="Google Shape;857;p126"/>
          <p:cNvSpPr txBox="1">
            <a:spLocks noGrp="1"/>
          </p:cNvSpPr>
          <p:nvPr>
            <p:ph type="title"/>
          </p:nvPr>
        </p:nvSpPr>
        <p:spPr>
          <a:xfrm>
            <a:off x="415600" y="5552867"/>
            <a:ext cx="11360800" cy="763600"/>
          </a:xfrm>
          <a:prstGeom prst="rect">
            <a:avLst/>
          </a:prstGeom>
        </p:spPr>
        <p:txBody>
          <a:bodyPr spcFirstLastPara="1" vert="horz" wrap="square" lIns="121900" tIns="121900" rIns="121900" bIns="121900" rtlCol="0" anchor="t" anchorCtr="0">
            <a:noAutofit/>
          </a:bodyPr>
          <a:lstStyle/>
          <a:p>
            <a:endParaRPr>
              <a:solidFill>
                <a:srgbClr val="CC0000"/>
              </a:solidFill>
              <a:latin typeface="Impact"/>
              <a:ea typeface="Impact"/>
              <a:cs typeface="Impact"/>
              <a:sym typeface="Impact"/>
            </a:endParaRPr>
          </a:p>
        </p:txBody>
      </p:sp>
      <p:pic>
        <p:nvPicPr>
          <p:cNvPr id="858" name="Google Shape;858;p126"/>
          <p:cNvPicPr preferRelativeResize="0"/>
          <p:nvPr/>
        </p:nvPicPr>
        <p:blipFill>
          <a:blip r:embed="rId3">
            <a:alphaModFix/>
          </a:blip>
          <a:stretch>
            <a:fillRect/>
          </a:stretch>
        </p:blipFill>
        <p:spPr>
          <a:xfrm>
            <a:off x="203201" y="1356967"/>
            <a:ext cx="6020340" cy="3992700"/>
          </a:xfrm>
          <a:prstGeom prst="rect">
            <a:avLst/>
          </a:prstGeom>
          <a:noFill/>
          <a:ln>
            <a:noFill/>
          </a:ln>
        </p:spPr>
      </p:pic>
      <p:pic>
        <p:nvPicPr>
          <p:cNvPr id="859" name="Google Shape;859;p126"/>
          <p:cNvPicPr preferRelativeResize="0"/>
          <p:nvPr/>
        </p:nvPicPr>
        <p:blipFill>
          <a:blip r:embed="rId4">
            <a:alphaModFix/>
          </a:blip>
          <a:stretch>
            <a:fillRect/>
          </a:stretch>
        </p:blipFill>
        <p:spPr>
          <a:xfrm>
            <a:off x="6426741" y="1356967"/>
            <a:ext cx="5562060" cy="3785695"/>
          </a:xfrm>
          <a:prstGeom prst="rect">
            <a:avLst/>
          </a:prstGeom>
          <a:noFill/>
          <a:ln>
            <a:noFill/>
          </a:ln>
        </p:spPr>
      </p:pic>
    </p:spTree>
    <p:extLst>
      <p:ext uri="{BB962C8B-B14F-4D97-AF65-F5344CB8AC3E}">
        <p14:creationId xmlns:p14="http://schemas.microsoft.com/office/powerpoint/2010/main" val="2901757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127"/>
          <p:cNvSpPr txBox="1">
            <a:spLocks noGrp="1"/>
          </p:cNvSpPr>
          <p:nvPr>
            <p:ph type="title"/>
          </p:nvPr>
        </p:nvSpPr>
        <p:spPr>
          <a:xfrm>
            <a:off x="415600" y="390167"/>
            <a:ext cx="11360800" cy="763600"/>
          </a:xfrm>
          <a:prstGeom prst="rect">
            <a:avLst/>
          </a:prstGeom>
        </p:spPr>
        <p:txBody>
          <a:bodyPr spcFirstLastPara="1" vert="horz" wrap="square" lIns="121900" tIns="121900" rIns="121900" bIns="121900" rtlCol="0" anchor="t" anchorCtr="0">
            <a:noAutofit/>
          </a:bodyPr>
          <a:lstStyle/>
          <a:p>
            <a:r>
              <a:rPr lang="en-GB">
                <a:solidFill>
                  <a:srgbClr val="CC0000"/>
                </a:solidFill>
                <a:latin typeface="Impact"/>
                <a:ea typeface="Impact"/>
                <a:cs typeface="Impact"/>
                <a:sym typeface="Impact"/>
              </a:rPr>
              <a:t>MEDIA LANGUAGE in BAD BLOOD</a:t>
            </a:r>
            <a:endParaRPr>
              <a:solidFill>
                <a:srgbClr val="CC0000"/>
              </a:solidFill>
              <a:latin typeface="Impact"/>
              <a:ea typeface="Impact"/>
              <a:cs typeface="Impact"/>
              <a:sym typeface="Impact"/>
            </a:endParaRPr>
          </a:p>
        </p:txBody>
      </p:sp>
      <p:sp>
        <p:nvSpPr>
          <p:cNvPr id="865" name="Google Shape;865;p127"/>
          <p:cNvSpPr txBox="1">
            <a:spLocks noGrp="1"/>
          </p:cNvSpPr>
          <p:nvPr>
            <p:ph type="title"/>
          </p:nvPr>
        </p:nvSpPr>
        <p:spPr>
          <a:xfrm>
            <a:off x="503700" y="5552867"/>
            <a:ext cx="11272800" cy="763600"/>
          </a:xfrm>
          <a:prstGeom prst="rect">
            <a:avLst/>
          </a:prstGeom>
        </p:spPr>
        <p:txBody>
          <a:bodyPr spcFirstLastPara="1" vert="horz" wrap="square" lIns="121900" tIns="121900" rIns="121900" bIns="121900" rtlCol="0" anchor="t" anchorCtr="0">
            <a:noAutofit/>
          </a:bodyPr>
          <a:lstStyle/>
          <a:p>
            <a:r>
              <a:rPr lang="en-GB">
                <a:solidFill>
                  <a:srgbClr val="CC0000"/>
                </a:solidFill>
                <a:latin typeface="Impact"/>
                <a:ea typeface="Impact"/>
                <a:cs typeface="Impact"/>
                <a:sym typeface="Impact"/>
              </a:rPr>
              <a:t>Using iconic landmarks forms IDENTITY as people recognise them...</a:t>
            </a:r>
            <a:endParaRPr>
              <a:solidFill>
                <a:srgbClr val="CC0000"/>
              </a:solidFill>
              <a:latin typeface="Impact"/>
              <a:ea typeface="Impact"/>
              <a:cs typeface="Impact"/>
              <a:sym typeface="Impact"/>
            </a:endParaRPr>
          </a:p>
        </p:txBody>
      </p:sp>
      <p:pic>
        <p:nvPicPr>
          <p:cNvPr id="866" name="Google Shape;866;p127"/>
          <p:cNvPicPr preferRelativeResize="0"/>
          <p:nvPr/>
        </p:nvPicPr>
        <p:blipFill>
          <a:blip r:embed="rId3">
            <a:alphaModFix/>
          </a:blip>
          <a:stretch>
            <a:fillRect/>
          </a:stretch>
        </p:blipFill>
        <p:spPr>
          <a:xfrm>
            <a:off x="203200" y="1356967"/>
            <a:ext cx="5901160" cy="3992700"/>
          </a:xfrm>
          <a:prstGeom prst="rect">
            <a:avLst/>
          </a:prstGeom>
          <a:noFill/>
          <a:ln>
            <a:noFill/>
          </a:ln>
        </p:spPr>
      </p:pic>
      <p:pic>
        <p:nvPicPr>
          <p:cNvPr id="867" name="Google Shape;867;p127"/>
          <p:cNvPicPr preferRelativeResize="0"/>
          <p:nvPr/>
        </p:nvPicPr>
        <p:blipFill>
          <a:blip r:embed="rId4">
            <a:alphaModFix/>
          </a:blip>
          <a:stretch>
            <a:fillRect/>
          </a:stretch>
        </p:blipFill>
        <p:spPr>
          <a:xfrm>
            <a:off x="6307561" y="1356968"/>
            <a:ext cx="5681239" cy="3935505"/>
          </a:xfrm>
          <a:prstGeom prst="rect">
            <a:avLst/>
          </a:prstGeom>
          <a:noFill/>
          <a:ln>
            <a:noFill/>
          </a:ln>
        </p:spPr>
      </p:pic>
    </p:spTree>
    <p:extLst>
      <p:ext uri="{BB962C8B-B14F-4D97-AF65-F5344CB8AC3E}">
        <p14:creationId xmlns:p14="http://schemas.microsoft.com/office/powerpoint/2010/main" val="2835958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128"/>
          <p:cNvSpPr txBox="1">
            <a:spLocks noGrp="1"/>
          </p:cNvSpPr>
          <p:nvPr>
            <p:ph type="title"/>
          </p:nvPr>
        </p:nvSpPr>
        <p:spPr>
          <a:xfrm>
            <a:off x="415600" y="390167"/>
            <a:ext cx="11360800" cy="763600"/>
          </a:xfrm>
          <a:prstGeom prst="rect">
            <a:avLst/>
          </a:prstGeom>
        </p:spPr>
        <p:txBody>
          <a:bodyPr spcFirstLastPara="1" vert="horz" wrap="square" lIns="121900" tIns="121900" rIns="121900" bIns="121900" rtlCol="0" anchor="t" anchorCtr="0">
            <a:noAutofit/>
          </a:bodyPr>
          <a:lstStyle/>
          <a:p>
            <a:r>
              <a:rPr lang="en-GB">
                <a:solidFill>
                  <a:srgbClr val="CC0000"/>
                </a:solidFill>
                <a:latin typeface="Impact"/>
                <a:ea typeface="Impact"/>
                <a:cs typeface="Impact"/>
                <a:sym typeface="Impact"/>
              </a:rPr>
              <a:t>MEDIA LANGUAGE in BAD BLOOD</a:t>
            </a:r>
            <a:endParaRPr>
              <a:solidFill>
                <a:srgbClr val="CC0000"/>
              </a:solidFill>
              <a:latin typeface="Impact"/>
              <a:ea typeface="Impact"/>
              <a:cs typeface="Impact"/>
              <a:sym typeface="Impact"/>
            </a:endParaRPr>
          </a:p>
        </p:txBody>
      </p:sp>
      <p:sp>
        <p:nvSpPr>
          <p:cNvPr id="873" name="Google Shape;873;p128"/>
          <p:cNvSpPr txBox="1">
            <a:spLocks noGrp="1"/>
          </p:cNvSpPr>
          <p:nvPr>
            <p:ph type="title"/>
          </p:nvPr>
        </p:nvSpPr>
        <p:spPr>
          <a:xfrm>
            <a:off x="415600" y="5552867"/>
            <a:ext cx="11360800" cy="763600"/>
          </a:xfrm>
          <a:prstGeom prst="rect">
            <a:avLst/>
          </a:prstGeom>
        </p:spPr>
        <p:txBody>
          <a:bodyPr spcFirstLastPara="1" vert="horz" wrap="square" lIns="121900" tIns="121900" rIns="121900" bIns="121900" rtlCol="0" anchor="t" anchorCtr="0">
            <a:noAutofit/>
          </a:bodyPr>
          <a:lstStyle/>
          <a:p>
            <a:endParaRPr>
              <a:solidFill>
                <a:srgbClr val="CC0000"/>
              </a:solidFill>
              <a:latin typeface="Impact"/>
              <a:ea typeface="Impact"/>
              <a:cs typeface="Impact"/>
              <a:sym typeface="Impact"/>
            </a:endParaRPr>
          </a:p>
        </p:txBody>
      </p:sp>
      <p:pic>
        <p:nvPicPr>
          <p:cNvPr id="874" name="Google Shape;874;p128"/>
          <p:cNvPicPr preferRelativeResize="0"/>
          <p:nvPr/>
        </p:nvPicPr>
        <p:blipFill>
          <a:blip r:embed="rId3">
            <a:alphaModFix/>
          </a:blip>
          <a:stretch>
            <a:fillRect/>
          </a:stretch>
        </p:blipFill>
        <p:spPr>
          <a:xfrm>
            <a:off x="203201" y="1356967"/>
            <a:ext cx="5736079" cy="3992701"/>
          </a:xfrm>
          <a:prstGeom prst="rect">
            <a:avLst/>
          </a:prstGeom>
          <a:noFill/>
          <a:ln>
            <a:noFill/>
          </a:ln>
        </p:spPr>
      </p:pic>
      <p:pic>
        <p:nvPicPr>
          <p:cNvPr id="875" name="Google Shape;875;p128"/>
          <p:cNvPicPr preferRelativeResize="0"/>
          <p:nvPr/>
        </p:nvPicPr>
        <p:blipFill>
          <a:blip r:embed="rId4">
            <a:alphaModFix/>
          </a:blip>
          <a:stretch>
            <a:fillRect/>
          </a:stretch>
        </p:blipFill>
        <p:spPr>
          <a:xfrm>
            <a:off x="6142479" y="1356968"/>
            <a:ext cx="5846323" cy="3705153"/>
          </a:xfrm>
          <a:prstGeom prst="rect">
            <a:avLst/>
          </a:prstGeom>
          <a:noFill/>
          <a:ln>
            <a:noFill/>
          </a:ln>
        </p:spPr>
      </p:pic>
    </p:spTree>
    <p:extLst>
      <p:ext uri="{BB962C8B-B14F-4D97-AF65-F5344CB8AC3E}">
        <p14:creationId xmlns:p14="http://schemas.microsoft.com/office/powerpoint/2010/main" val="333298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129"/>
          <p:cNvSpPr txBox="1">
            <a:spLocks noGrp="1"/>
          </p:cNvSpPr>
          <p:nvPr>
            <p:ph type="title"/>
          </p:nvPr>
        </p:nvSpPr>
        <p:spPr>
          <a:xfrm>
            <a:off x="415600" y="390167"/>
            <a:ext cx="11360800" cy="763600"/>
          </a:xfrm>
          <a:prstGeom prst="rect">
            <a:avLst/>
          </a:prstGeom>
        </p:spPr>
        <p:txBody>
          <a:bodyPr spcFirstLastPara="1" vert="horz" wrap="square" lIns="121900" tIns="121900" rIns="121900" bIns="121900" rtlCol="0" anchor="t" anchorCtr="0">
            <a:noAutofit/>
          </a:bodyPr>
          <a:lstStyle/>
          <a:p>
            <a:r>
              <a:rPr lang="en-GB">
                <a:solidFill>
                  <a:srgbClr val="CC0000"/>
                </a:solidFill>
                <a:latin typeface="Impact"/>
                <a:ea typeface="Impact"/>
                <a:cs typeface="Impact"/>
                <a:sym typeface="Impact"/>
              </a:rPr>
              <a:t>MEDIA LANGUAGE in BAD BLOOD</a:t>
            </a:r>
            <a:endParaRPr>
              <a:solidFill>
                <a:srgbClr val="CC0000"/>
              </a:solidFill>
              <a:latin typeface="Impact"/>
              <a:ea typeface="Impact"/>
              <a:cs typeface="Impact"/>
              <a:sym typeface="Impact"/>
            </a:endParaRPr>
          </a:p>
        </p:txBody>
      </p:sp>
      <p:sp>
        <p:nvSpPr>
          <p:cNvPr id="881" name="Google Shape;881;p129"/>
          <p:cNvSpPr txBox="1">
            <a:spLocks noGrp="1"/>
          </p:cNvSpPr>
          <p:nvPr>
            <p:ph type="title"/>
          </p:nvPr>
        </p:nvSpPr>
        <p:spPr>
          <a:xfrm>
            <a:off x="415600" y="5552867"/>
            <a:ext cx="11360800" cy="763600"/>
          </a:xfrm>
          <a:prstGeom prst="rect">
            <a:avLst/>
          </a:prstGeom>
        </p:spPr>
        <p:txBody>
          <a:bodyPr spcFirstLastPara="1" vert="horz" wrap="square" lIns="121900" tIns="121900" rIns="121900" bIns="121900" rtlCol="0" anchor="t" anchorCtr="0">
            <a:noAutofit/>
          </a:bodyPr>
          <a:lstStyle/>
          <a:p>
            <a:r>
              <a:rPr lang="en-GB">
                <a:solidFill>
                  <a:srgbClr val="CC0000"/>
                </a:solidFill>
                <a:latin typeface="Impact"/>
                <a:ea typeface="Impact"/>
                <a:cs typeface="Impact"/>
                <a:sym typeface="Impact"/>
              </a:rPr>
              <a:t>Synergy with Kendrick Lamar</a:t>
            </a:r>
            <a:endParaRPr>
              <a:solidFill>
                <a:srgbClr val="CC0000"/>
              </a:solidFill>
              <a:latin typeface="Impact"/>
              <a:ea typeface="Impact"/>
              <a:cs typeface="Impact"/>
              <a:sym typeface="Impact"/>
            </a:endParaRPr>
          </a:p>
        </p:txBody>
      </p:sp>
      <p:pic>
        <p:nvPicPr>
          <p:cNvPr id="882" name="Google Shape;882;p129"/>
          <p:cNvPicPr preferRelativeResize="0"/>
          <p:nvPr/>
        </p:nvPicPr>
        <p:blipFill>
          <a:blip r:embed="rId3">
            <a:alphaModFix/>
          </a:blip>
          <a:stretch>
            <a:fillRect/>
          </a:stretch>
        </p:blipFill>
        <p:spPr>
          <a:xfrm>
            <a:off x="203200" y="1356967"/>
            <a:ext cx="6384336" cy="3992701"/>
          </a:xfrm>
          <a:prstGeom prst="rect">
            <a:avLst/>
          </a:prstGeom>
          <a:noFill/>
          <a:ln>
            <a:noFill/>
          </a:ln>
        </p:spPr>
      </p:pic>
      <p:pic>
        <p:nvPicPr>
          <p:cNvPr id="883" name="Google Shape;883;p129"/>
          <p:cNvPicPr preferRelativeResize="0"/>
          <p:nvPr/>
        </p:nvPicPr>
        <p:blipFill>
          <a:blip r:embed="rId4">
            <a:alphaModFix/>
          </a:blip>
          <a:stretch>
            <a:fillRect/>
          </a:stretch>
        </p:blipFill>
        <p:spPr>
          <a:xfrm>
            <a:off x="6790737" y="1356967"/>
            <a:ext cx="5198065" cy="3185911"/>
          </a:xfrm>
          <a:prstGeom prst="rect">
            <a:avLst/>
          </a:prstGeom>
          <a:noFill/>
          <a:ln>
            <a:noFill/>
          </a:ln>
        </p:spPr>
      </p:pic>
    </p:spTree>
    <p:extLst>
      <p:ext uri="{BB962C8B-B14F-4D97-AF65-F5344CB8AC3E}">
        <p14:creationId xmlns:p14="http://schemas.microsoft.com/office/powerpoint/2010/main" val="117243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30"/>
          <p:cNvSpPr txBox="1">
            <a:spLocks noGrp="1"/>
          </p:cNvSpPr>
          <p:nvPr>
            <p:ph type="title"/>
          </p:nvPr>
        </p:nvSpPr>
        <p:spPr>
          <a:xfrm>
            <a:off x="415600" y="390167"/>
            <a:ext cx="11360800" cy="763600"/>
          </a:xfrm>
          <a:prstGeom prst="rect">
            <a:avLst/>
          </a:prstGeom>
        </p:spPr>
        <p:txBody>
          <a:bodyPr spcFirstLastPara="1" vert="horz" wrap="square" lIns="121900" tIns="121900" rIns="121900" bIns="121900" rtlCol="0" anchor="t" anchorCtr="0">
            <a:noAutofit/>
          </a:bodyPr>
          <a:lstStyle/>
          <a:p>
            <a:r>
              <a:rPr lang="en-GB">
                <a:solidFill>
                  <a:srgbClr val="CC0000"/>
                </a:solidFill>
                <a:latin typeface="Impact"/>
                <a:ea typeface="Impact"/>
                <a:cs typeface="Impact"/>
                <a:sym typeface="Impact"/>
              </a:rPr>
              <a:t>MEDIA LANGUAGE in BAD BLOOD</a:t>
            </a:r>
            <a:endParaRPr>
              <a:solidFill>
                <a:srgbClr val="CC0000"/>
              </a:solidFill>
              <a:latin typeface="Impact"/>
              <a:ea typeface="Impact"/>
              <a:cs typeface="Impact"/>
              <a:sym typeface="Impact"/>
            </a:endParaRPr>
          </a:p>
        </p:txBody>
      </p:sp>
      <p:sp>
        <p:nvSpPr>
          <p:cNvPr id="889" name="Google Shape;889;p130"/>
          <p:cNvSpPr txBox="1">
            <a:spLocks noGrp="1"/>
          </p:cNvSpPr>
          <p:nvPr>
            <p:ph type="title"/>
          </p:nvPr>
        </p:nvSpPr>
        <p:spPr>
          <a:xfrm>
            <a:off x="415600" y="5552867"/>
            <a:ext cx="11360800" cy="763600"/>
          </a:xfrm>
          <a:prstGeom prst="rect">
            <a:avLst/>
          </a:prstGeom>
        </p:spPr>
        <p:txBody>
          <a:bodyPr spcFirstLastPara="1" vert="horz" wrap="square" lIns="121900" tIns="121900" rIns="121900" bIns="121900" rtlCol="0" anchor="t" anchorCtr="0">
            <a:noAutofit/>
          </a:bodyPr>
          <a:lstStyle/>
          <a:p>
            <a:endParaRPr>
              <a:solidFill>
                <a:srgbClr val="CC0000"/>
              </a:solidFill>
              <a:latin typeface="Impact"/>
              <a:ea typeface="Impact"/>
              <a:cs typeface="Impact"/>
              <a:sym typeface="Impact"/>
            </a:endParaRPr>
          </a:p>
        </p:txBody>
      </p:sp>
      <p:pic>
        <p:nvPicPr>
          <p:cNvPr id="890" name="Google Shape;890;p130"/>
          <p:cNvPicPr preferRelativeResize="0"/>
          <p:nvPr/>
        </p:nvPicPr>
        <p:blipFill>
          <a:blip r:embed="rId3">
            <a:alphaModFix/>
          </a:blip>
          <a:stretch>
            <a:fillRect/>
          </a:stretch>
        </p:blipFill>
        <p:spPr>
          <a:xfrm>
            <a:off x="203200" y="1356967"/>
            <a:ext cx="6027440" cy="3992700"/>
          </a:xfrm>
          <a:prstGeom prst="rect">
            <a:avLst/>
          </a:prstGeom>
          <a:noFill/>
          <a:ln>
            <a:noFill/>
          </a:ln>
        </p:spPr>
      </p:pic>
      <p:pic>
        <p:nvPicPr>
          <p:cNvPr id="891" name="Google Shape;891;p130"/>
          <p:cNvPicPr preferRelativeResize="0"/>
          <p:nvPr/>
        </p:nvPicPr>
        <p:blipFill>
          <a:blip r:embed="rId4">
            <a:alphaModFix/>
          </a:blip>
          <a:stretch>
            <a:fillRect/>
          </a:stretch>
        </p:blipFill>
        <p:spPr>
          <a:xfrm>
            <a:off x="6433840" y="1356968"/>
            <a:ext cx="5554960" cy="3718705"/>
          </a:xfrm>
          <a:prstGeom prst="rect">
            <a:avLst/>
          </a:prstGeom>
          <a:noFill/>
          <a:ln>
            <a:noFill/>
          </a:ln>
        </p:spPr>
      </p:pic>
    </p:spTree>
    <p:extLst>
      <p:ext uri="{BB962C8B-B14F-4D97-AF65-F5344CB8AC3E}">
        <p14:creationId xmlns:p14="http://schemas.microsoft.com/office/powerpoint/2010/main" val="3699231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131"/>
          <p:cNvSpPr txBox="1">
            <a:spLocks noGrp="1"/>
          </p:cNvSpPr>
          <p:nvPr>
            <p:ph type="title"/>
          </p:nvPr>
        </p:nvSpPr>
        <p:spPr>
          <a:xfrm>
            <a:off x="415600" y="390167"/>
            <a:ext cx="11360800" cy="763600"/>
          </a:xfrm>
          <a:prstGeom prst="rect">
            <a:avLst/>
          </a:prstGeom>
        </p:spPr>
        <p:txBody>
          <a:bodyPr spcFirstLastPara="1" vert="horz" wrap="square" lIns="121900" tIns="121900" rIns="121900" bIns="121900" rtlCol="0" anchor="t" anchorCtr="0">
            <a:noAutofit/>
          </a:bodyPr>
          <a:lstStyle/>
          <a:p>
            <a:r>
              <a:rPr lang="en-GB">
                <a:solidFill>
                  <a:srgbClr val="CC0000"/>
                </a:solidFill>
                <a:latin typeface="Impact"/>
                <a:ea typeface="Impact"/>
                <a:cs typeface="Impact"/>
                <a:sym typeface="Impact"/>
              </a:rPr>
              <a:t>MEDIA LANGUAGE in BAD BLOOD</a:t>
            </a:r>
            <a:endParaRPr>
              <a:solidFill>
                <a:srgbClr val="CC0000"/>
              </a:solidFill>
              <a:latin typeface="Impact"/>
              <a:ea typeface="Impact"/>
              <a:cs typeface="Impact"/>
              <a:sym typeface="Impact"/>
            </a:endParaRPr>
          </a:p>
        </p:txBody>
      </p:sp>
      <p:sp>
        <p:nvSpPr>
          <p:cNvPr id="897" name="Google Shape;897;p131"/>
          <p:cNvSpPr txBox="1">
            <a:spLocks noGrp="1"/>
          </p:cNvSpPr>
          <p:nvPr>
            <p:ph type="title"/>
          </p:nvPr>
        </p:nvSpPr>
        <p:spPr>
          <a:xfrm>
            <a:off x="7003300" y="165367"/>
            <a:ext cx="2874400" cy="1191600"/>
          </a:xfrm>
          <a:prstGeom prst="rect">
            <a:avLst/>
          </a:prstGeom>
        </p:spPr>
        <p:txBody>
          <a:bodyPr spcFirstLastPara="1" vert="horz" wrap="square" lIns="121900" tIns="121900" rIns="121900" bIns="121900" rtlCol="0" anchor="t" anchorCtr="0">
            <a:noAutofit/>
          </a:bodyPr>
          <a:lstStyle/>
          <a:p>
            <a:r>
              <a:rPr lang="en-GB" sz="1467">
                <a:solidFill>
                  <a:srgbClr val="CC0000"/>
                </a:solidFill>
                <a:latin typeface="Impact"/>
                <a:ea typeface="Impact"/>
                <a:cs typeface="Impact"/>
                <a:sym typeface="Impact"/>
              </a:rPr>
              <a:t>This is a direct intertextual link to the film THE FIFTH ELEMENT - appealing to older audiences </a:t>
            </a:r>
            <a:endParaRPr sz="1467">
              <a:solidFill>
                <a:srgbClr val="CC0000"/>
              </a:solidFill>
              <a:latin typeface="Impact"/>
              <a:ea typeface="Impact"/>
              <a:cs typeface="Impact"/>
              <a:sym typeface="Impact"/>
            </a:endParaRPr>
          </a:p>
        </p:txBody>
      </p:sp>
      <p:pic>
        <p:nvPicPr>
          <p:cNvPr id="898" name="Google Shape;898;p131"/>
          <p:cNvPicPr preferRelativeResize="0"/>
          <p:nvPr/>
        </p:nvPicPr>
        <p:blipFill>
          <a:blip r:embed="rId3">
            <a:alphaModFix/>
          </a:blip>
          <a:stretch>
            <a:fillRect/>
          </a:stretch>
        </p:blipFill>
        <p:spPr>
          <a:xfrm>
            <a:off x="203201" y="1356967"/>
            <a:ext cx="5900119" cy="3992700"/>
          </a:xfrm>
          <a:prstGeom prst="rect">
            <a:avLst/>
          </a:prstGeom>
          <a:noFill/>
          <a:ln>
            <a:noFill/>
          </a:ln>
        </p:spPr>
      </p:pic>
      <p:pic>
        <p:nvPicPr>
          <p:cNvPr id="899" name="Google Shape;899;p131"/>
          <p:cNvPicPr preferRelativeResize="0"/>
          <p:nvPr/>
        </p:nvPicPr>
        <p:blipFill>
          <a:blip r:embed="rId4">
            <a:alphaModFix/>
          </a:blip>
          <a:stretch>
            <a:fillRect/>
          </a:stretch>
        </p:blipFill>
        <p:spPr>
          <a:xfrm>
            <a:off x="6306519" y="1356967"/>
            <a:ext cx="5682280" cy="3662568"/>
          </a:xfrm>
          <a:prstGeom prst="rect">
            <a:avLst/>
          </a:prstGeom>
          <a:noFill/>
          <a:ln>
            <a:noFill/>
          </a:ln>
        </p:spPr>
      </p:pic>
      <p:cxnSp>
        <p:nvCxnSpPr>
          <p:cNvPr id="900" name="Google Shape;900;p131"/>
          <p:cNvCxnSpPr/>
          <p:nvPr/>
        </p:nvCxnSpPr>
        <p:spPr>
          <a:xfrm flipH="1">
            <a:off x="7681200" y="1152700"/>
            <a:ext cx="387600" cy="774800"/>
          </a:xfrm>
          <a:prstGeom prst="straightConnector1">
            <a:avLst/>
          </a:prstGeom>
          <a:noFill/>
          <a:ln w="28575" cap="flat" cmpd="sng">
            <a:solidFill>
              <a:srgbClr val="FF0000"/>
            </a:solidFill>
            <a:prstDash val="solid"/>
            <a:round/>
            <a:headEnd type="none" w="med" len="med"/>
            <a:tailEnd type="none" w="med" len="med"/>
          </a:ln>
        </p:spPr>
      </p:cxnSp>
      <p:pic>
        <p:nvPicPr>
          <p:cNvPr id="901" name="Google Shape;901;p131"/>
          <p:cNvPicPr preferRelativeResize="0"/>
          <p:nvPr/>
        </p:nvPicPr>
        <p:blipFill rotWithShape="1">
          <a:blip r:embed="rId5">
            <a:alphaModFix/>
          </a:blip>
          <a:srcRect t="48670"/>
          <a:stretch/>
        </p:blipFill>
        <p:spPr>
          <a:xfrm>
            <a:off x="10141700" y="165369"/>
            <a:ext cx="1581365" cy="880535"/>
          </a:xfrm>
          <a:prstGeom prst="rect">
            <a:avLst/>
          </a:prstGeom>
          <a:noFill/>
          <a:ln>
            <a:noFill/>
          </a:ln>
        </p:spPr>
      </p:pic>
    </p:spTree>
    <p:extLst>
      <p:ext uri="{BB962C8B-B14F-4D97-AF65-F5344CB8AC3E}">
        <p14:creationId xmlns:p14="http://schemas.microsoft.com/office/powerpoint/2010/main" val="2717881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132"/>
          <p:cNvSpPr txBox="1">
            <a:spLocks noGrp="1"/>
          </p:cNvSpPr>
          <p:nvPr>
            <p:ph type="title"/>
          </p:nvPr>
        </p:nvSpPr>
        <p:spPr>
          <a:xfrm>
            <a:off x="415600" y="390167"/>
            <a:ext cx="11360800" cy="763600"/>
          </a:xfrm>
          <a:prstGeom prst="rect">
            <a:avLst/>
          </a:prstGeom>
        </p:spPr>
        <p:txBody>
          <a:bodyPr spcFirstLastPara="1" vert="horz" wrap="square" lIns="121900" tIns="121900" rIns="121900" bIns="121900" rtlCol="0" anchor="t" anchorCtr="0">
            <a:noAutofit/>
          </a:bodyPr>
          <a:lstStyle/>
          <a:p>
            <a:r>
              <a:rPr lang="en-GB">
                <a:solidFill>
                  <a:srgbClr val="CC0000"/>
                </a:solidFill>
                <a:latin typeface="Impact"/>
                <a:ea typeface="Impact"/>
                <a:cs typeface="Impact"/>
                <a:sym typeface="Impact"/>
              </a:rPr>
              <a:t>MEDIA LANGUAGE in BAD BLOOD</a:t>
            </a:r>
            <a:endParaRPr>
              <a:solidFill>
                <a:srgbClr val="CC0000"/>
              </a:solidFill>
              <a:latin typeface="Impact"/>
              <a:ea typeface="Impact"/>
              <a:cs typeface="Impact"/>
              <a:sym typeface="Impact"/>
            </a:endParaRPr>
          </a:p>
        </p:txBody>
      </p:sp>
      <p:sp>
        <p:nvSpPr>
          <p:cNvPr id="907" name="Google Shape;907;p132"/>
          <p:cNvSpPr txBox="1">
            <a:spLocks noGrp="1"/>
          </p:cNvSpPr>
          <p:nvPr>
            <p:ph type="title"/>
          </p:nvPr>
        </p:nvSpPr>
        <p:spPr>
          <a:xfrm>
            <a:off x="415600" y="5552867"/>
            <a:ext cx="11360800" cy="763600"/>
          </a:xfrm>
          <a:prstGeom prst="rect">
            <a:avLst/>
          </a:prstGeom>
        </p:spPr>
        <p:txBody>
          <a:bodyPr spcFirstLastPara="1" vert="horz" wrap="square" lIns="121900" tIns="121900" rIns="121900" bIns="121900" rtlCol="0" anchor="t" anchorCtr="0">
            <a:noAutofit/>
          </a:bodyPr>
          <a:lstStyle/>
          <a:p>
            <a:endParaRPr>
              <a:solidFill>
                <a:srgbClr val="CC0000"/>
              </a:solidFill>
              <a:latin typeface="Impact"/>
              <a:ea typeface="Impact"/>
              <a:cs typeface="Impact"/>
              <a:sym typeface="Impact"/>
            </a:endParaRPr>
          </a:p>
        </p:txBody>
      </p:sp>
      <p:pic>
        <p:nvPicPr>
          <p:cNvPr id="908" name="Google Shape;908;p132"/>
          <p:cNvPicPr preferRelativeResize="0"/>
          <p:nvPr/>
        </p:nvPicPr>
        <p:blipFill>
          <a:blip r:embed="rId3">
            <a:alphaModFix/>
          </a:blip>
          <a:stretch>
            <a:fillRect/>
          </a:stretch>
        </p:blipFill>
        <p:spPr>
          <a:xfrm>
            <a:off x="203201" y="1356967"/>
            <a:ext cx="6082881" cy="3992700"/>
          </a:xfrm>
          <a:prstGeom prst="rect">
            <a:avLst/>
          </a:prstGeom>
          <a:noFill/>
          <a:ln>
            <a:noFill/>
          </a:ln>
        </p:spPr>
      </p:pic>
      <p:pic>
        <p:nvPicPr>
          <p:cNvPr id="909" name="Google Shape;909;p132"/>
          <p:cNvPicPr preferRelativeResize="0"/>
          <p:nvPr/>
        </p:nvPicPr>
        <p:blipFill>
          <a:blip r:embed="rId4">
            <a:alphaModFix/>
          </a:blip>
          <a:stretch>
            <a:fillRect/>
          </a:stretch>
        </p:blipFill>
        <p:spPr>
          <a:xfrm>
            <a:off x="6489281" y="1356968"/>
            <a:ext cx="5499520" cy="3614465"/>
          </a:xfrm>
          <a:prstGeom prst="rect">
            <a:avLst/>
          </a:prstGeom>
          <a:noFill/>
          <a:ln>
            <a:noFill/>
          </a:ln>
        </p:spPr>
      </p:pic>
    </p:spTree>
    <p:extLst>
      <p:ext uri="{BB962C8B-B14F-4D97-AF65-F5344CB8AC3E}">
        <p14:creationId xmlns:p14="http://schemas.microsoft.com/office/powerpoint/2010/main" val="3753432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133"/>
          <p:cNvSpPr txBox="1">
            <a:spLocks noGrp="1"/>
          </p:cNvSpPr>
          <p:nvPr>
            <p:ph type="title"/>
          </p:nvPr>
        </p:nvSpPr>
        <p:spPr>
          <a:xfrm>
            <a:off x="415600" y="390167"/>
            <a:ext cx="11360800" cy="763600"/>
          </a:xfrm>
          <a:prstGeom prst="rect">
            <a:avLst/>
          </a:prstGeom>
        </p:spPr>
        <p:txBody>
          <a:bodyPr spcFirstLastPara="1" vert="horz" wrap="square" lIns="121900" tIns="121900" rIns="121900" bIns="121900" rtlCol="0" anchor="t" anchorCtr="0">
            <a:noAutofit/>
          </a:bodyPr>
          <a:lstStyle/>
          <a:p>
            <a:r>
              <a:rPr lang="en-GB">
                <a:solidFill>
                  <a:srgbClr val="CC0000"/>
                </a:solidFill>
                <a:latin typeface="Impact"/>
                <a:ea typeface="Impact"/>
                <a:cs typeface="Impact"/>
                <a:sym typeface="Impact"/>
              </a:rPr>
              <a:t>MEDIA LANGUAGE in BAD BLOOD</a:t>
            </a:r>
            <a:endParaRPr>
              <a:solidFill>
                <a:srgbClr val="CC0000"/>
              </a:solidFill>
              <a:latin typeface="Impact"/>
              <a:ea typeface="Impact"/>
              <a:cs typeface="Impact"/>
              <a:sym typeface="Impact"/>
            </a:endParaRPr>
          </a:p>
        </p:txBody>
      </p:sp>
      <p:sp>
        <p:nvSpPr>
          <p:cNvPr id="915" name="Google Shape;915;p133"/>
          <p:cNvSpPr txBox="1">
            <a:spLocks noGrp="1"/>
          </p:cNvSpPr>
          <p:nvPr>
            <p:ph type="title"/>
          </p:nvPr>
        </p:nvSpPr>
        <p:spPr>
          <a:xfrm>
            <a:off x="415600" y="5552867"/>
            <a:ext cx="11360800" cy="763600"/>
          </a:xfrm>
          <a:prstGeom prst="rect">
            <a:avLst/>
          </a:prstGeom>
        </p:spPr>
        <p:txBody>
          <a:bodyPr spcFirstLastPara="1" vert="horz" wrap="square" lIns="121900" tIns="121900" rIns="121900" bIns="121900" rtlCol="0" anchor="t" anchorCtr="0">
            <a:noAutofit/>
          </a:bodyPr>
          <a:lstStyle/>
          <a:p>
            <a:endParaRPr>
              <a:solidFill>
                <a:srgbClr val="CC0000"/>
              </a:solidFill>
              <a:latin typeface="Impact"/>
              <a:ea typeface="Impact"/>
              <a:cs typeface="Impact"/>
              <a:sym typeface="Impact"/>
            </a:endParaRPr>
          </a:p>
        </p:txBody>
      </p:sp>
      <p:pic>
        <p:nvPicPr>
          <p:cNvPr id="916" name="Google Shape;916;p133"/>
          <p:cNvPicPr preferRelativeResize="0"/>
          <p:nvPr/>
        </p:nvPicPr>
        <p:blipFill>
          <a:blip r:embed="rId3">
            <a:alphaModFix/>
          </a:blip>
          <a:stretch>
            <a:fillRect/>
          </a:stretch>
        </p:blipFill>
        <p:spPr>
          <a:xfrm>
            <a:off x="203200" y="1356967"/>
            <a:ext cx="6020840" cy="3992700"/>
          </a:xfrm>
          <a:prstGeom prst="rect">
            <a:avLst/>
          </a:prstGeom>
          <a:noFill/>
          <a:ln>
            <a:noFill/>
          </a:ln>
        </p:spPr>
      </p:pic>
      <p:pic>
        <p:nvPicPr>
          <p:cNvPr id="917" name="Google Shape;917;p133"/>
          <p:cNvPicPr preferRelativeResize="0"/>
          <p:nvPr/>
        </p:nvPicPr>
        <p:blipFill>
          <a:blip r:embed="rId4">
            <a:alphaModFix/>
          </a:blip>
          <a:stretch>
            <a:fillRect/>
          </a:stretch>
        </p:blipFill>
        <p:spPr>
          <a:xfrm>
            <a:off x="6427240" y="1356967"/>
            <a:ext cx="5561560" cy="3561299"/>
          </a:xfrm>
          <a:prstGeom prst="rect">
            <a:avLst/>
          </a:prstGeom>
          <a:noFill/>
          <a:ln>
            <a:noFill/>
          </a:ln>
        </p:spPr>
      </p:pic>
    </p:spTree>
    <p:extLst>
      <p:ext uri="{BB962C8B-B14F-4D97-AF65-F5344CB8AC3E}">
        <p14:creationId xmlns:p14="http://schemas.microsoft.com/office/powerpoint/2010/main" val="378859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134"/>
          <p:cNvSpPr txBox="1">
            <a:spLocks noGrp="1"/>
          </p:cNvSpPr>
          <p:nvPr>
            <p:ph type="title"/>
          </p:nvPr>
        </p:nvSpPr>
        <p:spPr>
          <a:xfrm>
            <a:off x="415600" y="390167"/>
            <a:ext cx="11360800" cy="763600"/>
          </a:xfrm>
          <a:prstGeom prst="rect">
            <a:avLst/>
          </a:prstGeom>
        </p:spPr>
        <p:txBody>
          <a:bodyPr spcFirstLastPara="1" vert="horz" wrap="square" lIns="121900" tIns="121900" rIns="121900" bIns="121900" rtlCol="0" anchor="t" anchorCtr="0">
            <a:noAutofit/>
          </a:bodyPr>
          <a:lstStyle/>
          <a:p>
            <a:r>
              <a:rPr lang="en-GB">
                <a:solidFill>
                  <a:srgbClr val="CC0000"/>
                </a:solidFill>
                <a:latin typeface="Impact"/>
                <a:ea typeface="Impact"/>
                <a:cs typeface="Impact"/>
                <a:sym typeface="Impact"/>
              </a:rPr>
              <a:t>MEDIA LANGUAGE in BAD BLOOD</a:t>
            </a:r>
            <a:endParaRPr>
              <a:solidFill>
                <a:srgbClr val="CC0000"/>
              </a:solidFill>
              <a:latin typeface="Impact"/>
              <a:ea typeface="Impact"/>
              <a:cs typeface="Impact"/>
              <a:sym typeface="Impact"/>
            </a:endParaRPr>
          </a:p>
        </p:txBody>
      </p:sp>
      <p:sp>
        <p:nvSpPr>
          <p:cNvPr id="923" name="Google Shape;923;p134"/>
          <p:cNvSpPr txBox="1">
            <a:spLocks noGrp="1"/>
          </p:cNvSpPr>
          <p:nvPr>
            <p:ph type="title"/>
          </p:nvPr>
        </p:nvSpPr>
        <p:spPr>
          <a:xfrm>
            <a:off x="415600" y="5552867"/>
            <a:ext cx="11360800" cy="763600"/>
          </a:xfrm>
          <a:prstGeom prst="rect">
            <a:avLst/>
          </a:prstGeom>
        </p:spPr>
        <p:txBody>
          <a:bodyPr spcFirstLastPara="1" vert="horz" wrap="square" lIns="121900" tIns="121900" rIns="121900" bIns="121900" rtlCol="0" anchor="t" anchorCtr="0">
            <a:noAutofit/>
          </a:bodyPr>
          <a:lstStyle/>
          <a:p>
            <a:endParaRPr>
              <a:solidFill>
                <a:srgbClr val="CC0000"/>
              </a:solidFill>
              <a:latin typeface="Impact"/>
              <a:ea typeface="Impact"/>
              <a:cs typeface="Impact"/>
              <a:sym typeface="Impact"/>
            </a:endParaRPr>
          </a:p>
        </p:txBody>
      </p:sp>
      <p:pic>
        <p:nvPicPr>
          <p:cNvPr id="924" name="Google Shape;924;p134"/>
          <p:cNvPicPr preferRelativeResize="0"/>
          <p:nvPr/>
        </p:nvPicPr>
        <p:blipFill>
          <a:blip r:embed="rId3">
            <a:alphaModFix/>
          </a:blip>
          <a:stretch>
            <a:fillRect/>
          </a:stretch>
        </p:blipFill>
        <p:spPr>
          <a:xfrm>
            <a:off x="203201" y="1356967"/>
            <a:ext cx="6121708" cy="3992700"/>
          </a:xfrm>
          <a:prstGeom prst="rect">
            <a:avLst/>
          </a:prstGeom>
          <a:noFill/>
          <a:ln>
            <a:noFill/>
          </a:ln>
        </p:spPr>
      </p:pic>
      <p:pic>
        <p:nvPicPr>
          <p:cNvPr id="925" name="Google Shape;925;p134"/>
          <p:cNvPicPr preferRelativeResize="0"/>
          <p:nvPr/>
        </p:nvPicPr>
        <p:blipFill>
          <a:blip r:embed="rId4">
            <a:alphaModFix/>
          </a:blip>
          <a:stretch>
            <a:fillRect/>
          </a:stretch>
        </p:blipFill>
        <p:spPr>
          <a:xfrm>
            <a:off x="6528108" y="1356967"/>
            <a:ext cx="5460693" cy="3492104"/>
          </a:xfrm>
          <a:prstGeom prst="rect">
            <a:avLst/>
          </a:prstGeom>
          <a:noFill/>
          <a:ln>
            <a:noFill/>
          </a:ln>
        </p:spPr>
      </p:pic>
    </p:spTree>
    <p:extLst>
      <p:ext uri="{BB962C8B-B14F-4D97-AF65-F5344CB8AC3E}">
        <p14:creationId xmlns:p14="http://schemas.microsoft.com/office/powerpoint/2010/main" val="1615001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graphicFrame>
        <p:nvGraphicFramePr>
          <p:cNvPr id="703" name="Google Shape;703;p108"/>
          <p:cNvGraphicFramePr/>
          <p:nvPr/>
        </p:nvGraphicFramePr>
        <p:xfrm>
          <a:off x="203201" y="203201"/>
          <a:ext cx="10601367" cy="6439233"/>
        </p:xfrm>
        <a:graphic>
          <a:graphicData uri="http://schemas.openxmlformats.org/drawingml/2006/table">
            <a:tbl>
              <a:tblPr bandRow="1">
                <a:noFill/>
              </a:tblPr>
              <a:tblGrid>
                <a:gridCol w="2872733">
                  <a:extLst>
                    <a:ext uri="{9D8B030D-6E8A-4147-A177-3AD203B41FA5}">
                      <a16:colId xmlns:a16="http://schemas.microsoft.com/office/drawing/2014/main" val="20000"/>
                    </a:ext>
                  </a:extLst>
                </a:gridCol>
                <a:gridCol w="7728633">
                  <a:extLst>
                    <a:ext uri="{9D8B030D-6E8A-4147-A177-3AD203B41FA5}">
                      <a16:colId xmlns:a16="http://schemas.microsoft.com/office/drawing/2014/main" val="20001"/>
                    </a:ext>
                  </a:extLst>
                </a:gridCol>
              </a:tblGrid>
              <a:tr h="430267">
                <a:tc>
                  <a:txBody>
                    <a:bodyPr/>
                    <a:lstStyle/>
                    <a:p>
                      <a:pPr marL="0" lvl="0" indent="0" algn="ctr" rtl="0">
                        <a:spcBef>
                          <a:spcPts val="0"/>
                        </a:spcBef>
                        <a:spcAft>
                          <a:spcPts val="0"/>
                        </a:spcAft>
                        <a:buNone/>
                      </a:pPr>
                      <a:r>
                        <a:rPr lang="en-GB" sz="1500" b="1">
                          <a:latin typeface="Calibri"/>
                          <a:ea typeface="Calibri"/>
                          <a:cs typeface="Calibri"/>
                          <a:sym typeface="Calibri"/>
                        </a:rPr>
                        <a:t>MISE-EN-SCENE</a:t>
                      </a:r>
                      <a:endParaRPr sz="1500" b="1">
                        <a:latin typeface="Calibri"/>
                        <a:ea typeface="Calibri"/>
                        <a:cs typeface="Calibri"/>
                        <a:sym typeface="Calibri"/>
                      </a:endParaRPr>
                    </a:p>
                  </a:txBody>
                  <a:tcPr marL="91433" marR="91433" marT="0" marB="0" anchor="ctr">
                    <a:solidFill>
                      <a:srgbClr val="FFFF00"/>
                    </a:solidFill>
                  </a:tcPr>
                </a:tc>
                <a:tc>
                  <a:txBody>
                    <a:bodyPr/>
                    <a:lstStyle/>
                    <a:p>
                      <a:pPr marL="0" lvl="0" indent="0" algn="ctr" rtl="0">
                        <a:spcBef>
                          <a:spcPts val="0"/>
                        </a:spcBef>
                        <a:spcAft>
                          <a:spcPts val="0"/>
                        </a:spcAft>
                        <a:buNone/>
                      </a:pPr>
                      <a:r>
                        <a:rPr lang="en-GB" sz="1500">
                          <a:latin typeface="Calibri"/>
                          <a:ea typeface="Calibri"/>
                          <a:cs typeface="Calibri"/>
                          <a:sym typeface="Calibri"/>
                        </a:rPr>
                        <a:t>C.L.A.M.P.S</a:t>
                      </a:r>
                      <a:endParaRPr sz="1500">
                        <a:latin typeface="Calibri"/>
                        <a:ea typeface="Calibri"/>
                        <a:cs typeface="Calibri"/>
                        <a:sym typeface="Calibri"/>
                      </a:endParaRPr>
                    </a:p>
                  </a:txBody>
                  <a:tcPr marL="91433" marR="91433" marT="0" marB="0" anchor="ctr"/>
                </a:tc>
                <a:extLst>
                  <a:ext uri="{0D108BD9-81ED-4DB2-BD59-A6C34878D82A}">
                    <a16:rowId xmlns:a16="http://schemas.microsoft.com/office/drawing/2014/main" val="10000"/>
                  </a:ext>
                </a:extLst>
              </a:tr>
              <a:tr h="489633">
                <a:tc>
                  <a:txBody>
                    <a:bodyPr/>
                    <a:lstStyle/>
                    <a:p>
                      <a:pPr marL="0" lvl="0" indent="0" algn="ctr" rtl="0">
                        <a:spcBef>
                          <a:spcPts val="0"/>
                        </a:spcBef>
                        <a:spcAft>
                          <a:spcPts val="0"/>
                        </a:spcAft>
                        <a:buNone/>
                      </a:pPr>
                      <a:r>
                        <a:rPr lang="en-GB" sz="1500" b="1">
                          <a:latin typeface="Calibri"/>
                          <a:ea typeface="Calibri"/>
                          <a:cs typeface="Calibri"/>
                          <a:sym typeface="Calibri"/>
                        </a:rPr>
                        <a:t>ENCODE</a:t>
                      </a:r>
                      <a:endParaRPr sz="1500" b="1">
                        <a:latin typeface="Calibri"/>
                        <a:ea typeface="Calibri"/>
                        <a:cs typeface="Calibri"/>
                        <a:sym typeface="Calibri"/>
                      </a:endParaRPr>
                    </a:p>
                  </a:txBody>
                  <a:tcPr marL="91433" marR="91433" marT="0" marB="0" anchor="ctr">
                    <a:solidFill>
                      <a:srgbClr val="FFFF00"/>
                    </a:solidFill>
                  </a:tcPr>
                </a:tc>
                <a:tc>
                  <a:txBody>
                    <a:bodyPr/>
                    <a:lstStyle/>
                    <a:p>
                      <a:pPr marL="0" lvl="0" indent="0" algn="ctr" rtl="0">
                        <a:spcBef>
                          <a:spcPts val="0"/>
                        </a:spcBef>
                        <a:spcAft>
                          <a:spcPts val="0"/>
                        </a:spcAft>
                        <a:buNone/>
                      </a:pPr>
                      <a:r>
                        <a:rPr lang="en-GB" sz="1500">
                          <a:latin typeface="Calibri"/>
                          <a:ea typeface="Calibri"/>
                          <a:cs typeface="Calibri"/>
                          <a:sym typeface="Calibri"/>
                        </a:rPr>
                        <a:t>The meanings </a:t>
                      </a:r>
                      <a:r>
                        <a:rPr lang="en-GB" sz="1500" b="1">
                          <a:latin typeface="Calibri"/>
                          <a:ea typeface="Calibri"/>
                          <a:cs typeface="Calibri"/>
                          <a:sym typeface="Calibri"/>
                        </a:rPr>
                        <a:t>added </a:t>
                      </a:r>
                      <a:r>
                        <a:rPr lang="en-GB" sz="1500">
                          <a:latin typeface="Calibri"/>
                          <a:ea typeface="Calibri"/>
                          <a:cs typeface="Calibri"/>
                          <a:sym typeface="Calibri"/>
                        </a:rPr>
                        <a:t>to texts by media producers</a:t>
                      </a:r>
                      <a:endParaRPr sz="1500">
                        <a:latin typeface="Calibri"/>
                        <a:ea typeface="Calibri"/>
                        <a:cs typeface="Calibri"/>
                        <a:sym typeface="Calibri"/>
                      </a:endParaRPr>
                    </a:p>
                  </a:txBody>
                  <a:tcPr marL="91433" marR="91433" marT="0" marB="0" anchor="ctr"/>
                </a:tc>
                <a:extLst>
                  <a:ext uri="{0D108BD9-81ED-4DB2-BD59-A6C34878D82A}">
                    <a16:rowId xmlns:a16="http://schemas.microsoft.com/office/drawing/2014/main" val="10001"/>
                  </a:ext>
                </a:extLst>
              </a:tr>
              <a:tr h="430267">
                <a:tc>
                  <a:txBody>
                    <a:bodyPr/>
                    <a:lstStyle/>
                    <a:p>
                      <a:pPr marL="0" lvl="0" indent="0" algn="ctr" rtl="0">
                        <a:spcBef>
                          <a:spcPts val="0"/>
                        </a:spcBef>
                        <a:spcAft>
                          <a:spcPts val="0"/>
                        </a:spcAft>
                        <a:buNone/>
                      </a:pPr>
                      <a:r>
                        <a:rPr lang="en-GB" sz="1500" b="1">
                          <a:latin typeface="Calibri"/>
                          <a:ea typeface="Calibri"/>
                          <a:cs typeface="Calibri"/>
                          <a:sym typeface="Calibri"/>
                        </a:rPr>
                        <a:t>DECODE</a:t>
                      </a:r>
                      <a:endParaRPr sz="1500" b="1">
                        <a:latin typeface="Calibri"/>
                        <a:ea typeface="Calibri"/>
                        <a:cs typeface="Calibri"/>
                        <a:sym typeface="Calibri"/>
                      </a:endParaRPr>
                    </a:p>
                  </a:txBody>
                  <a:tcPr marL="91433" marR="91433" marT="0" marB="0" anchor="ctr">
                    <a:solidFill>
                      <a:srgbClr val="FFFF00"/>
                    </a:solidFill>
                  </a:tcPr>
                </a:tc>
                <a:tc>
                  <a:txBody>
                    <a:bodyPr/>
                    <a:lstStyle/>
                    <a:p>
                      <a:pPr marL="0" lvl="0" indent="0" algn="ctr" rtl="0">
                        <a:spcBef>
                          <a:spcPts val="0"/>
                        </a:spcBef>
                        <a:spcAft>
                          <a:spcPts val="0"/>
                        </a:spcAft>
                        <a:buNone/>
                      </a:pPr>
                      <a:r>
                        <a:rPr lang="en-GB" sz="1500">
                          <a:latin typeface="Calibri"/>
                          <a:ea typeface="Calibri"/>
                          <a:cs typeface="Calibri"/>
                          <a:sym typeface="Calibri"/>
                        </a:rPr>
                        <a:t>The audience interpret the meaning based on their demographic</a:t>
                      </a:r>
                      <a:endParaRPr sz="1500">
                        <a:latin typeface="Calibri"/>
                        <a:ea typeface="Calibri"/>
                        <a:cs typeface="Calibri"/>
                        <a:sym typeface="Calibri"/>
                      </a:endParaRPr>
                    </a:p>
                  </a:txBody>
                  <a:tcPr marL="91433" marR="91433" marT="0" marB="0" anchor="ctr"/>
                </a:tc>
                <a:extLst>
                  <a:ext uri="{0D108BD9-81ED-4DB2-BD59-A6C34878D82A}">
                    <a16:rowId xmlns:a16="http://schemas.microsoft.com/office/drawing/2014/main" val="10002"/>
                  </a:ext>
                </a:extLst>
              </a:tr>
              <a:tr h="430267">
                <a:tc>
                  <a:txBody>
                    <a:bodyPr/>
                    <a:lstStyle/>
                    <a:p>
                      <a:pPr marL="0" lvl="0" indent="0" algn="ctr" rtl="0">
                        <a:spcBef>
                          <a:spcPts val="0"/>
                        </a:spcBef>
                        <a:spcAft>
                          <a:spcPts val="0"/>
                        </a:spcAft>
                        <a:buNone/>
                      </a:pPr>
                      <a:r>
                        <a:rPr lang="en-GB" sz="1500" b="1">
                          <a:latin typeface="Calibri"/>
                          <a:ea typeface="Calibri"/>
                          <a:cs typeface="Calibri"/>
                          <a:sym typeface="Calibri"/>
                        </a:rPr>
                        <a:t>IDEOLOGIES</a:t>
                      </a:r>
                      <a:endParaRPr sz="1500" b="1">
                        <a:latin typeface="Calibri"/>
                        <a:ea typeface="Calibri"/>
                        <a:cs typeface="Calibri"/>
                        <a:sym typeface="Calibri"/>
                      </a:endParaRPr>
                    </a:p>
                  </a:txBody>
                  <a:tcPr marL="91433" marR="91433" marT="0" marB="0" anchor="ctr">
                    <a:solidFill>
                      <a:srgbClr val="FFFF00"/>
                    </a:solidFill>
                  </a:tcPr>
                </a:tc>
                <a:tc>
                  <a:txBody>
                    <a:bodyPr/>
                    <a:lstStyle/>
                    <a:p>
                      <a:pPr marL="0" lvl="0" indent="0" algn="ctr" rtl="0">
                        <a:spcBef>
                          <a:spcPts val="0"/>
                        </a:spcBef>
                        <a:spcAft>
                          <a:spcPts val="0"/>
                        </a:spcAft>
                        <a:buNone/>
                      </a:pPr>
                      <a:r>
                        <a:rPr lang="en-GB" sz="1500">
                          <a:latin typeface="Calibri"/>
                          <a:ea typeface="Calibri"/>
                          <a:cs typeface="Calibri"/>
                          <a:sym typeface="Calibri"/>
                        </a:rPr>
                        <a:t>The ideals/beliefs of the audience</a:t>
                      </a:r>
                      <a:endParaRPr sz="1500">
                        <a:latin typeface="Calibri"/>
                        <a:ea typeface="Calibri"/>
                        <a:cs typeface="Calibri"/>
                        <a:sym typeface="Calibri"/>
                      </a:endParaRPr>
                    </a:p>
                  </a:txBody>
                  <a:tcPr marL="91433" marR="91433" marT="0" marB="0" anchor="ctr"/>
                </a:tc>
                <a:extLst>
                  <a:ext uri="{0D108BD9-81ED-4DB2-BD59-A6C34878D82A}">
                    <a16:rowId xmlns:a16="http://schemas.microsoft.com/office/drawing/2014/main" val="10003"/>
                  </a:ext>
                </a:extLst>
              </a:tr>
              <a:tr h="430267">
                <a:tc>
                  <a:txBody>
                    <a:bodyPr/>
                    <a:lstStyle/>
                    <a:p>
                      <a:pPr marL="0" lvl="0" indent="0" algn="ctr" rtl="0">
                        <a:spcBef>
                          <a:spcPts val="0"/>
                        </a:spcBef>
                        <a:spcAft>
                          <a:spcPts val="0"/>
                        </a:spcAft>
                        <a:buNone/>
                      </a:pPr>
                      <a:r>
                        <a:rPr lang="en-GB" sz="1500" b="1">
                          <a:latin typeface="Calibri"/>
                          <a:ea typeface="Calibri"/>
                          <a:cs typeface="Calibri"/>
                          <a:sym typeface="Calibri"/>
                        </a:rPr>
                        <a:t>REPRESENTATION</a:t>
                      </a:r>
                      <a:endParaRPr sz="1500" b="1">
                        <a:latin typeface="Calibri"/>
                        <a:ea typeface="Calibri"/>
                        <a:cs typeface="Calibri"/>
                        <a:sym typeface="Calibri"/>
                      </a:endParaRPr>
                    </a:p>
                  </a:txBody>
                  <a:tcPr marL="91433" marR="91433" marT="0" marB="0" anchor="ctr">
                    <a:solidFill>
                      <a:srgbClr val="FFFF00"/>
                    </a:solidFill>
                  </a:tcPr>
                </a:tc>
                <a:tc>
                  <a:txBody>
                    <a:bodyPr/>
                    <a:lstStyle/>
                    <a:p>
                      <a:pPr marL="0" lvl="0" indent="0" algn="ctr" rtl="0">
                        <a:spcBef>
                          <a:spcPts val="0"/>
                        </a:spcBef>
                        <a:spcAft>
                          <a:spcPts val="0"/>
                        </a:spcAft>
                        <a:buNone/>
                      </a:pPr>
                      <a:r>
                        <a:rPr lang="en-GB" sz="1500">
                          <a:latin typeface="Calibri"/>
                          <a:ea typeface="Calibri"/>
                          <a:cs typeface="Calibri"/>
                          <a:sym typeface="Calibri"/>
                        </a:rPr>
                        <a:t>How people, places and ideas are presented</a:t>
                      </a:r>
                      <a:endParaRPr sz="1500">
                        <a:latin typeface="Calibri"/>
                        <a:ea typeface="Calibri"/>
                        <a:cs typeface="Calibri"/>
                        <a:sym typeface="Calibri"/>
                      </a:endParaRPr>
                    </a:p>
                  </a:txBody>
                  <a:tcPr marL="91433" marR="91433" marT="0" marB="0" anchor="ctr"/>
                </a:tc>
                <a:extLst>
                  <a:ext uri="{0D108BD9-81ED-4DB2-BD59-A6C34878D82A}">
                    <a16:rowId xmlns:a16="http://schemas.microsoft.com/office/drawing/2014/main" val="10004"/>
                  </a:ext>
                </a:extLst>
              </a:tr>
              <a:tr h="430267">
                <a:tc>
                  <a:txBody>
                    <a:bodyPr/>
                    <a:lstStyle/>
                    <a:p>
                      <a:pPr marL="0" lvl="0" indent="0" algn="ctr" rtl="0">
                        <a:spcBef>
                          <a:spcPts val="0"/>
                        </a:spcBef>
                        <a:spcAft>
                          <a:spcPts val="0"/>
                        </a:spcAft>
                        <a:buNone/>
                      </a:pPr>
                      <a:r>
                        <a:rPr lang="en-GB" sz="1500" b="1">
                          <a:latin typeface="Calibri"/>
                          <a:ea typeface="Calibri"/>
                          <a:cs typeface="Calibri"/>
                          <a:sym typeface="Calibri"/>
                        </a:rPr>
                        <a:t>PROVOCATIVE</a:t>
                      </a:r>
                      <a:endParaRPr sz="1500" b="1">
                        <a:latin typeface="Calibri"/>
                        <a:ea typeface="Calibri"/>
                        <a:cs typeface="Calibri"/>
                        <a:sym typeface="Calibri"/>
                      </a:endParaRPr>
                    </a:p>
                  </a:txBody>
                  <a:tcPr marL="91433" marR="91433" marT="0" marB="0" anchor="ctr">
                    <a:solidFill>
                      <a:srgbClr val="FFFF00"/>
                    </a:solidFill>
                  </a:tcPr>
                </a:tc>
                <a:tc>
                  <a:txBody>
                    <a:bodyPr/>
                    <a:lstStyle/>
                    <a:p>
                      <a:pPr marL="0" lvl="0" indent="0" algn="ctr" rtl="0">
                        <a:spcBef>
                          <a:spcPts val="0"/>
                        </a:spcBef>
                        <a:spcAft>
                          <a:spcPts val="0"/>
                        </a:spcAft>
                        <a:buNone/>
                      </a:pPr>
                      <a:r>
                        <a:rPr lang="en-GB" sz="1500">
                          <a:latin typeface="Calibri"/>
                          <a:ea typeface="Calibri"/>
                          <a:cs typeface="Calibri"/>
                          <a:sym typeface="Calibri"/>
                        </a:rPr>
                        <a:t>Deliberately trying to cause a reaction (provoke) from an audience</a:t>
                      </a:r>
                      <a:endParaRPr sz="1500">
                        <a:latin typeface="Calibri"/>
                        <a:ea typeface="Calibri"/>
                        <a:cs typeface="Calibri"/>
                        <a:sym typeface="Calibri"/>
                      </a:endParaRPr>
                    </a:p>
                  </a:txBody>
                  <a:tcPr marL="91433" marR="91433" marT="0" marB="0" anchor="ctr"/>
                </a:tc>
                <a:extLst>
                  <a:ext uri="{0D108BD9-81ED-4DB2-BD59-A6C34878D82A}">
                    <a16:rowId xmlns:a16="http://schemas.microsoft.com/office/drawing/2014/main" val="10005"/>
                  </a:ext>
                </a:extLst>
              </a:tr>
              <a:tr h="430267">
                <a:tc>
                  <a:txBody>
                    <a:bodyPr/>
                    <a:lstStyle/>
                    <a:p>
                      <a:pPr marL="0" lvl="0" indent="0" algn="ctr" rtl="0">
                        <a:spcBef>
                          <a:spcPts val="0"/>
                        </a:spcBef>
                        <a:spcAft>
                          <a:spcPts val="0"/>
                        </a:spcAft>
                        <a:buNone/>
                      </a:pPr>
                      <a:r>
                        <a:rPr lang="en-GB" sz="1500" b="1">
                          <a:latin typeface="Calibri"/>
                          <a:ea typeface="Calibri"/>
                          <a:cs typeface="Calibri"/>
                          <a:sym typeface="Calibri"/>
                        </a:rPr>
                        <a:t>OBJECTIFICATION</a:t>
                      </a:r>
                      <a:endParaRPr sz="1500" b="1">
                        <a:latin typeface="Calibri"/>
                        <a:ea typeface="Calibri"/>
                        <a:cs typeface="Calibri"/>
                        <a:sym typeface="Calibri"/>
                      </a:endParaRPr>
                    </a:p>
                  </a:txBody>
                  <a:tcPr marL="91433" marR="91433" marT="0" marB="0" anchor="ctr">
                    <a:solidFill>
                      <a:srgbClr val="FFFF00"/>
                    </a:solidFill>
                  </a:tcPr>
                </a:tc>
                <a:tc>
                  <a:txBody>
                    <a:bodyPr/>
                    <a:lstStyle/>
                    <a:p>
                      <a:pPr marL="0" lvl="0" indent="0" algn="ctr" rtl="0">
                        <a:spcBef>
                          <a:spcPts val="0"/>
                        </a:spcBef>
                        <a:spcAft>
                          <a:spcPts val="0"/>
                        </a:spcAft>
                        <a:buNone/>
                      </a:pPr>
                      <a:r>
                        <a:rPr lang="en-GB" sz="1500">
                          <a:latin typeface="Calibri"/>
                          <a:ea typeface="Calibri"/>
                          <a:cs typeface="Calibri"/>
                          <a:sym typeface="Calibri"/>
                        </a:rPr>
                        <a:t>Turning women (and sometimes men) into objects to be looked at </a:t>
                      </a:r>
                      <a:endParaRPr sz="1500">
                        <a:latin typeface="Calibri"/>
                        <a:ea typeface="Calibri"/>
                        <a:cs typeface="Calibri"/>
                        <a:sym typeface="Calibri"/>
                      </a:endParaRPr>
                    </a:p>
                  </a:txBody>
                  <a:tcPr marL="91433" marR="91433" marT="0" marB="0" anchor="ctr"/>
                </a:tc>
                <a:extLst>
                  <a:ext uri="{0D108BD9-81ED-4DB2-BD59-A6C34878D82A}">
                    <a16:rowId xmlns:a16="http://schemas.microsoft.com/office/drawing/2014/main" val="10006"/>
                  </a:ext>
                </a:extLst>
              </a:tr>
              <a:tr h="430267">
                <a:tc>
                  <a:txBody>
                    <a:bodyPr/>
                    <a:lstStyle/>
                    <a:p>
                      <a:pPr marL="0" lvl="0" indent="0" algn="ctr" rtl="0">
                        <a:spcBef>
                          <a:spcPts val="0"/>
                        </a:spcBef>
                        <a:spcAft>
                          <a:spcPts val="0"/>
                        </a:spcAft>
                        <a:buNone/>
                      </a:pPr>
                      <a:r>
                        <a:rPr lang="en-GB" sz="1500" b="1">
                          <a:latin typeface="Calibri"/>
                          <a:ea typeface="Calibri"/>
                          <a:cs typeface="Calibri"/>
                          <a:sym typeface="Calibri"/>
                        </a:rPr>
                        <a:t>SELF-OBJECTIFICATION</a:t>
                      </a:r>
                      <a:endParaRPr sz="1500" b="1">
                        <a:latin typeface="Calibri"/>
                        <a:ea typeface="Calibri"/>
                        <a:cs typeface="Calibri"/>
                        <a:sym typeface="Calibri"/>
                      </a:endParaRPr>
                    </a:p>
                  </a:txBody>
                  <a:tcPr marL="91433" marR="91433" marT="0" marB="0" anchor="ctr">
                    <a:solidFill>
                      <a:srgbClr val="FFFF00"/>
                    </a:solidFill>
                  </a:tcPr>
                </a:tc>
                <a:tc>
                  <a:txBody>
                    <a:bodyPr/>
                    <a:lstStyle/>
                    <a:p>
                      <a:pPr marL="0" lvl="0" indent="0" algn="ctr" rtl="0">
                        <a:spcBef>
                          <a:spcPts val="0"/>
                        </a:spcBef>
                        <a:spcAft>
                          <a:spcPts val="0"/>
                        </a:spcAft>
                        <a:buNone/>
                      </a:pPr>
                      <a:r>
                        <a:rPr lang="en-GB" sz="1500">
                          <a:latin typeface="Calibri"/>
                          <a:ea typeface="Calibri"/>
                          <a:cs typeface="Calibri"/>
                          <a:sym typeface="Calibri"/>
                        </a:rPr>
                        <a:t>Same as above, but when the person purposely makes themselves an object to be looked at</a:t>
                      </a:r>
                      <a:endParaRPr sz="1500">
                        <a:latin typeface="Calibri"/>
                        <a:ea typeface="Calibri"/>
                        <a:cs typeface="Calibri"/>
                        <a:sym typeface="Calibri"/>
                      </a:endParaRPr>
                    </a:p>
                  </a:txBody>
                  <a:tcPr marL="91433" marR="91433" marT="0" marB="0" anchor="ctr"/>
                </a:tc>
                <a:extLst>
                  <a:ext uri="{0D108BD9-81ED-4DB2-BD59-A6C34878D82A}">
                    <a16:rowId xmlns:a16="http://schemas.microsoft.com/office/drawing/2014/main" val="10007"/>
                  </a:ext>
                </a:extLst>
              </a:tr>
              <a:tr h="430267">
                <a:tc>
                  <a:txBody>
                    <a:bodyPr/>
                    <a:lstStyle/>
                    <a:p>
                      <a:pPr marL="0" lvl="0" indent="0" algn="ctr" rtl="0">
                        <a:spcBef>
                          <a:spcPts val="0"/>
                        </a:spcBef>
                        <a:spcAft>
                          <a:spcPts val="0"/>
                        </a:spcAft>
                        <a:buNone/>
                      </a:pPr>
                      <a:r>
                        <a:rPr lang="en-GB" sz="1500" b="1">
                          <a:latin typeface="Calibri"/>
                          <a:ea typeface="Calibri"/>
                          <a:cs typeface="Calibri"/>
                          <a:sym typeface="Calibri"/>
                        </a:rPr>
                        <a:t>SEXUALISATION</a:t>
                      </a:r>
                      <a:endParaRPr sz="1500" b="1">
                        <a:latin typeface="Calibri"/>
                        <a:ea typeface="Calibri"/>
                        <a:cs typeface="Calibri"/>
                        <a:sym typeface="Calibri"/>
                      </a:endParaRPr>
                    </a:p>
                  </a:txBody>
                  <a:tcPr marL="91433" marR="91433" marT="0" marB="0" anchor="ctr">
                    <a:solidFill>
                      <a:srgbClr val="FFFF00"/>
                    </a:solidFill>
                  </a:tcPr>
                </a:tc>
                <a:tc>
                  <a:txBody>
                    <a:bodyPr/>
                    <a:lstStyle/>
                    <a:p>
                      <a:pPr marL="0" lvl="0" indent="0" algn="ctr" rtl="0">
                        <a:spcBef>
                          <a:spcPts val="0"/>
                        </a:spcBef>
                        <a:spcAft>
                          <a:spcPts val="0"/>
                        </a:spcAft>
                        <a:buNone/>
                      </a:pPr>
                      <a:r>
                        <a:rPr lang="en-GB" sz="1500">
                          <a:latin typeface="Calibri"/>
                          <a:ea typeface="Calibri"/>
                          <a:cs typeface="Calibri"/>
                          <a:sym typeface="Calibri"/>
                        </a:rPr>
                        <a:t>Minimal clothing, sexual poses, gestures and expressions</a:t>
                      </a:r>
                      <a:endParaRPr sz="1500">
                        <a:latin typeface="Calibri"/>
                        <a:ea typeface="Calibri"/>
                        <a:cs typeface="Calibri"/>
                        <a:sym typeface="Calibri"/>
                      </a:endParaRPr>
                    </a:p>
                  </a:txBody>
                  <a:tcPr marL="91433" marR="91433" marT="0" marB="0" anchor="ctr"/>
                </a:tc>
                <a:extLst>
                  <a:ext uri="{0D108BD9-81ED-4DB2-BD59-A6C34878D82A}">
                    <a16:rowId xmlns:a16="http://schemas.microsoft.com/office/drawing/2014/main" val="10008"/>
                  </a:ext>
                </a:extLst>
              </a:tr>
              <a:tr h="430267">
                <a:tc>
                  <a:txBody>
                    <a:bodyPr/>
                    <a:lstStyle/>
                    <a:p>
                      <a:pPr marL="0" lvl="0" indent="0" algn="ctr" rtl="0">
                        <a:spcBef>
                          <a:spcPts val="0"/>
                        </a:spcBef>
                        <a:spcAft>
                          <a:spcPts val="0"/>
                        </a:spcAft>
                        <a:buNone/>
                      </a:pPr>
                      <a:r>
                        <a:rPr lang="en-GB" sz="1500" b="1">
                          <a:latin typeface="Calibri"/>
                          <a:ea typeface="Calibri"/>
                          <a:cs typeface="Calibri"/>
                          <a:sym typeface="Calibri"/>
                        </a:rPr>
                        <a:t>HYPER-SEXUALISATION</a:t>
                      </a:r>
                      <a:endParaRPr sz="1500" b="1">
                        <a:latin typeface="Calibri"/>
                        <a:ea typeface="Calibri"/>
                        <a:cs typeface="Calibri"/>
                        <a:sym typeface="Calibri"/>
                      </a:endParaRPr>
                    </a:p>
                  </a:txBody>
                  <a:tcPr marL="91433" marR="91433" marT="0" marB="0" anchor="ctr">
                    <a:solidFill>
                      <a:srgbClr val="FFFF00"/>
                    </a:solidFill>
                  </a:tcPr>
                </a:tc>
                <a:tc>
                  <a:txBody>
                    <a:bodyPr/>
                    <a:lstStyle/>
                    <a:p>
                      <a:pPr marL="0" lvl="0" indent="0" algn="ctr" rtl="0">
                        <a:spcBef>
                          <a:spcPts val="0"/>
                        </a:spcBef>
                        <a:spcAft>
                          <a:spcPts val="0"/>
                        </a:spcAft>
                        <a:buNone/>
                      </a:pPr>
                      <a:r>
                        <a:rPr lang="en-GB" sz="1500">
                          <a:latin typeface="Calibri"/>
                          <a:ea typeface="Calibri"/>
                          <a:cs typeface="Calibri"/>
                          <a:sym typeface="Calibri"/>
                        </a:rPr>
                        <a:t>A very over the top version of sexualisation</a:t>
                      </a:r>
                      <a:endParaRPr sz="1500">
                        <a:latin typeface="Calibri"/>
                        <a:ea typeface="Calibri"/>
                        <a:cs typeface="Calibri"/>
                        <a:sym typeface="Calibri"/>
                      </a:endParaRPr>
                    </a:p>
                  </a:txBody>
                  <a:tcPr marL="91433" marR="91433" marT="0" marB="0" anchor="ctr"/>
                </a:tc>
                <a:extLst>
                  <a:ext uri="{0D108BD9-81ED-4DB2-BD59-A6C34878D82A}">
                    <a16:rowId xmlns:a16="http://schemas.microsoft.com/office/drawing/2014/main" val="10009"/>
                  </a:ext>
                </a:extLst>
              </a:tr>
              <a:tr h="1646933">
                <a:tc>
                  <a:txBody>
                    <a:bodyPr/>
                    <a:lstStyle/>
                    <a:p>
                      <a:pPr marL="0" lvl="0" indent="0" algn="ctr" rtl="0">
                        <a:spcBef>
                          <a:spcPts val="0"/>
                        </a:spcBef>
                        <a:spcAft>
                          <a:spcPts val="0"/>
                        </a:spcAft>
                        <a:buNone/>
                      </a:pPr>
                      <a:r>
                        <a:rPr lang="en-GB" sz="1500" b="1" i="1">
                          <a:latin typeface="Calibri"/>
                          <a:ea typeface="Calibri"/>
                          <a:cs typeface="Calibri"/>
                          <a:sym typeface="Calibri"/>
                        </a:rPr>
                        <a:t>RECEPTION THEORY:</a:t>
                      </a:r>
                      <a:endParaRPr sz="1500" b="1" i="1">
                        <a:latin typeface="Calibri"/>
                        <a:ea typeface="Calibri"/>
                        <a:cs typeface="Calibri"/>
                        <a:sym typeface="Calibri"/>
                      </a:endParaRPr>
                    </a:p>
                    <a:p>
                      <a:pPr marL="457200" lvl="0" indent="-298450" algn="l" rtl="0">
                        <a:spcBef>
                          <a:spcPts val="0"/>
                        </a:spcBef>
                        <a:spcAft>
                          <a:spcPts val="0"/>
                        </a:spcAft>
                        <a:buSzPts val="1100"/>
                        <a:buFont typeface="Calibri"/>
                        <a:buChar char="-"/>
                      </a:pPr>
                      <a:r>
                        <a:rPr lang="en-GB" sz="1500">
                          <a:latin typeface="Calibri"/>
                          <a:ea typeface="Calibri"/>
                          <a:cs typeface="Calibri"/>
                          <a:sym typeface="Calibri"/>
                        </a:rPr>
                        <a:t>PREFERRED</a:t>
                      </a:r>
                      <a:endParaRPr sz="1500">
                        <a:latin typeface="Calibri"/>
                        <a:ea typeface="Calibri"/>
                        <a:cs typeface="Calibri"/>
                        <a:sym typeface="Calibri"/>
                      </a:endParaRPr>
                    </a:p>
                    <a:p>
                      <a:pPr marL="457200" lvl="0" indent="-298450" algn="l" rtl="0">
                        <a:spcBef>
                          <a:spcPts val="0"/>
                        </a:spcBef>
                        <a:spcAft>
                          <a:spcPts val="0"/>
                        </a:spcAft>
                        <a:buSzPts val="1100"/>
                        <a:buFont typeface="Calibri"/>
                        <a:buChar char="-"/>
                      </a:pPr>
                      <a:r>
                        <a:rPr lang="en-GB" sz="1500">
                          <a:latin typeface="Calibri"/>
                          <a:ea typeface="Calibri"/>
                          <a:cs typeface="Calibri"/>
                          <a:sym typeface="Calibri"/>
                        </a:rPr>
                        <a:t>NEGOTIATED-</a:t>
                      </a:r>
                      <a:endParaRPr sz="1500">
                        <a:latin typeface="Calibri"/>
                        <a:ea typeface="Calibri"/>
                        <a:cs typeface="Calibri"/>
                        <a:sym typeface="Calibri"/>
                      </a:endParaRPr>
                    </a:p>
                    <a:p>
                      <a:pPr marL="457200" lvl="0" indent="-298450" algn="l" rtl="0">
                        <a:spcBef>
                          <a:spcPts val="0"/>
                        </a:spcBef>
                        <a:spcAft>
                          <a:spcPts val="0"/>
                        </a:spcAft>
                        <a:buSzPts val="1100"/>
                        <a:buFont typeface="Calibri"/>
                        <a:buChar char="-"/>
                      </a:pPr>
                      <a:r>
                        <a:rPr lang="en-GB" sz="1500">
                          <a:latin typeface="Calibri"/>
                          <a:ea typeface="Calibri"/>
                          <a:cs typeface="Calibri"/>
                          <a:sym typeface="Calibri"/>
                        </a:rPr>
                        <a:t>OPPOSITIONAL</a:t>
                      </a:r>
                      <a:endParaRPr sz="1500">
                        <a:latin typeface="Calibri"/>
                        <a:ea typeface="Calibri"/>
                        <a:cs typeface="Calibri"/>
                        <a:sym typeface="Calibri"/>
                      </a:endParaRPr>
                    </a:p>
                  </a:txBody>
                  <a:tcPr marL="91433" marR="91433" marT="0" marB="0" anchor="ctr">
                    <a:solidFill>
                      <a:srgbClr val="FFFF00"/>
                    </a:solidFill>
                  </a:tcPr>
                </a:tc>
                <a:tc>
                  <a:txBody>
                    <a:bodyPr/>
                    <a:lstStyle/>
                    <a:p>
                      <a:pPr marL="342900" lvl="0" indent="-342900" algn="l" rtl="0">
                        <a:spcBef>
                          <a:spcPts val="480"/>
                        </a:spcBef>
                        <a:spcAft>
                          <a:spcPts val="0"/>
                        </a:spcAft>
                        <a:buNone/>
                      </a:pPr>
                      <a:r>
                        <a:rPr lang="en-GB" sz="1300" b="1" i="1">
                          <a:solidFill>
                            <a:srgbClr val="0070C0"/>
                          </a:solidFill>
                          <a:latin typeface="Comic Sans MS"/>
                          <a:ea typeface="Comic Sans MS"/>
                          <a:cs typeface="Comic Sans MS"/>
                          <a:sym typeface="Comic Sans MS"/>
                        </a:rPr>
                        <a:t>Preferred (or 'hegemonic') reading</a:t>
                      </a:r>
                      <a:r>
                        <a:rPr lang="en-GB" sz="1300" b="1">
                          <a:solidFill>
                            <a:srgbClr val="0070C0"/>
                          </a:solidFill>
                          <a:latin typeface="Comic Sans MS"/>
                          <a:ea typeface="Comic Sans MS"/>
                          <a:cs typeface="Comic Sans MS"/>
                          <a:sym typeface="Comic Sans MS"/>
                        </a:rPr>
                        <a:t>: </a:t>
                      </a:r>
                      <a:endParaRPr sz="1300">
                        <a:latin typeface="Calibri"/>
                        <a:ea typeface="Calibri"/>
                        <a:cs typeface="Calibri"/>
                        <a:sym typeface="Calibri"/>
                      </a:endParaRPr>
                    </a:p>
                    <a:p>
                      <a:pPr marL="342900" lvl="0" indent="-342900" algn="l" rtl="0">
                        <a:spcBef>
                          <a:spcPts val="480"/>
                        </a:spcBef>
                        <a:spcAft>
                          <a:spcPts val="0"/>
                        </a:spcAft>
                        <a:buNone/>
                      </a:pPr>
                      <a:r>
                        <a:rPr lang="en-GB" sz="1300">
                          <a:latin typeface="Comic Sans MS"/>
                          <a:ea typeface="Comic Sans MS"/>
                          <a:cs typeface="Comic Sans MS"/>
                          <a:sym typeface="Comic Sans MS"/>
                        </a:rPr>
                        <a:t>	the audience </a:t>
                      </a:r>
                      <a:r>
                        <a:rPr lang="en-GB" sz="1300" b="1">
                          <a:latin typeface="Comic Sans MS"/>
                          <a:ea typeface="Comic Sans MS"/>
                          <a:cs typeface="Comic Sans MS"/>
                          <a:sym typeface="Comic Sans MS"/>
                        </a:rPr>
                        <a:t>fully</a:t>
                      </a:r>
                      <a:r>
                        <a:rPr lang="en-GB" sz="1300">
                          <a:latin typeface="Comic Sans MS"/>
                          <a:ea typeface="Comic Sans MS"/>
                          <a:cs typeface="Comic Sans MS"/>
                          <a:sym typeface="Comic Sans MS"/>
                        </a:rPr>
                        <a:t> shares the text’s code and accepts the </a:t>
                      </a:r>
                      <a:r>
                        <a:rPr lang="en-GB" sz="1300" i="1">
                          <a:latin typeface="Comic Sans MS"/>
                          <a:ea typeface="Comic Sans MS"/>
                          <a:cs typeface="Comic Sans MS"/>
                          <a:sym typeface="Comic Sans MS"/>
                        </a:rPr>
                        <a:t>preferred reading</a:t>
                      </a:r>
                      <a:r>
                        <a:rPr lang="en-GB" sz="1300">
                          <a:latin typeface="Comic Sans MS"/>
                          <a:ea typeface="Comic Sans MS"/>
                          <a:cs typeface="Comic Sans MS"/>
                          <a:sym typeface="Comic Sans MS"/>
                        </a:rPr>
                        <a:t> </a:t>
                      </a:r>
                      <a:endParaRPr sz="1300">
                        <a:latin typeface="Comic Sans MS"/>
                        <a:ea typeface="Comic Sans MS"/>
                        <a:cs typeface="Comic Sans MS"/>
                        <a:sym typeface="Comic Sans MS"/>
                      </a:endParaRPr>
                    </a:p>
                    <a:p>
                      <a:pPr marL="342900" lvl="0" indent="-342900" algn="l" rtl="0">
                        <a:spcBef>
                          <a:spcPts val="480"/>
                        </a:spcBef>
                        <a:spcAft>
                          <a:spcPts val="0"/>
                        </a:spcAft>
                        <a:buNone/>
                      </a:pPr>
                      <a:r>
                        <a:rPr lang="en-GB" sz="1300" b="1" i="1">
                          <a:solidFill>
                            <a:srgbClr val="00B050"/>
                          </a:solidFill>
                          <a:latin typeface="Comic Sans MS"/>
                          <a:ea typeface="Comic Sans MS"/>
                          <a:cs typeface="Comic Sans MS"/>
                          <a:sym typeface="Comic Sans MS"/>
                        </a:rPr>
                        <a:t>Negotiated reading</a:t>
                      </a:r>
                      <a:r>
                        <a:rPr lang="en-GB" sz="1300" b="1">
                          <a:solidFill>
                            <a:srgbClr val="00B050"/>
                          </a:solidFill>
                          <a:latin typeface="Comic Sans MS"/>
                          <a:ea typeface="Comic Sans MS"/>
                          <a:cs typeface="Comic Sans MS"/>
                          <a:sym typeface="Comic Sans MS"/>
                        </a:rPr>
                        <a:t>: </a:t>
                      </a:r>
                      <a:endParaRPr sz="1300">
                        <a:latin typeface="Calibri"/>
                        <a:ea typeface="Calibri"/>
                        <a:cs typeface="Calibri"/>
                        <a:sym typeface="Calibri"/>
                      </a:endParaRPr>
                    </a:p>
                    <a:p>
                      <a:pPr marL="342900" lvl="0" indent="-342900" algn="l" rtl="0">
                        <a:spcBef>
                          <a:spcPts val="480"/>
                        </a:spcBef>
                        <a:spcAft>
                          <a:spcPts val="0"/>
                        </a:spcAft>
                        <a:buNone/>
                      </a:pPr>
                      <a:r>
                        <a:rPr lang="en-GB" sz="1300" b="1">
                          <a:latin typeface="Comic Sans MS"/>
                          <a:ea typeface="Comic Sans MS"/>
                          <a:cs typeface="Comic Sans MS"/>
                          <a:sym typeface="Comic Sans MS"/>
                        </a:rPr>
                        <a:t>	</a:t>
                      </a:r>
                      <a:r>
                        <a:rPr lang="en-GB" sz="1300">
                          <a:latin typeface="Comic Sans MS"/>
                          <a:ea typeface="Comic Sans MS"/>
                          <a:cs typeface="Comic Sans MS"/>
                          <a:sym typeface="Comic Sans MS"/>
                        </a:rPr>
                        <a:t>the audience </a:t>
                      </a:r>
                      <a:r>
                        <a:rPr lang="en-GB" sz="1300" b="1">
                          <a:latin typeface="Comic Sans MS"/>
                          <a:ea typeface="Comic Sans MS"/>
                          <a:cs typeface="Comic Sans MS"/>
                          <a:sym typeface="Comic Sans MS"/>
                        </a:rPr>
                        <a:t>mostly</a:t>
                      </a:r>
                      <a:r>
                        <a:rPr lang="en-GB" sz="1300">
                          <a:latin typeface="Comic Sans MS"/>
                          <a:ea typeface="Comic Sans MS"/>
                          <a:cs typeface="Comic Sans MS"/>
                          <a:sym typeface="Comic Sans MS"/>
                        </a:rPr>
                        <a:t> accepts the preferred reading</a:t>
                      </a:r>
                      <a:endParaRPr sz="1300">
                        <a:latin typeface="Comic Sans MS"/>
                        <a:ea typeface="Comic Sans MS"/>
                        <a:cs typeface="Comic Sans MS"/>
                        <a:sym typeface="Comic Sans MS"/>
                      </a:endParaRPr>
                    </a:p>
                    <a:p>
                      <a:pPr marL="342900" lvl="0" indent="-342900" algn="l" rtl="0">
                        <a:spcBef>
                          <a:spcPts val="480"/>
                        </a:spcBef>
                        <a:spcAft>
                          <a:spcPts val="0"/>
                        </a:spcAft>
                        <a:buNone/>
                      </a:pPr>
                      <a:r>
                        <a:rPr lang="en-GB" sz="1300" b="1" i="1">
                          <a:solidFill>
                            <a:srgbClr val="C00000"/>
                          </a:solidFill>
                          <a:latin typeface="Comic Sans MS"/>
                          <a:ea typeface="Comic Sans MS"/>
                          <a:cs typeface="Comic Sans MS"/>
                          <a:sym typeface="Comic Sans MS"/>
                        </a:rPr>
                        <a:t>Oppositional ('counter-hegemonic') reading</a:t>
                      </a:r>
                      <a:r>
                        <a:rPr lang="en-GB" sz="1300" b="1">
                          <a:solidFill>
                            <a:srgbClr val="C00000"/>
                          </a:solidFill>
                          <a:latin typeface="Comic Sans MS"/>
                          <a:ea typeface="Comic Sans MS"/>
                          <a:cs typeface="Comic Sans MS"/>
                          <a:sym typeface="Comic Sans MS"/>
                        </a:rPr>
                        <a:t>: </a:t>
                      </a:r>
                      <a:endParaRPr sz="1300">
                        <a:latin typeface="Calibri"/>
                        <a:ea typeface="Calibri"/>
                        <a:cs typeface="Calibri"/>
                        <a:sym typeface="Calibri"/>
                      </a:endParaRPr>
                    </a:p>
                    <a:p>
                      <a:pPr marL="342900" lvl="0" indent="-342900" algn="l" rtl="0">
                        <a:spcBef>
                          <a:spcPts val="480"/>
                        </a:spcBef>
                        <a:spcAft>
                          <a:spcPts val="0"/>
                        </a:spcAft>
                        <a:buNone/>
                      </a:pPr>
                      <a:r>
                        <a:rPr lang="en-GB" sz="1300" b="1">
                          <a:latin typeface="Comic Sans MS"/>
                          <a:ea typeface="Comic Sans MS"/>
                          <a:cs typeface="Comic Sans MS"/>
                          <a:sym typeface="Comic Sans MS"/>
                        </a:rPr>
                        <a:t>	</a:t>
                      </a:r>
                      <a:r>
                        <a:rPr lang="en-GB" sz="1300">
                          <a:latin typeface="Comic Sans MS"/>
                          <a:ea typeface="Comic Sans MS"/>
                          <a:cs typeface="Comic Sans MS"/>
                          <a:sym typeface="Comic Sans MS"/>
                        </a:rPr>
                        <a:t>the audience </a:t>
                      </a:r>
                      <a:r>
                        <a:rPr lang="en-GB" sz="1300" b="1">
                          <a:latin typeface="Comic Sans MS"/>
                          <a:ea typeface="Comic Sans MS"/>
                          <a:cs typeface="Comic Sans MS"/>
                          <a:sym typeface="Comic Sans MS"/>
                        </a:rPr>
                        <a:t>rejects</a:t>
                      </a:r>
                      <a:r>
                        <a:rPr lang="en-GB" sz="1300">
                          <a:latin typeface="Comic Sans MS"/>
                          <a:ea typeface="Comic Sans MS"/>
                          <a:cs typeface="Comic Sans MS"/>
                          <a:sym typeface="Comic Sans MS"/>
                        </a:rPr>
                        <a:t> the reading</a:t>
                      </a:r>
                      <a:endParaRPr sz="1300">
                        <a:latin typeface="Calibri"/>
                        <a:ea typeface="Calibri"/>
                        <a:cs typeface="Calibri"/>
                        <a:sym typeface="Calibri"/>
                      </a:endParaRPr>
                    </a:p>
                  </a:txBody>
                  <a:tcPr marL="91433" marR="91433" marT="0" marB="0" anchor="ctr"/>
                </a:tc>
                <a:extLst>
                  <a:ext uri="{0D108BD9-81ED-4DB2-BD59-A6C34878D82A}">
                    <a16:rowId xmlns:a16="http://schemas.microsoft.com/office/drawing/2014/main" val="10010"/>
                  </a:ext>
                </a:extLst>
              </a:tr>
              <a:tr h="430267">
                <a:tc>
                  <a:txBody>
                    <a:bodyPr/>
                    <a:lstStyle/>
                    <a:p>
                      <a:pPr marL="0" lvl="0" indent="0" algn="ctr" rtl="0">
                        <a:spcBef>
                          <a:spcPts val="0"/>
                        </a:spcBef>
                        <a:spcAft>
                          <a:spcPts val="0"/>
                        </a:spcAft>
                        <a:buNone/>
                      </a:pPr>
                      <a:r>
                        <a:rPr lang="en-GB" sz="1500" b="1">
                          <a:latin typeface="Calibri"/>
                          <a:ea typeface="Calibri"/>
                          <a:cs typeface="Calibri"/>
                          <a:sym typeface="Calibri"/>
                        </a:rPr>
                        <a:t>INTERTEXTUALITY</a:t>
                      </a:r>
                      <a:endParaRPr sz="1500" b="1">
                        <a:latin typeface="Calibri"/>
                        <a:ea typeface="Calibri"/>
                        <a:cs typeface="Calibri"/>
                        <a:sym typeface="Calibri"/>
                      </a:endParaRPr>
                    </a:p>
                  </a:txBody>
                  <a:tcPr marL="91433" marR="91433" marT="0" marB="0" anchor="ctr">
                    <a:solidFill>
                      <a:srgbClr val="FFFF00"/>
                    </a:solidFill>
                  </a:tcPr>
                </a:tc>
                <a:tc>
                  <a:txBody>
                    <a:bodyPr/>
                    <a:lstStyle/>
                    <a:p>
                      <a:pPr marL="0" lvl="0" indent="0" algn="ctr" rtl="0">
                        <a:spcBef>
                          <a:spcPts val="0"/>
                        </a:spcBef>
                        <a:spcAft>
                          <a:spcPts val="0"/>
                        </a:spcAft>
                        <a:buNone/>
                      </a:pPr>
                      <a:r>
                        <a:rPr lang="en-GB" sz="1500">
                          <a:latin typeface="Calibri"/>
                          <a:ea typeface="Calibri"/>
                          <a:cs typeface="Calibri"/>
                          <a:sym typeface="Calibri"/>
                        </a:rPr>
                        <a:t>A link between texts (for example when you see a film referenced in a music video)</a:t>
                      </a:r>
                      <a:endParaRPr sz="1500">
                        <a:latin typeface="Calibri"/>
                        <a:ea typeface="Calibri"/>
                        <a:cs typeface="Calibri"/>
                        <a:sym typeface="Calibri"/>
                      </a:endParaRPr>
                    </a:p>
                  </a:txBody>
                  <a:tcPr marL="91433" marR="91433" marT="0" marB="0" anchor="ctr"/>
                </a:tc>
                <a:extLst>
                  <a:ext uri="{0D108BD9-81ED-4DB2-BD59-A6C34878D82A}">
                    <a16:rowId xmlns:a16="http://schemas.microsoft.com/office/drawing/2014/main" val="10011"/>
                  </a:ext>
                </a:extLst>
              </a:tr>
            </a:tbl>
          </a:graphicData>
        </a:graphic>
      </p:graphicFrame>
      <p:sp>
        <p:nvSpPr>
          <p:cNvPr id="704" name="Google Shape;704;p108"/>
          <p:cNvSpPr txBox="1"/>
          <p:nvPr/>
        </p:nvSpPr>
        <p:spPr>
          <a:xfrm rot="5400000">
            <a:off x="8456100" y="2843700"/>
            <a:ext cx="6034800" cy="920400"/>
          </a:xfrm>
          <a:prstGeom prst="rect">
            <a:avLst/>
          </a:prstGeom>
          <a:solidFill>
            <a:srgbClr val="FFFF00"/>
          </a:solidFill>
          <a:ln>
            <a:noFill/>
          </a:ln>
        </p:spPr>
        <p:txBody>
          <a:bodyPr spcFirstLastPara="1" wrap="square" lIns="121900" tIns="121900" rIns="121900" bIns="121900" anchor="t" anchorCtr="0">
            <a:noAutofit/>
          </a:bodyPr>
          <a:lstStyle/>
          <a:p>
            <a:r>
              <a:rPr lang="en-GB" sz="4000" b="1"/>
              <a:t>SOME KEY LANGUAGE</a:t>
            </a:r>
            <a:endParaRPr sz="4000" b="1"/>
          </a:p>
        </p:txBody>
      </p:sp>
    </p:spTree>
    <p:extLst>
      <p:ext uri="{BB962C8B-B14F-4D97-AF65-F5344CB8AC3E}">
        <p14:creationId xmlns:p14="http://schemas.microsoft.com/office/powerpoint/2010/main" val="4074760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135"/>
          <p:cNvSpPr txBox="1">
            <a:spLocks noGrp="1"/>
          </p:cNvSpPr>
          <p:nvPr>
            <p:ph type="title"/>
          </p:nvPr>
        </p:nvSpPr>
        <p:spPr>
          <a:xfrm>
            <a:off x="415600" y="390167"/>
            <a:ext cx="11360800" cy="763600"/>
          </a:xfrm>
          <a:prstGeom prst="rect">
            <a:avLst/>
          </a:prstGeom>
        </p:spPr>
        <p:txBody>
          <a:bodyPr spcFirstLastPara="1" vert="horz" wrap="square" lIns="121900" tIns="121900" rIns="121900" bIns="121900" rtlCol="0" anchor="t" anchorCtr="0">
            <a:noAutofit/>
          </a:bodyPr>
          <a:lstStyle/>
          <a:p>
            <a:r>
              <a:rPr lang="en-GB">
                <a:solidFill>
                  <a:srgbClr val="CC0000"/>
                </a:solidFill>
                <a:latin typeface="Impact"/>
                <a:ea typeface="Impact"/>
                <a:cs typeface="Impact"/>
                <a:sym typeface="Impact"/>
              </a:rPr>
              <a:t>MEDIA LANGUAGE in BAD BLOOD</a:t>
            </a:r>
            <a:endParaRPr>
              <a:solidFill>
                <a:srgbClr val="CC0000"/>
              </a:solidFill>
              <a:latin typeface="Impact"/>
              <a:ea typeface="Impact"/>
              <a:cs typeface="Impact"/>
              <a:sym typeface="Impact"/>
            </a:endParaRPr>
          </a:p>
        </p:txBody>
      </p:sp>
      <p:sp>
        <p:nvSpPr>
          <p:cNvPr id="931" name="Google Shape;931;p135"/>
          <p:cNvSpPr txBox="1">
            <a:spLocks noGrp="1"/>
          </p:cNvSpPr>
          <p:nvPr>
            <p:ph type="title"/>
          </p:nvPr>
        </p:nvSpPr>
        <p:spPr>
          <a:xfrm>
            <a:off x="415600" y="5552867"/>
            <a:ext cx="11360800" cy="763600"/>
          </a:xfrm>
          <a:prstGeom prst="rect">
            <a:avLst/>
          </a:prstGeom>
        </p:spPr>
        <p:txBody>
          <a:bodyPr spcFirstLastPara="1" vert="horz" wrap="square" lIns="121900" tIns="121900" rIns="121900" bIns="121900" rtlCol="0" anchor="t" anchorCtr="0">
            <a:noAutofit/>
          </a:bodyPr>
          <a:lstStyle/>
          <a:p>
            <a:endParaRPr>
              <a:solidFill>
                <a:srgbClr val="CC0000"/>
              </a:solidFill>
              <a:latin typeface="Impact"/>
              <a:ea typeface="Impact"/>
              <a:cs typeface="Impact"/>
              <a:sym typeface="Impact"/>
            </a:endParaRPr>
          </a:p>
        </p:txBody>
      </p:sp>
      <p:pic>
        <p:nvPicPr>
          <p:cNvPr id="932" name="Google Shape;932;p135"/>
          <p:cNvPicPr preferRelativeResize="0"/>
          <p:nvPr/>
        </p:nvPicPr>
        <p:blipFill>
          <a:blip r:embed="rId3">
            <a:alphaModFix/>
          </a:blip>
          <a:stretch>
            <a:fillRect/>
          </a:stretch>
        </p:blipFill>
        <p:spPr>
          <a:xfrm>
            <a:off x="203200" y="1356967"/>
            <a:ext cx="5840160" cy="3992701"/>
          </a:xfrm>
          <a:prstGeom prst="rect">
            <a:avLst/>
          </a:prstGeom>
          <a:noFill/>
          <a:ln>
            <a:noFill/>
          </a:ln>
        </p:spPr>
      </p:pic>
      <p:pic>
        <p:nvPicPr>
          <p:cNvPr id="933" name="Google Shape;933;p135"/>
          <p:cNvPicPr preferRelativeResize="0"/>
          <p:nvPr/>
        </p:nvPicPr>
        <p:blipFill>
          <a:blip r:embed="rId4">
            <a:alphaModFix/>
          </a:blip>
          <a:stretch>
            <a:fillRect/>
          </a:stretch>
        </p:blipFill>
        <p:spPr>
          <a:xfrm>
            <a:off x="6246561" y="1356967"/>
            <a:ext cx="5742239" cy="3703328"/>
          </a:xfrm>
          <a:prstGeom prst="rect">
            <a:avLst/>
          </a:prstGeom>
          <a:noFill/>
          <a:ln>
            <a:noFill/>
          </a:ln>
        </p:spPr>
      </p:pic>
    </p:spTree>
    <p:extLst>
      <p:ext uri="{BB962C8B-B14F-4D97-AF65-F5344CB8AC3E}">
        <p14:creationId xmlns:p14="http://schemas.microsoft.com/office/powerpoint/2010/main" val="3507459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136"/>
          <p:cNvSpPr txBox="1">
            <a:spLocks noGrp="1"/>
          </p:cNvSpPr>
          <p:nvPr>
            <p:ph type="title"/>
          </p:nvPr>
        </p:nvSpPr>
        <p:spPr>
          <a:xfrm>
            <a:off x="415600" y="390167"/>
            <a:ext cx="11360800" cy="763600"/>
          </a:xfrm>
          <a:prstGeom prst="rect">
            <a:avLst/>
          </a:prstGeom>
        </p:spPr>
        <p:txBody>
          <a:bodyPr spcFirstLastPara="1" vert="horz" wrap="square" lIns="121900" tIns="121900" rIns="121900" bIns="121900" rtlCol="0" anchor="t" anchorCtr="0">
            <a:noAutofit/>
          </a:bodyPr>
          <a:lstStyle/>
          <a:p>
            <a:r>
              <a:rPr lang="en-GB">
                <a:solidFill>
                  <a:srgbClr val="CC0000"/>
                </a:solidFill>
                <a:latin typeface="Impact"/>
                <a:ea typeface="Impact"/>
                <a:cs typeface="Impact"/>
                <a:sym typeface="Impact"/>
              </a:rPr>
              <a:t>MEDIA LANGUAGE in BAD BLOOD</a:t>
            </a:r>
            <a:endParaRPr>
              <a:solidFill>
                <a:srgbClr val="CC0000"/>
              </a:solidFill>
              <a:latin typeface="Impact"/>
              <a:ea typeface="Impact"/>
              <a:cs typeface="Impact"/>
              <a:sym typeface="Impact"/>
            </a:endParaRPr>
          </a:p>
        </p:txBody>
      </p:sp>
      <p:sp>
        <p:nvSpPr>
          <p:cNvPr id="939" name="Google Shape;939;p136"/>
          <p:cNvSpPr txBox="1">
            <a:spLocks noGrp="1"/>
          </p:cNvSpPr>
          <p:nvPr>
            <p:ph type="title"/>
          </p:nvPr>
        </p:nvSpPr>
        <p:spPr>
          <a:xfrm>
            <a:off x="415600" y="5552867"/>
            <a:ext cx="11360800" cy="763600"/>
          </a:xfrm>
          <a:prstGeom prst="rect">
            <a:avLst/>
          </a:prstGeom>
        </p:spPr>
        <p:txBody>
          <a:bodyPr spcFirstLastPara="1" vert="horz" wrap="square" lIns="121900" tIns="121900" rIns="121900" bIns="121900" rtlCol="0" anchor="t" anchorCtr="0">
            <a:noAutofit/>
          </a:bodyPr>
          <a:lstStyle/>
          <a:p>
            <a:endParaRPr>
              <a:solidFill>
                <a:srgbClr val="CC0000"/>
              </a:solidFill>
              <a:latin typeface="Impact"/>
              <a:ea typeface="Impact"/>
              <a:cs typeface="Impact"/>
              <a:sym typeface="Impact"/>
            </a:endParaRPr>
          </a:p>
        </p:txBody>
      </p:sp>
      <p:pic>
        <p:nvPicPr>
          <p:cNvPr id="940" name="Google Shape;940;p136"/>
          <p:cNvPicPr preferRelativeResize="0"/>
          <p:nvPr/>
        </p:nvPicPr>
        <p:blipFill>
          <a:blip r:embed="rId3">
            <a:alphaModFix/>
          </a:blip>
          <a:stretch>
            <a:fillRect/>
          </a:stretch>
        </p:blipFill>
        <p:spPr>
          <a:xfrm>
            <a:off x="203200" y="1356967"/>
            <a:ext cx="5682824" cy="3992699"/>
          </a:xfrm>
          <a:prstGeom prst="rect">
            <a:avLst/>
          </a:prstGeom>
          <a:noFill/>
          <a:ln>
            <a:noFill/>
          </a:ln>
        </p:spPr>
      </p:pic>
      <p:pic>
        <p:nvPicPr>
          <p:cNvPr id="941" name="Google Shape;941;p136"/>
          <p:cNvPicPr preferRelativeResize="0"/>
          <p:nvPr/>
        </p:nvPicPr>
        <p:blipFill>
          <a:blip r:embed="rId4">
            <a:alphaModFix/>
          </a:blip>
          <a:stretch>
            <a:fillRect/>
          </a:stretch>
        </p:blipFill>
        <p:spPr>
          <a:xfrm>
            <a:off x="6089225" y="1356967"/>
            <a:ext cx="5807012" cy="3992700"/>
          </a:xfrm>
          <a:prstGeom prst="rect">
            <a:avLst/>
          </a:prstGeom>
          <a:noFill/>
          <a:ln>
            <a:noFill/>
          </a:ln>
        </p:spPr>
      </p:pic>
    </p:spTree>
    <p:extLst>
      <p:ext uri="{BB962C8B-B14F-4D97-AF65-F5344CB8AC3E}">
        <p14:creationId xmlns:p14="http://schemas.microsoft.com/office/powerpoint/2010/main" val="972337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137"/>
          <p:cNvSpPr txBox="1">
            <a:spLocks noGrp="1"/>
          </p:cNvSpPr>
          <p:nvPr>
            <p:ph type="title"/>
          </p:nvPr>
        </p:nvSpPr>
        <p:spPr>
          <a:xfrm>
            <a:off x="415600" y="390167"/>
            <a:ext cx="11360800" cy="763600"/>
          </a:xfrm>
          <a:prstGeom prst="rect">
            <a:avLst/>
          </a:prstGeom>
        </p:spPr>
        <p:txBody>
          <a:bodyPr spcFirstLastPara="1" vert="horz" wrap="square" lIns="121900" tIns="121900" rIns="121900" bIns="121900" rtlCol="0" anchor="t" anchorCtr="0">
            <a:noAutofit/>
          </a:bodyPr>
          <a:lstStyle/>
          <a:p>
            <a:r>
              <a:rPr lang="en-GB">
                <a:solidFill>
                  <a:srgbClr val="CC0000"/>
                </a:solidFill>
                <a:latin typeface="Impact"/>
                <a:ea typeface="Impact"/>
                <a:cs typeface="Impact"/>
                <a:sym typeface="Impact"/>
              </a:rPr>
              <a:t>MEDIA LANGUAGE in BAD BLOOD</a:t>
            </a:r>
            <a:endParaRPr>
              <a:solidFill>
                <a:srgbClr val="CC0000"/>
              </a:solidFill>
              <a:latin typeface="Impact"/>
              <a:ea typeface="Impact"/>
              <a:cs typeface="Impact"/>
              <a:sym typeface="Impact"/>
            </a:endParaRPr>
          </a:p>
        </p:txBody>
      </p:sp>
      <p:sp>
        <p:nvSpPr>
          <p:cNvPr id="947" name="Google Shape;947;p137"/>
          <p:cNvSpPr txBox="1">
            <a:spLocks noGrp="1"/>
          </p:cNvSpPr>
          <p:nvPr>
            <p:ph type="title"/>
          </p:nvPr>
        </p:nvSpPr>
        <p:spPr>
          <a:xfrm>
            <a:off x="415600" y="5552867"/>
            <a:ext cx="11360800" cy="763600"/>
          </a:xfrm>
          <a:prstGeom prst="rect">
            <a:avLst/>
          </a:prstGeom>
        </p:spPr>
        <p:txBody>
          <a:bodyPr spcFirstLastPara="1" vert="horz" wrap="square" lIns="121900" tIns="121900" rIns="121900" bIns="121900" rtlCol="0" anchor="t" anchorCtr="0">
            <a:noAutofit/>
          </a:bodyPr>
          <a:lstStyle/>
          <a:p>
            <a:endParaRPr>
              <a:solidFill>
                <a:srgbClr val="CC0000"/>
              </a:solidFill>
              <a:latin typeface="Impact"/>
              <a:ea typeface="Impact"/>
              <a:cs typeface="Impact"/>
              <a:sym typeface="Impact"/>
            </a:endParaRPr>
          </a:p>
        </p:txBody>
      </p:sp>
      <p:pic>
        <p:nvPicPr>
          <p:cNvPr id="948" name="Google Shape;948;p137"/>
          <p:cNvPicPr preferRelativeResize="0"/>
          <p:nvPr/>
        </p:nvPicPr>
        <p:blipFill>
          <a:blip r:embed="rId3">
            <a:alphaModFix/>
          </a:blip>
          <a:stretch>
            <a:fillRect/>
          </a:stretch>
        </p:blipFill>
        <p:spPr>
          <a:xfrm>
            <a:off x="203200" y="1356968"/>
            <a:ext cx="5682824" cy="3734769"/>
          </a:xfrm>
          <a:prstGeom prst="rect">
            <a:avLst/>
          </a:prstGeom>
          <a:noFill/>
          <a:ln>
            <a:noFill/>
          </a:ln>
        </p:spPr>
      </p:pic>
      <p:pic>
        <p:nvPicPr>
          <p:cNvPr id="949" name="Google Shape;949;p137"/>
          <p:cNvPicPr preferRelativeResize="0"/>
          <p:nvPr/>
        </p:nvPicPr>
        <p:blipFill>
          <a:blip r:embed="rId4">
            <a:alphaModFix/>
          </a:blip>
          <a:stretch>
            <a:fillRect/>
          </a:stretch>
        </p:blipFill>
        <p:spPr>
          <a:xfrm>
            <a:off x="6089225" y="1356967"/>
            <a:ext cx="5899577" cy="3905444"/>
          </a:xfrm>
          <a:prstGeom prst="rect">
            <a:avLst/>
          </a:prstGeom>
          <a:noFill/>
          <a:ln>
            <a:noFill/>
          </a:ln>
        </p:spPr>
      </p:pic>
    </p:spTree>
    <p:extLst>
      <p:ext uri="{BB962C8B-B14F-4D97-AF65-F5344CB8AC3E}">
        <p14:creationId xmlns:p14="http://schemas.microsoft.com/office/powerpoint/2010/main" val="3590156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138"/>
          <p:cNvSpPr txBox="1">
            <a:spLocks noGrp="1"/>
          </p:cNvSpPr>
          <p:nvPr>
            <p:ph type="title"/>
          </p:nvPr>
        </p:nvSpPr>
        <p:spPr>
          <a:xfrm>
            <a:off x="415600" y="593367"/>
            <a:ext cx="11360800" cy="3203600"/>
          </a:xfrm>
          <a:prstGeom prst="rect">
            <a:avLst/>
          </a:prstGeom>
          <a:solidFill>
            <a:srgbClr val="FFFF00"/>
          </a:solidFill>
        </p:spPr>
        <p:txBody>
          <a:bodyPr spcFirstLastPara="1" vert="horz" wrap="square" lIns="121900" tIns="121900" rIns="121900" bIns="121900" rtlCol="0" anchor="t" anchorCtr="0">
            <a:noAutofit/>
          </a:bodyPr>
          <a:lstStyle/>
          <a:p>
            <a:pPr algn="ctr"/>
            <a:r>
              <a:rPr lang="en-GB" sz="9600" b="1"/>
              <a:t>MEDIA INSTITUTIONS</a:t>
            </a:r>
            <a:endParaRPr sz="9600" b="1"/>
          </a:p>
          <a:p>
            <a:pPr algn="ctr"/>
            <a:endParaRPr sz="6400"/>
          </a:p>
          <a:p>
            <a:pPr algn="ctr"/>
            <a:endParaRPr sz="6400"/>
          </a:p>
        </p:txBody>
      </p:sp>
    </p:spTree>
    <p:extLst>
      <p:ext uri="{BB962C8B-B14F-4D97-AF65-F5344CB8AC3E}">
        <p14:creationId xmlns:p14="http://schemas.microsoft.com/office/powerpoint/2010/main" val="160651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139"/>
          <p:cNvSpPr txBox="1">
            <a:spLocks noGrp="1"/>
          </p:cNvSpPr>
          <p:nvPr>
            <p:ph type="title"/>
          </p:nvPr>
        </p:nvSpPr>
        <p:spPr>
          <a:xfrm>
            <a:off x="415600" y="347200"/>
            <a:ext cx="11360800" cy="6163600"/>
          </a:xfrm>
          <a:prstGeom prst="rect">
            <a:avLst/>
          </a:prstGeom>
          <a:solidFill>
            <a:srgbClr val="FFFF00"/>
          </a:solidFill>
        </p:spPr>
        <p:txBody>
          <a:bodyPr spcFirstLastPara="1" vert="horz" wrap="square" lIns="121900" tIns="121900" rIns="121900" bIns="121900" rtlCol="0" anchor="t" anchorCtr="0">
            <a:noAutofit/>
          </a:bodyPr>
          <a:lstStyle/>
          <a:p>
            <a:pPr algn="ctr"/>
            <a:r>
              <a:rPr lang="en-GB" sz="8000" b="1" dirty="0">
                <a:solidFill>
                  <a:srgbClr val="FF0000"/>
                </a:solidFill>
              </a:rPr>
              <a:t>MR </a:t>
            </a:r>
            <a:r>
              <a:rPr lang="en-GB" sz="8000" b="1" dirty="0">
                <a:solidFill>
                  <a:srgbClr val="FF0000"/>
                </a:solidFill>
              </a:rPr>
              <a:t>FULLER </a:t>
            </a:r>
            <a:r>
              <a:rPr lang="en-GB" sz="8000" b="1" dirty="0">
                <a:solidFill>
                  <a:srgbClr val="FF0000"/>
                </a:solidFill>
              </a:rPr>
              <a:t>THINKS YOU WILL BE ASKED ABOUT TAYLOR SWIFT’s </a:t>
            </a:r>
            <a:r>
              <a:rPr lang="en-GB" sz="8000" b="1" u="sng" dirty="0">
                <a:solidFill>
                  <a:srgbClr val="FF0000"/>
                </a:solidFill>
              </a:rPr>
              <a:t>WEBSITE AND SOCIAL MEDIA!</a:t>
            </a:r>
            <a:endParaRPr sz="8000" b="1" u="sng" dirty="0">
              <a:solidFill>
                <a:srgbClr val="FF0000"/>
              </a:solidFill>
            </a:endParaRPr>
          </a:p>
        </p:txBody>
      </p:sp>
    </p:spTree>
    <p:extLst>
      <p:ext uri="{BB962C8B-B14F-4D97-AF65-F5344CB8AC3E}">
        <p14:creationId xmlns:p14="http://schemas.microsoft.com/office/powerpoint/2010/main" val="1233592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140"/>
          <p:cNvSpPr txBox="1">
            <a:spLocks noGrp="1"/>
          </p:cNvSpPr>
          <p:nvPr>
            <p:ph type="title"/>
          </p:nvPr>
        </p:nvSpPr>
        <p:spPr>
          <a:xfrm>
            <a:off x="415600" y="390167"/>
            <a:ext cx="11360800" cy="763600"/>
          </a:xfrm>
          <a:prstGeom prst="rect">
            <a:avLst/>
          </a:prstGeom>
        </p:spPr>
        <p:txBody>
          <a:bodyPr spcFirstLastPara="1" vert="horz" wrap="square" lIns="121900" tIns="121900" rIns="121900" bIns="121900" rtlCol="0" anchor="t" anchorCtr="0">
            <a:noAutofit/>
          </a:bodyPr>
          <a:lstStyle/>
          <a:p>
            <a:r>
              <a:rPr lang="en-GB" sz="6400">
                <a:solidFill>
                  <a:srgbClr val="FFFF00"/>
                </a:solidFill>
                <a:latin typeface="Impact"/>
                <a:ea typeface="Impact"/>
                <a:cs typeface="Impact"/>
                <a:sym typeface="Impact"/>
              </a:rPr>
              <a:t>REVISING </a:t>
            </a:r>
            <a:r>
              <a:rPr lang="en-GB" sz="6400">
                <a:solidFill>
                  <a:srgbClr val="FF9900"/>
                </a:solidFill>
                <a:latin typeface="Impact"/>
                <a:ea typeface="Impact"/>
                <a:cs typeface="Impact"/>
                <a:sym typeface="Impact"/>
              </a:rPr>
              <a:t>WEBSITES </a:t>
            </a:r>
            <a:r>
              <a:rPr lang="en-GB" sz="6400">
                <a:solidFill>
                  <a:srgbClr val="FFFF00"/>
                </a:solidFill>
                <a:latin typeface="Impact"/>
                <a:ea typeface="Impact"/>
                <a:cs typeface="Impact"/>
                <a:sym typeface="Impact"/>
              </a:rPr>
              <a:t>IS ESSENTIAL</a:t>
            </a:r>
            <a:endParaRPr sz="6400">
              <a:solidFill>
                <a:srgbClr val="FFFF00"/>
              </a:solidFill>
              <a:latin typeface="Impact"/>
              <a:ea typeface="Impact"/>
              <a:cs typeface="Impact"/>
              <a:sym typeface="Impact"/>
            </a:endParaRPr>
          </a:p>
        </p:txBody>
      </p:sp>
    </p:spTree>
    <p:extLst>
      <p:ext uri="{BB962C8B-B14F-4D97-AF65-F5344CB8AC3E}">
        <p14:creationId xmlns:p14="http://schemas.microsoft.com/office/powerpoint/2010/main" val="3053797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41"/>
          <p:cNvSpPr txBox="1">
            <a:spLocks noGrp="1"/>
          </p:cNvSpPr>
          <p:nvPr>
            <p:ph type="body" idx="1"/>
          </p:nvPr>
        </p:nvSpPr>
        <p:spPr>
          <a:xfrm>
            <a:off x="245740" y="1362279"/>
            <a:ext cx="6744000" cy="5589200"/>
          </a:xfrm>
          <a:prstGeom prst="rect">
            <a:avLst/>
          </a:prstGeom>
          <a:noFill/>
          <a:ln>
            <a:noFill/>
          </a:ln>
        </p:spPr>
        <p:txBody>
          <a:bodyPr spcFirstLastPara="1" vert="horz" wrap="square" lIns="91433" tIns="45700" rIns="91433" bIns="45700" rtlCol="0" anchor="t" anchorCtr="0">
            <a:noAutofit/>
          </a:bodyPr>
          <a:lstStyle/>
          <a:p>
            <a:pPr marL="186262" indent="-186262" algn="ctr">
              <a:lnSpc>
                <a:spcPct val="80000"/>
              </a:lnSpc>
              <a:spcBef>
                <a:spcPts val="0"/>
              </a:spcBef>
              <a:buSzPts val="1100"/>
              <a:buNone/>
            </a:pPr>
            <a:r>
              <a:rPr lang="en-GB" sz="1867" b="1"/>
              <a:t>Monopolies – A single Media organisation which dominates production/distribution of a particular industry, locally or nationally.</a:t>
            </a:r>
            <a:endParaRPr/>
          </a:p>
          <a:p>
            <a:pPr marL="186262" indent="-186262" algn="ctr">
              <a:lnSpc>
                <a:spcPct val="80000"/>
              </a:lnSpc>
              <a:spcBef>
                <a:spcPts val="1200"/>
              </a:spcBef>
              <a:buSzPts val="1100"/>
              <a:buNone/>
            </a:pPr>
            <a:endParaRPr sz="1867" b="1"/>
          </a:p>
          <a:p>
            <a:pPr marL="186262" indent="-186262" algn="ctr">
              <a:lnSpc>
                <a:spcPct val="80000"/>
              </a:lnSpc>
              <a:spcBef>
                <a:spcPts val="1200"/>
              </a:spcBef>
              <a:buSzPts val="1100"/>
              <a:buNone/>
            </a:pPr>
            <a:r>
              <a:rPr lang="en-GB" sz="1867" b="1"/>
              <a:t>Oligopolies- A small number of Media organisations dominate and industry.</a:t>
            </a:r>
            <a:endParaRPr/>
          </a:p>
          <a:p>
            <a:pPr marL="186262" indent="-186262" algn="ctr">
              <a:lnSpc>
                <a:spcPct val="80000"/>
              </a:lnSpc>
              <a:spcBef>
                <a:spcPts val="1200"/>
              </a:spcBef>
              <a:buSzPts val="1100"/>
              <a:buNone/>
            </a:pPr>
            <a:endParaRPr sz="1867" b="1"/>
          </a:p>
          <a:p>
            <a:pPr marL="186262" indent="-186262" algn="ctr">
              <a:lnSpc>
                <a:spcPct val="80000"/>
              </a:lnSpc>
              <a:spcBef>
                <a:spcPts val="1200"/>
              </a:spcBef>
              <a:buSzPts val="1100"/>
              <a:buNone/>
            </a:pPr>
            <a:r>
              <a:rPr lang="en-GB" sz="1867" b="1"/>
              <a:t>Conglomerates- A collection of companies which all conduct in varying businesses, owned by a single institution ( Think of the tree and branch analogy)</a:t>
            </a:r>
            <a:endParaRPr/>
          </a:p>
          <a:p>
            <a:pPr marL="186262" indent="-186262" algn="ctr">
              <a:lnSpc>
                <a:spcPct val="80000"/>
              </a:lnSpc>
              <a:spcBef>
                <a:spcPts val="1200"/>
              </a:spcBef>
              <a:buSzPts val="1100"/>
              <a:buNone/>
            </a:pPr>
            <a:endParaRPr sz="1867" b="1"/>
          </a:p>
          <a:p>
            <a:pPr marL="186262" indent="-186262" algn="ctr">
              <a:lnSpc>
                <a:spcPct val="80000"/>
              </a:lnSpc>
              <a:spcBef>
                <a:spcPts val="1200"/>
              </a:spcBef>
              <a:buSzPts val="1100"/>
              <a:buNone/>
            </a:pPr>
            <a:r>
              <a:rPr lang="en-GB" sz="1867" b="1"/>
              <a:t>Subsidiaries- When smaller companies are owned by a parent company.</a:t>
            </a:r>
            <a:endParaRPr sz="1867" b="1"/>
          </a:p>
          <a:p>
            <a:pPr marL="186262" indent="-186262" algn="ctr">
              <a:lnSpc>
                <a:spcPct val="80000"/>
              </a:lnSpc>
              <a:spcBef>
                <a:spcPts val="1200"/>
              </a:spcBef>
              <a:buSzPts val="1100"/>
              <a:buNone/>
            </a:pPr>
            <a:r>
              <a:rPr lang="en-GB" sz="1867" b="1"/>
              <a:t>Multinationals- An organisation across the world </a:t>
            </a:r>
            <a:endParaRPr/>
          </a:p>
          <a:p>
            <a:pPr marL="186262" indent="-186262" algn="ctr">
              <a:lnSpc>
                <a:spcPct val="80000"/>
              </a:lnSpc>
              <a:spcBef>
                <a:spcPts val="1200"/>
              </a:spcBef>
              <a:buSzPts val="1100"/>
              <a:buNone/>
            </a:pPr>
            <a:endParaRPr sz="1867" b="1"/>
          </a:p>
          <a:p>
            <a:pPr marL="186262" indent="-186262" algn="ctr">
              <a:lnSpc>
                <a:spcPct val="80000"/>
              </a:lnSpc>
              <a:spcBef>
                <a:spcPts val="1200"/>
              </a:spcBef>
              <a:buSzPts val="1100"/>
              <a:buNone/>
            </a:pPr>
            <a:r>
              <a:rPr lang="en-GB" sz="1867" b="1"/>
              <a:t>Synergy- When institutions are not owned but work together for beneficial reasons </a:t>
            </a:r>
            <a:endParaRPr/>
          </a:p>
        </p:txBody>
      </p:sp>
      <p:sp>
        <p:nvSpPr>
          <p:cNvPr id="971" name="Google Shape;971;p141"/>
          <p:cNvSpPr txBox="1">
            <a:spLocks noGrp="1"/>
          </p:cNvSpPr>
          <p:nvPr>
            <p:ph type="title"/>
          </p:nvPr>
        </p:nvSpPr>
        <p:spPr>
          <a:xfrm>
            <a:off x="0" y="0"/>
            <a:ext cx="8229600" cy="1219200"/>
          </a:xfrm>
          <a:prstGeom prst="rect">
            <a:avLst/>
          </a:prstGeom>
          <a:noFill/>
          <a:ln>
            <a:noFill/>
          </a:ln>
        </p:spPr>
        <p:txBody>
          <a:bodyPr spcFirstLastPara="1" vert="horz" wrap="square" lIns="91433" tIns="45700" rIns="91433" bIns="45700" rtlCol="0" anchor="ctr" anchorCtr="0">
            <a:noAutofit/>
          </a:bodyPr>
          <a:lstStyle/>
          <a:p>
            <a:pPr algn="ctr">
              <a:spcBef>
                <a:spcPts val="0"/>
              </a:spcBef>
              <a:buSzPts val="2700"/>
            </a:pPr>
            <a:r>
              <a:rPr lang="en-GB" sz="3200"/>
              <a:t>TYPES OF MEDIA ORGANISATION: BRANCHING OUT AND GETTING TO THE GROOT OF THINGS:</a:t>
            </a:r>
            <a:endParaRPr sz="3200"/>
          </a:p>
        </p:txBody>
      </p:sp>
      <p:sp>
        <p:nvSpPr>
          <p:cNvPr id="972" name="Google Shape;972;p141"/>
          <p:cNvSpPr/>
          <p:nvPr/>
        </p:nvSpPr>
        <p:spPr>
          <a:xfrm>
            <a:off x="6900529" y="6179128"/>
            <a:ext cx="5291600" cy="678800"/>
          </a:xfrm>
          <a:prstGeom prst="rect">
            <a:avLst/>
          </a:prstGeom>
          <a:solidFill>
            <a:srgbClr val="EC7546"/>
          </a:solidFill>
          <a:ln w="38100" cap="flat" cmpd="sng">
            <a:solidFill>
              <a:schemeClr val="dk1"/>
            </a:solidFill>
            <a:prstDash val="solid"/>
            <a:round/>
            <a:headEnd type="none" w="sm" len="sm"/>
            <a:tailEnd type="none" w="sm" len="sm"/>
          </a:ln>
        </p:spPr>
        <p:txBody>
          <a:bodyPr spcFirstLastPara="1" wrap="square" lIns="91433" tIns="45700" rIns="91433" bIns="45700" anchor="ctr" anchorCtr="0">
            <a:noAutofit/>
          </a:bodyPr>
          <a:lstStyle/>
          <a:p>
            <a:pPr algn="ctr"/>
            <a:r>
              <a:rPr lang="en-GB" sz="1867" b="1">
                <a:solidFill>
                  <a:schemeClr val="dk1"/>
                </a:solidFill>
                <a:latin typeface="Rockwell"/>
                <a:ea typeface="Rockwell"/>
                <a:cs typeface="Rockwell"/>
                <a:sym typeface="Rockwell"/>
              </a:rPr>
              <a:t>You need to start remembering these terms! We have gone through them several times.</a:t>
            </a:r>
            <a:endParaRPr sz="1867" b="1">
              <a:solidFill>
                <a:schemeClr val="dk1"/>
              </a:solidFill>
              <a:latin typeface="Rockwell"/>
              <a:ea typeface="Rockwell"/>
              <a:cs typeface="Rockwell"/>
              <a:sym typeface="Rockwell"/>
            </a:endParaRPr>
          </a:p>
        </p:txBody>
      </p:sp>
      <p:sp>
        <p:nvSpPr>
          <p:cNvPr id="973" name="Google Shape;973;p141"/>
          <p:cNvSpPr/>
          <p:nvPr/>
        </p:nvSpPr>
        <p:spPr>
          <a:xfrm>
            <a:off x="8514367" y="96867"/>
            <a:ext cx="3409600" cy="523600"/>
          </a:xfrm>
          <a:prstGeom prst="rect">
            <a:avLst/>
          </a:prstGeom>
          <a:solidFill>
            <a:srgbClr val="EC7546"/>
          </a:solidFill>
          <a:ln w="38100" cap="flat" cmpd="sng">
            <a:solidFill>
              <a:srgbClr val="0C0C0C"/>
            </a:solidFill>
            <a:prstDash val="solid"/>
            <a:round/>
            <a:headEnd type="none" w="sm" len="sm"/>
            <a:tailEnd type="none" w="sm" len="sm"/>
          </a:ln>
        </p:spPr>
        <p:txBody>
          <a:bodyPr spcFirstLastPara="1" wrap="square" lIns="121900" tIns="60933" rIns="121900" bIns="60933" anchor="ctr" anchorCtr="0">
            <a:noAutofit/>
          </a:bodyPr>
          <a:lstStyle/>
          <a:p>
            <a:pPr algn="ctr"/>
            <a:r>
              <a:rPr lang="en-GB" sz="1333" b="1">
                <a:solidFill>
                  <a:srgbClr val="000000"/>
                </a:solidFill>
                <a:latin typeface="Rockwell"/>
                <a:ea typeface="Rockwell"/>
                <a:cs typeface="Rockwell"/>
                <a:sym typeface="Rockwell"/>
              </a:rPr>
              <a:t>CONTEXTUAL CORNER: AN OVERVIEW OF THE INDUSTRY</a:t>
            </a:r>
            <a:endParaRPr sz="1333" b="1">
              <a:solidFill>
                <a:srgbClr val="000000"/>
              </a:solidFill>
              <a:latin typeface="Rockwell"/>
              <a:ea typeface="Rockwell"/>
              <a:cs typeface="Rockwell"/>
              <a:sym typeface="Rockwell"/>
            </a:endParaRPr>
          </a:p>
        </p:txBody>
      </p:sp>
      <p:sp>
        <p:nvSpPr>
          <p:cNvPr id="974" name="Google Shape;974;p141"/>
          <p:cNvSpPr/>
          <p:nvPr/>
        </p:nvSpPr>
        <p:spPr>
          <a:xfrm>
            <a:off x="8049433" y="673967"/>
            <a:ext cx="3990800" cy="5418800"/>
          </a:xfrm>
          <a:prstGeom prst="rect">
            <a:avLst/>
          </a:prstGeom>
          <a:solidFill>
            <a:srgbClr val="FFC000"/>
          </a:solidFill>
          <a:ln w="38100" cap="flat" cmpd="sng">
            <a:solidFill>
              <a:srgbClr val="0C0C0C"/>
            </a:solidFill>
            <a:prstDash val="solid"/>
            <a:round/>
            <a:headEnd type="none" w="sm" len="sm"/>
            <a:tailEnd type="none" w="sm" len="sm"/>
          </a:ln>
        </p:spPr>
        <p:txBody>
          <a:bodyPr spcFirstLastPara="1" wrap="square" lIns="121900" tIns="60933" rIns="121900" bIns="60933" anchor="ctr" anchorCtr="0">
            <a:noAutofit/>
          </a:bodyPr>
          <a:lstStyle/>
          <a:p>
            <a:pPr marL="380990" indent="-347125" algn="ctr">
              <a:buClr>
                <a:srgbClr val="000000"/>
              </a:buClr>
              <a:buSzPts val="1200"/>
              <a:buFont typeface="Arial"/>
              <a:buChar char="•"/>
            </a:pPr>
            <a:r>
              <a:rPr lang="en-GB" sz="1600" b="1">
                <a:solidFill>
                  <a:srgbClr val="000000"/>
                </a:solidFill>
                <a:latin typeface="Rockwell"/>
                <a:ea typeface="Rockwell"/>
                <a:cs typeface="Rockwell"/>
                <a:sym typeface="Rockwell"/>
              </a:rPr>
              <a:t>The Music Industry is huge and contributes billions to the British Economy. </a:t>
            </a:r>
            <a:endParaRPr sz="1600"/>
          </a:p>
          <a:p>
            <a:pPr marL="380990" indent="-245527" algn="ctr">
              <a:buClr>
                <a:srgbClr val="000000"/>
              </a:buClr>
              <a:buSzPts val="1600"/>
            </a:pPr>
            <a:endParaRPr sz="1600" b="1">
              <a:solidFill>
                <a:srgbClr val="000000"/>
              </a:solidFill>
              <a:latin typeface="Rockwell"/>
              <a:ea typeface="Rockwell"/>
              <a:cs typeface="Rockwell"/>
              <a:sym typeface="Rockwell"/>
            </a:endParaRPr>
          </a:p>
          <a:p>
            <a:pPr marL="380990" indent="-347125" algn="ctr">
              <a:buClr>
                <a:srgbClr val="000000"/>
              </a:buClr>
              <a:buSzPts val="1200"/>
              <a:buFont typeface="Arial"/>
              <a:buChar char="•"/>
            </a:pPr>
            <a:r>
              <a:rPr lang="en-GB" sz="1600" b="1">
                <a:solidFill>
                  <a:srgbClr val="000000"/>
                </a:solidFill>
                <a:latin typeface="Rockwell"/>
                <a:ea typeface="Rockwell"/>
                <a:cs typeface="Rockwell"/>
                <a:sym typeface="Rockwell"/>
              </a:rPr>
              <a:t>However, a huge issue the Industry has faced is the increased popularity of streaming sites, downloadable music and YouTube. </a:t>
            </a:r>
            <a:endParaRPr sz="1600"/>
          </a:p>
          <a:p>
            <a:pPr marL="380990" indent="-245527" algn="ctr">
              <a:buClr>
                <a:srgbClr val="000000"/>
              </a:buClr>
              <a:buSzPts val="1600"/>
            </a:pPr>
            <a:endParaRPr sz="1600" b="1">
              <a:solidFill>
                <a:srgbClr val="000000"/>
              </a:solidFill>
              <a:latin typeface="Rockwell"/>
              <a:ea typeface="Rockwell"/>
              <a:cs typeface="Rockwell"/>
              <a:sym typeface="Rockwell"/>
            </a:endParaRPr>
          </a:p>
          <a:p>
            <a:pPr marL="380990" indent="-347125" algn="ctr">
              <a:buClr>
                <a:srgbClr val="000000"/>
              </a:buClr>
              <a:buSzPts val="1200"/>
              <a:buFont typeface="Arial"/>
              <a:buChar char="•"/>
            </a:pPr>
            <a:r>
              <a:rPr lang="en-GB" sz="1600" b="1">
                <a:solidFill>
                  <a:srgbClr val="000000"/>
                </a:solidFill>
                <a:latin typeface="Rockwell"/>
                <a:ea typeface="Rockwell"/>
                <a:cs typeface="Rockwell"/>
                <a:sym typeface="Rockwell"/>
              </a:rPr>
              <a:t>Some choose to download Music legally via sites like Spotify or Apple Music for instance whilst others do not= A loss of revenue for artists and record labels. </a:t>
            </a:r>
            <a:endParaRPr sz="1600"/>
          </a:p>
          <a:p>
            <a:pPr marL="380990" indent="-245527" algn="ctr">
              <a:buClr>
                <a:srgbClr val="000000"/>
              </a:buClr>
              <a:buSzPts val="1600"/>
            </a:pPr>
            <a:endParaRPr sz="1600" b="1">
              <a:solidFill>
                <a:srgbClr val="000000"/>
              </a:solidFill>
              <a:latin typeface="Rockwell"/>
              <a:ea typeface="Rockwell"/>
              <a:cs typeface="Rockwell"/>
              <a:sym typeface="Rockwell"/>
            </a:endParaRPr>
          </a:p>
          <a:p>
            <a:pPr marL="380990" indent="-347125" algn="ctr">
              <a:buClr>
                <a:srgbClr val="000000"/>
              </a:buClr>
              <a:buSzPts val="1200"/>
              <a:buFont typeface="Arial"/>
              <a:buChar char="•"/>
            </a:pPr>
            <a:r>
              <a:rPr lang="en-GB" sz="1600" b="1">
                <a:solidFill>
                  <a:srgbClr val="000000"/>
                </a:solidFill>
                <a:latin typeface="Rockwell"/>
                <a:ea typeface="Rockwell"/>
                <a:cs typeface="Rockwell"/>
                <a:sym typeface="Rockwell"/>
              </a:rPr>
              <a:t>As a result their has been a downturn in physical sales (CD’s) although there is currently a trend of buying Vinyl!</a:t>
            </a:r>
            <a:endParaRPr sz="1600" b="1">
              <a:solidFill>
                <a:srgbClr val="000000"/>
              </a:solidFill>
              <a:latin typeface="Rockwell"/>
              <a:ea typeface="Rockwell"/>
              <a:cs typeface="Rockwell"/>
              <a:sym typeface="Rockwell"/>
            </a:endParaRPr>
          </a:p>
        </p:txBody>
      </p:sp>
    </p:spTree>
    <p:extLst>
      <p:ext uri="{BB962C8B-B14F-4D97-AF65-F5344CB8AC3E}">
        <p14:creationId xmlns:p14="http://schemas.microsoft.com/office/powerpoint/2010/main" val="2792051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142"/>
          <p:cNvSpPr txBox="1">
            <a:spLocks noGrp="1"/>
          </p:cNvSpPr>
          <p:nvPr>
            <p:ph type="title"/>
          </p:nvPr>
        </p:nvSpPr>
        <p:spPr>
          <a:xfrm>
            <a:off x="415600" y="390167"/>
            <a:ext cx="11360800" cy="763600"/>
          </a:xfrm>
          <a:prstGeom prst="rect">
            <a:avLst/>
          </a:prstGeom>
        </p:spPr>
        <p:txBody>
          <a:bodyPr spcFirstLastPara="1" vert="horz" wrap="square" lIns="121900" tIns="121900" rIns="121900" bIns="121900" rtlCol="0" anchor="t" anchorCtr="0">
            <a:noAutofit/>
          </a:bodyPr>
          <a:lstStyle/>
          <a:p>
            <a:r>
              <a:rPr lang="en-GB">
                <a:solidFill>
                  <a:srgbClr val="CC0000"/>
                </a:solidFill>
                <a:latin typeface="Impact"/>
                <a:ea typeface="Impact"/>
                <a:cs typeface="Impact"/>
                <a:sym typeface="Impact"/>
              </a:rPr>
              <a:t>UNDERSTANDING THE </a:t>
            </a:r>
            <a:r>
              <a:rPr lang="en-GB">
                <a:solidFill>
                  <a:srgbClr val="FFFF00"/>
                </a:solidFill>
                <a:latin typeface="Impact"/>
                <a:ea typeface="Impact"/>
                <a:cs typeface="Impact"/>
                <a:sym typeface="Impact"/>
              </a:rPr>
              <a:t>WEBSITE</a:t>
            </a:r>
            <a:endParaRPr>
              <a:solidFill>
                <a:srgbClr val="FFFF00"/>
              </a:solidFill>
              <a:latin typeface="Impact"/>
              <a:ea typeface="Impact"/>
              <a:cs typeface="Impact"/>
              <a:sym typeface="Impact"/>
            </a:endParaRPr>
          </a:p>
        </p:txBody>
      </p:sp>
      <p:sp>
        <p:nvSpPr>
          <p:cNvPr id="980" name="Google Shape;980;p142"/>
          <p:cNvSpPr txBox="1">
            <a:spLocks noGrp="1"/>
          </p:cNvSpPr>
          <p:nvPr>
            <p:ph type="body" idx="1"/>
          </p:nvPr>
        </p:nvSpPr>
        <p:spPr>
          <a:xfrm>
            <a:off x="415600" y="1130233"/>
            <a:ext cx="11110000" cy="5374000"/>
          </a:xfrm>
          <a:prstGeom prst="rect">
            <a:avLst/>
          </a:prstGeom>
        </p:spPr>
        <p:txBody>
          <a:bodyPr spcFirstLastPara="1" vert="horz" wrap="square" lIns="121900" tIns="121900" rIns="121900" bIns="121900" rtlCol="0" anchor="t" anchorCtr="0">
            <a:noAutofit/>
          </a:bodyPr>
          <a:lstStyle/>
          <a:p>
            <a:pPr marL="0" indent="0">
              <a:buNone/>
            </a:pPr>
            <a:r>
              <a:rPr lang="en-GB" sz="1867">
                <a:solidFill>
                  <a:srgbClr val="FFFF00"/>
                </a:solidFill>
                <a:latin typeface="Quicksand"/>
                <a:ea typeface="Quicksand"/>
                <a:cs typeface="Quicksand"/>
                <a:sym typeface="Quicksand"/>
              </a:rPr>
              <a:t>YOU NEED TO KNOW HOW AND WHY TAYLOR SWIFT USES HER WEBSITE:</a:t>
            </a:r>
            <a:endParaRPr sz="1867">
              <a:solidFill>
                <a:srgbClr val="FFFF00"/>
              </a:solidFill>
              <a:latin typeface="Quicksand"/>
              <a:ea typeface="Quicksand"/>
              <a:cs typeface="Quicksand"/>
              <a:sym typeface="Quicksand"/>
            </a:endParaRPr>
          </a:p>
          <a:p>
            <a:pPr indent="0">
              <a:spcBef>
                <a:spcPts val="2133"/>
              </a:spcBef>
              <a:buNone/>
            </a:pPr>
            <a:r>
              <a:rPr lang="en-GB" sz="1733">
                <a:solidFill>
                  <a:srgbClr val="FFFFFF"/>
                </a:solidFill>
              </a:rPr>
              <a:t>Taylor Swift Website  </a:t>
            </a:r>
            <a:endParaRPr sz="1733">
              <a:solidFill>
                <a:srgbClr val="FFFFFF"/>
              </a:solidFill>
            </a:endParaRPr>
          </a:p>
          <a:p>
            <a:pPr indent="-414856">
              <a:spcBef>
                <a:spcPts val="2133"/>
              </a:spcBef>
              <a:buClr>
                <a:srgbClr val="FFFFFF"/>
              </a:buClr>
              <a:buSzPts val="1300"/>
            </a:pPr>
            <a:r>
              <a:rPr lang="en-GB" sz="1733" b="1">
                <a:solidFill>
                  <a:srgbClr val="FFFFFF"/>
                </a:solidFill>
              </a:rPr>
              <a:t>Branding </a:t>
            </a:r>
            <a:r>
              <a:rPr lang="en-GB" sz="1733">
                <a:solidFill>
                  <a:srgbClr val="FFFFFF"/>
                </a:solidFill>
              </a:rPr>
              <a:t>to tie-in with new album release (‘1989’) through repeated use of colour and images on the homepage and throughout the site  </a:t>
            </a:r>
            <a:endParaRPr sz="1733">
              <a:solidFill>
                <a:srgbClr val="FFFFFF"/>
              </a:solidFill>
            </a:endParaRPr>
          </a:p>
          <a:p>
            <a:pPr indent="-414856">
              <a:buClr>
                <a:srgbClr val="FFFFFF"/>
              </a:buClr>
              <a:buSzPts val="1300"/>
            </a:pPr>
            <a:r>
              <a:rPr lang="en-GB" sz="1733" b="1">
                <a:solidFill>
                  <a:srgbClr val="FFFFFF"/>
                </a:solidFill>
              </a:rPr>
              <a:t>Promotion </a:t>
            </a:r>
            <a:r>
              <a:rPr lang="en-GB" sz="1733">
                <a:solidFill>
                  <a:srgbClr val="FFFFFF"/>
                </a:solidFill>
              </a:rPr>
              <a:t>of music/ album evident through ‘Music’, ‘Videos’ and merchandise pages  </a:t>
            </a:r>
            <a:endParaRPr sz="1733">
              <a:solidFill>
                <a:srgbClr val="FFFFFF"/>
              </a:solidFill>
            </a:endParaRPr>
          </a:p>
          <a:p>
            <a:pPr indent="-414856">
              <a:buClr>
                <a:srgbClr val="FFFFFF"/>
              </a:buClr>
              <a:buSzPts val="1300"/>
            </a:pPr>
            <a:r>
              <a:rPr lang="en-GB" sz="1733">
                <a:solidFill>
                  <a:srgbClr val="FFFFFF"/>
                </a:solidFill>
              </a:rPr>
              <a:t>Links to </a:t>
            </a:r>
            <a:r>
              <a:rPr lang="en-GB" sz="1733" b="1">
                <a:solidFill>
                  <a:srgbClr val="FFFFFF"/>
                </a:solidFill>
              </a:rPr>
              <a:t>social media</a:t>
            </a:r>
            <a:r>
              <a:rPr lang="en-GB" sz="1733">
                <a:solidFill>
                  <a:srgbClr val="FFFFFF"/>
                </a:solidFill>
              </a:rPr>
              <a:t> accounts, but also a ‘Taylor Connect’ section where fans can ‘find friends’ or join fan forums, creating a sense of identity and inclusion though fan photos etc. </a:t>
            </a:r>
            <a:endParaRPr sz="1733">
              <a:solidFill>
                <a:srgbClr val="FFFFFF"/>
              </a:solidFill>
            </a:endParaRPr>
          </a:p>
          <a:p>
            <a:pPr indent="-414856">
              <a:buClr>
                <a:srgbClr val="FFFFFF"/>
              </a:buClr>
              <a:buSzPts val="1300"/>
            </a:pPr>
            <a:r>
              <a:rPr lang="en-GB" sz="1733">
                <a:solidFill>
                  <a:srgbClr val="FFFFFF"/>
                </a:solidFill>
              </a:rPr>
              <a:t>‘News’ features Taylor’s recent success at the Grammy’s (3 awards), reinforced on the homepage with multiple images  </a:t>
            </a:r>
            <a:endParaRPr sz="1733">
              <a:solidFill>
                <a:srgbClr val="FFFFFF"/>
              </a:solidFill>
            </a:endParaRPr>
          </a:p>
          <a:p>
            <a:pPr indent="-414856">
              <a:buClr>
                <a:srgbClr val="FFFFFF"/>
              </a:buClr>
              <a:buSzPts val="1300"/>
            </a:pPr>
            <a:r>
              <a:rPr lang="en-GB" sz="1733" b="1">
                <a:solidFill>
                  <a:srgbClr val="FFFFFF"/>
                </a:solidFill>
              </a:rPr>
              <a:t>Global reach</a:t>
            </a:r>
            <a:r>
              <a:rPr lang="en-GB" sz="1733">
                <a:solidFill>
                  <a:srgbClr val="FFFFFF"/>
                </a:solidFill>
              </a:rPr>
              <a:t> – news of ‘BBC Radio 1 teen award’, official UK merchandise site etc.  </a:t>
            </a:r>
            <a:endParaRPr sz="1733">
              <a:solidFill>
                <a:srgbClr val="FFFFFF"/>
              </a:solidFill>
            </a:endParaRPr>
          </a:p>
          <a:p>
            <a:pPr indent="-414856">
              <a:buClr>
                <a:srgbClr val="FFFFFF"/>
              </a:buClr>
              <a:buSzPts val="1300"/>
            </a:pPr>
            <a:r>
              <a:rPr lang="en-GB" sz="1733">
                <a:solidFill>
                  <a:srgbClr val="FFFFFF"/>
                </a:solidFill>
              </a:rPr>
              <a:t>Construction of personal </a:t>
            </a:r>
            <a:r>
              <a:rPr lang="en-GB" sz="1733" b="1">
                <a:solidFill>
                  <a:srgbClr val="FFFFFF"/>
                </a:solidFill>
              </a:rPr>
              <a:t>identity </a:t>
            </a:r>
            <a:r>
              <a:rPr lang="en-GB" sz="1733">
                <a:solidFill>
                  <a:srgbClr val="FFFFFF"/>
                </a:solidFill>
              </a:rPr>
              <a:t>of Taylor Swift, sense that users can connect with her personally (e.g. ‘About me, from me’, Taylor’s photo journal, news of Taylor ‘crashing a fan’s wedding’) to reinforce her brand image </a:t>
            </a:r>
            <a:endParaRPr sz="1733">
              <a:solidFill>
                <a:srgbClr val="FFFFFF"/>
              </a:solidFill>
            </a:endParaRPr>
          </a:p>
          <a:p>
            <a:pPr indent="-414856">
              <a:buClr>
                <a:srgbClr val="FFFFFF"/>
              </a:buClr>
              <a:buSzPts val="1300"/>
            </a:pPr>
            <a:r>
              <a:rPr lang="en-GB" sz="1733">
                <a:solidFill>
                  <a:srgbClr val="FFFFFF"/>
                </a:solidFill>
              </a:rPr>
              <a:t>Above point also links to her belonging to an independent label (Big Machine Records) despite being a hugely profitable star. </a:t>
            </a:r>
            <a:endParaRPr sz="1733">
              <a:solidFill>
                <a:srgbClr val="FFFFFF"/>
              </a:solidFill>
            </a:endParaRPr>
          </a:p>
          <a:p>
            <a:pPr indent="0">
              <a:spcBef>
                <a:spcPts val="2133"/>
              </a:spcBef>
              <a:spcAft>
                <a:spcPts val="2133"/>
              </a:spcAft>
              <a:buNone/>
            </a:pPr>
            <a:endParaRPr sz="1867">
              <a:solidFill>
                <a:srgbClr val="FFFFFF"/>
              </a:solidFill>
              <a:latin typeface="Quicksand"/>
              <a:ea typeface="Quicksand"/>
              <a:cs typeface="Quicksand"/>
              <a:sym typeface="Quicksand"/>
            </a:endParaRPr>
          </a:p>
        </p:txBody>
      </p:sp>
    </p:spTree>
    <p:extLst>
      <p:ext uri="{BB962C8B-B14F-4D97-AF65-F5344CB8AC3E}">
        <p14:creationId xmlns:p14="http://schemas.microsoft.com/office/powerpoint/2010/main" val="40677536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14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GB"/>
              <a:t>Taylor Swift’s SOCIAL MEDIA STATS</a:t>
            </a:r>
            <a:endParaRPr/>
          </a:p>
        </p:txBody>
      </p:sp>
      <p:sp>
        <p:nvSpPr>
          <p:cNvPr id="986" name="Google Shape;986;p143"/>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987" name="Google Shape;987;p143"/>
          <p:cNvPicPr preferRelativeResize="0"/>
          <p:nvPr/>
        </p:nvPicPr>
        <p:blipFill>
          <a:blip r:embed="rId3">
            <a:alphaModFix/>
          </a:blip>
          <a:stretch>
            <a:fillRect/>
          </a:stretch>
        </p:blipFill>
        <p:spPr>
          <a:xfrm>
            <a:off x="1607967" y="1536633"/>
            <a:ext cx="8504701" cy="4443035"/>
          </a:xfrm>
          <a:prstGeom prst="rect">
            <a:avLst/>
          </a:prstGeom>
          <a:noFill/>
          <a:ln w="38100"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35378875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pic>
        <p:nvPicPr>
          <p:cNvPr id="993" name="Google Shape;993;p144"/>
          <p:cNvPicPr preferRelativeResize="0"/>
          <p:nvPr/>
        </p:nvPicPr>
        <p:blipFill rotWithShape="1">
          <a:blip r:embed="rId3">
            <a:alphaModFix/>
          </a:blip>
          <a:srcRect l="7804" t="8020" r="8903" b="4984"/>
          <a:stretch/>
        </p:blipFill>
        <p:spPr>
          <a:xfrm>
            <a:off x="1" y="0"/>
            <a:ext cx="8710247" cy="5838091"/>
          </a:xfrm>
          <a:prstGeom prst="rect">
            <a:avLst/>
          </a:prstGeom>
          <a:noFill/>
          <a:ln>
            <a:noFill/>
          </a:ln>
        </p:spPr>
      </p:pic>
      <p:sp>
        <p:nvSpPr>
          <p:cNvPr id="994" name="Google Shape;994;p144"/>
          <p:cNvSpPr/>
          <p:nvPr/>
        </p:nvSpPr>
        <p:spPr>
          <a:xfrm>
            <a:off x="8710247" y="0"/>
            <a:ext cx="3482000" cy="836000"/>
          </a:xfrm>
          <a:prstGeom prst="rect">
            <a:avLst/>
          </a:prstGeom>
          <a:solidFill>
            <a:srgbClr val="EC7546"/>
          </a:solidFill>
          <a:ln w="38100" cap="flat" cmpd="sng">
            <a:solidFill>
              <a:srgbClr val="0C0C0C"/>
            </a:solidFill>
            <a:prstDash val="solid"/>
            <a:round/>
            <a:headEnd type="none" w="sm" len="sm"/>
            <a:tailEnd type="none" w="sm" len="sm"/>
          </a:ln>
        </p:spPr>
        <p:txBody>
          <a:bodyPr spcFirstLastPara="1" wrap="square" lIns="91433" tIns="45700" rIns="91433" bIns="45700" anchor="ctr" anchorCtr="0">
            <a:noAutofit/>
          </a:bodyPr>
          <a:lstStyle/>
          <a:p>
            <a:pPr algn="ctr"/>
            <a:r>
              <a:rPr lang="en-GB" sz="1600" b="1">
                <a:solidFill>
                  <a:schemeClr val="dk1"/>
                </a:solidFill>
                <a:latin typeface="Rockwell"/>
                <a:ea typeface="Rockwell"/>
                <a:cs typeface="Rockwell"/>
                <a:sym typeface="Rockwell"/>
              </a:rPr>
              <a:t>ONLINE MEDIA: WEBISTES AND SOCIAL MEDIA</a:t>
            </a:r>
            <a:endParaRPr sz="1600" b="1">
              <a:solidFill>
                <a:schemeClr val="dk1"/>
              </a:solidFill>
              <a:latin typeface="Rockwell"/>
              <a:ea typeface="Rockwell"/>
              <a:cs typeface="Rockwell"/>
              <a:sym typeface="Rockwell"/>
            </a:endParaRPr>
          </a:p>
        </p:txBody>
      </p:sp>
      <p:sp>
        <p:nvSpPr>
          <p:cNvPr id="995" name="Google Shape;995;p144"/>
          <p:cNvSpPr/>
          <p:nvPr/>
        </p:nvSpPr>
        <p:spPr>
          <a:xfrm>
            <a:off x="8710247" y="835891"/>
            <a:ext cx="3482000" cy="6022000"/>
          </a:xfrm>
          <a:prstGeom prst="rect">
            <a:avLst/>
          </a:prstGeom>
          <a:solidFill>
            <a:srgbClr val="FFC000"/>
          </a:solidFill>
          <a:ln w="38100" cap="flat" cmpd="sng">
            <a:solidFill>
              <a:srgbClr val="0C0C0C"/>
            </a:solidFill>
            <a:prstDash val="solid"/>
            <a:round/>
            <a:headEnd type="none" w="sm" len="sm"/>
            <a:tailEnd type="none" w="sm" len="sm"/>
          </a:ln>
        </p:spPr>
        <p:txBody>
          <a:bodyPr spcFirstLastPara="1" wrap="square" lIns="91433" tIns="45700" rIns="91433" bIns="45700" anchor="ctr" anchorCtr="0">
            <a:noAutofit/>
          </a:bodyPr>
          <a:lstStyle/>
          <a:p>
            <a:pPr marL="287859" indent="-279393" algn="ctr">
              <a:buClr>
                <a:schemeClr val="dk1"/>
              </a:buClr>
              <a:buSzPts val="1500"/>
              <a:buFont typeface="Arial"/>
              <a:buChar char="•"/>
            </a:pPr>
            <a:r>
              <a:rPr lang="en-GB" sz="2000" b="1">
                <a:solidFill>
                  <a:schemeClr val="dk1"/>
                </a:solidFill>
                <a:latin typeface="Rockwell"/>
                <a:ea typeface="Rockwell"/>
                <a:cs typeface="Rockwell"/>
                <a:sym typeface="Rockwell"/>
              </a:rPr>
              <a:t>One way that the Music Industry has had to evolve to compete with streaming sites etc. is by having an online presence themselves. </a:t>
            </a:r>
            <a:endParaRPr sz="1467"/>
          </a:p>
          <a:p>
            <a:pPr marL="287859" indent="-152396" algn="ctr">
              <a:buClr>
                <a:schemeClr val="dk1"/>
              </a:buClr>
              <a:buSzPts val="1500"/>
            </a:pPr>
            <a:endParaRPr sz="2000" b="1">
              <a:solidFill>
                <a:schemeClr val="dk1"/>
              </a:solidFill>
              <a:latin typeface="Rockwell"/>
              <a:ea typeface="Rockwell"/>
              <a:cs typeface="Rockwell"/>
              <a:sym typeface="Rockwell"/>
            </a:endParaRPr>
          </a:p>
          <a:p>
            <a:pPr marL="287859" indent="-279393" algn="ctr">
              <a:buClr>
                <a:schemeClr val="dk1"/>
              </a:buClr>
              <a:buSzPts val="1500"/>
              <a:buFont typeface="Arial"/>
              <a:buChar char="•"/>
            </a:pPr>
            <a:r>
              <a:rPr lang="en-GB" sz="2000" b="1">
                <a:solidFill>
                  <a:schemeClr val="dk1"/>
                </a:solidFill>
                <a:latin typeface="Rockwell"/>
                <a:ea typeface="Rockwell"/>
                <a:cs typeface="Rockwell"/>
                <a:sym typeface="Rockwell"/>
              </a:rPr>
              <a:t>Official websites, Vevo and You Tube channels along with the use Social networking accounts are now ways to promote your stars daily as opposed to the stars having to be on the road touring or doing interviews etc.</a:t>
            </a:r>
            <a:endParaRPr sz="2000" b="1">
              <a:solidFill>
                <a:schemeClr val="dk1"/>
              </a:solidFill>
              <a:latin typeface="Rockwell"/>
              <a:ea typeface="Rockwell"/>
              <a:cs typeface="Rockwell"/>
              <a:sym typeface="Rockwell"/>
            </a:endParaRPr>
          </a:p>
        </p:txBody>
      </p:sp>
      <p:sp>
        <p:nvSpPr>
          <p:cNvPr id="996" name="Google Shape;996;p144"/>
          <p:cNvSpPr/>
          <p:nvPr/>
        </p:nvSpPr>
        <p:spPr>
          <a:xfrm>
            <a:off x="0" y="5838092"/>
            <a:ext cx="8710400" cy="1020000"/>
          </a:xfrm>
          <a:prstGeom prst="rect">
            <a:avLst/>
          </a:prstGeom>
          <a:solidFill>
            <a:srgbClr val="EC7546"/>
          </a:solidFill>
          <a:ln w="38100" cap="flat" cmpd="sng">
            <a:solidFill>
              <a:srgbClr val="0C0C0C"/>
            </a:solidFill>
            <a:prstDash val="solid"/>
            <a:round/>
            <a:headEnd type="none" w="sm" len="sm"/>
            <a:tailEnd type="none" w="sm" len="sm"/>
          </a:ln>
        </p:spPr>
        <p:txBody>
          <a:bodyPr spcFirstLastPara="1" wrap="square" lIns="91433" tIns="45700" rIns="91433" bIns="45700" anchor="ctr" anchorCtr="0">
            <a:noAutofit/>
          </a:bodyPr>
          <a:lstStyle/>
          <a:p>
            <a:pPr algn="ctr"/>
            <a:r>
              <a:rPr lang="en-GB" sz="2400" b="1">
                <a:solidFill>
                  <a:schemeClr val="dk1"/>
                </a:solidFill>
                <a:latin typeface="Rockwell"/>
                <a:ea typeface="Rockwell"/>
                <a:cs typeface="Rockwell"/>
                <a:sym typeface="Rockwell"/>
              </a:rPr>
              <a:t>Amazingly, Swift was voted the most influential women on Twitter in 2018… she only tweeted 13 times!</a:t>
            </a:r>
            <a:endParaRPr sz="2400" b="1">
              <a:solidFill>
                <a:schemeClr val="dk1"/>
              </a:solidFill>
              <a:latin typeface="Rockwell"/>
              <a:ea typeface="Rockwell"/>
              <a:cs typeface="Rockwell"/>
              <a:sym typeface="Rockwell"/>
            </a:endParaRPr>
          </a:p>
        </p:txBody>
      </p:sp>
    </p:spTree>
    <p:extLst>
      <p:ext uri="{BB962C8B-B14F-4D97-AF65-F5344CB8AC3E}">
        <p14:creationId xmlns:p14="http://schemas.microsoft.com/office/powerpoint/2010/main" val="303763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109"/>
          <p:cNvSpPr txBox="1"/>
          <p:nvPr/>
        </p:nvSpPr>
        <p:spPr>
          <a:xfrm rot="5400000">
            <a:off x="8456100" y="2843700"/>
            <a:ext cx="6034800" cy="920400"/>
          </a:xfrm>
          <a:prstGeom prst="rect">
            <a:avLst/>
          </a:prstGeom>
          <a:solidFill>
            <a:srgbClr val="FFFF00"/>
          </a:solidFill>
          <a:ln>
            <a:noFill/>
          </a:ln>
        </p:spPr>
        <p:txBody>
          <a:bodyPr spcFirstLastPara="1" wrap="square" lIns="121900" tIns="121900" rIns="121900" bIns="121900" anchor="t" anchorCtr="0">
            <a:noAutofit/>
          </a:bodyPr>
          <a:lstStyle/>
          <a:p>
            <a:r>
              <a:rPr lang="en-GB" sz="4000" b="1"/>
              <a:t>SOME KEY THEORIES</a:t>
            </a:r>
            <a:endParaRPr sz="4000" b="1"/>
          </a:p>
        </p:txBody>
      </p:sp>
      <p:sp>
        <p:nvSpPr>
          <p:cNvPr id="710" name="Google Shape;710;p109"/>
          <p:cNvSpPr txBox="1"/>
          <p:nvPr/>
        </p:nvSpPr>
        <p:spPr>
          <a:xfrm>
            <a:off x="0" y="0"/>
            <a:ext cx="11062000" cy="4000000"/>
          </a:xfrm>
          <a:prstGeom prst="rect">
            <a:avLst/>
          </a:prstGeom>
          <a:noFill/>
          <a:ln>
            <a:noFill/>
          </a:ln>
        </p:spPr>
        <p:txBody>
          <a:bodyPr spcFirstLastPara="1" wrap="square" lIns="121900" tIns="121900" rIns="121900" bIns="121900" anchor="t" anchorCtr="0">
            <a:noAutofit/>
          </a:bodyPr>
          <a:lstStyle/>
          <a:p>
            <a:pPr marL="609585" indent="-397923">
              <a:lnSpc>
                <a:spcPct val="115000"/>
              </a:lnSpc>
              <a:buClr>
                <a:schemeClr val="dk1"/>
              </a:buClr>
              <a:buSzPts val="1100"/>
              <a:buChar char="●"/>
            </a:pPr>
            <a:r>
              <a:rPr lang="en-GB" sz="1467">
                <a:solidFill>
                  <a:schemeClr val="dk1"/>
                </a:solidFill>
              </a:rPr>
              <a:t>USES and GRATIFICATIONS (inform and educate, entertain, escapism, identity, communication)</a:t>
            </a:r>
            <a:endParaRPr sz="1467">
              <a:solidFill>
                <a:schemeClr val="dk1"/>
              </a:solidFill>
            </a:endParaRPr>
          </a:p>
          <a:p>
            <a:pPr marL="609585">
              <a:lnSpc>
                <a:spcPct val="115000"/>
              </a:lnSpc>
            </a:pPr>
            <a:endParaRPr sz="1467">
              <a:solidFill>
                <a:schemeClr val="dk1"/>
              </a:solidFill>
            </a:endParaRPr>
          </a:p>
          <a:p>
            <a:pPr marL="609585" indent="-397923">
              <a:lnSpc>
                <a:spcPct val="115000"/>
              </a:lnSpc>
              <a:buClr>
                <a:schemeClr val="dk1"/>
              </a:buClr>
              <a:buSzPts val="1100"/>
              <a:buChar char="●"/>
            </a:pPr>
            <a:r>
              <a:rPr lang="en-GB" sz="1467">
                <a:solidFill>
                  <a:schemeClr val="dk1"/>
                </a:solidFill>
              </a:rPr>
              <a:t>Binary Oppositions</a:t>
            </a:r>
            <a:endParaRPr sz="1467">
              <a:solidFill>
                <a:schemeClr val="dk1"/>
              </a:solidFill>
            </a:endParaRPr>
          </a:p>
          <a:p>
            <a:pPr marL="609585">
              <a:lnSpc>
                <a:spcPct val="115000"/>
              </a:lnSpc>
            </a:pPr>
            <a:endParaRPr sz="1467">
              <a:solidFill>
                <a:schemeClr val="dk1"/>
              </a:solidFill>
            </a:endParaRPr>
          </a:p>
          <a:p>
            <a:pPr marL="609585" indent="-397923">
              <a:lnSpc>
                <a:spcPct val="115000"/>
              </a:lnSpc>
              <a:buClr>
                <a:schemeClr val="dk1"/>
              </a:buClr>
              <a:buSzPts val="1100"/>
              <a:buChar char="●"/>
            </a:pPr>
            <a:r>
              <a:rPr lang="en-GB" sz="1467" b="1">
                <a:solidFill>
                  <a:srgbClr val="FF0000"/>
                </a:solidFill>
              </a:rPr>
              <a:t>Reception theory</a:t>
            </a:r>
            <a:r>
              <a:rPr lang="en-GB" sz="1467">
                <a:solidFill>
                  <a:schemeClr val="dk1"/>
                </a:solidFill>
              </a:rPr>
              <a:t> (preferred, negotiated and oppositional reading)</a:t>
            </a:r>
            <a:endParaRPr sz="1467">
              <a:solidFill>
                <a:schemeClr val="dk1"/>
              </a:solidFill>
            </a:endParaRPr>
          </a:p>
          <a:p>
            <a:pPr marL="609585">
              <a:lnSpc>
                <a:spcPct val="115000"/>
              </a:lnSpc>
            </a:pPr>
            <a:endParaRPr sz="1467">
              <a:solidFill>
                <a:schemeClr val="dk1"/>
              </a:solidFill>
            </a:endParaRPr>
          </a:p>
          <a:p>
            <a:pPr marL="609585" indent="-397923">
              <a:lnSpc>
                <a:spcPct val="115000"/>
              </a:lnSpc>
              <a:buClr>
                <a:schemeClr val="dk1"/>
              </a:buClr>
              <a:buSzPts val="1100"/>
              <a:buChar char="●"/>
            </a:pPr>
            <a:r>
              <a:rPr lang="en-GB" sz="1467">
                <a:solidFill>
                  <a:schemeClr val="dk1"/>
                </a:solidFill>
              </a:rPr>
              <a:t>Male Gaze theory</a:t>
            </a:r>
            <a:endParaRPr sz="1467">
              <a:solidFill>
                <a:schemeClr val="dk1"/>
              </a:solidFill>
            </a:endParaRPr>
          </a:p>
          <a:p>
            <a:pPr>
              <a:lnSpc>
                <a:spcPct val="115000"/>
              </a:lnSpc>
            </a:pPr>
            <a:endParaRPr sz="1467">
              <a:solidFill>
                <a:schemeClr val="dk1"/>
              </a:solidFill>
            </a:endParaRPr>
          </a:p>
          <a:p>
            <a:pPr marL="609585" indent="-397923">
              <a:lnSpc>
                <a:spcPct val="115000"/>
              </a:lnSpc>
              <a:buClr>
                <a:schemeClr val="dk1"/>
              </a:buClr>
              <a:buSzPts val="1100"/>
              <a:buChar char="●"/>
            </a:pPr>
            <a:r>
              <a:rPr lang="en-GB" sz="1467">
                <a:solidFill>
                  <a:schemeClr val="dk1"/>
                </a:solidFill>
              </a:rPr>
              <a:t>Almodovar's ethnicity theory (EXOTIC, DANGEROUS, HUMOROUS, PITIED)</a:t>
            </a:r>
            <a:endParaRPr sz="1467">
              <a:solidFill>
                <a:schemeClr val="dk1"/>
              </a:solidFill>
            </a:endParaRPr>
          </a:p>
          <a:p>
            <a:pPr marL="609585">
              <a:lnSpc>
                <a:spcPct val="115000"/>
              </a:lnSpc>
            </a:pPr>
            <a:endParaRPr sz="1467">
              <a:solidFill>
                <a:schemeClr val="dk1"/>
              </a:solidFill>
            </a:endParaRPr>
          </a:p>
          <a:p>
            <a:pPr marL="609585" indent="-397923">
              <a:lnSpc>
                <a:spcPct val="115000"/>
              </a:lnSpc>
              <a:buClr>
                <a:schemeClr val="dk1"/>
              </a:buClr>
              <a:buSzPts val="1100"/>
              <a:buChar char="●"/>
            </a:pPr>
            <a:r>
              <a:rPr lang="en-GB" sz="1467">
                <a:solidFill>
                  <a:schemeClr val="dk1"/>
                </a:solidFill>
              </a:rPr>
              <a:t>Passive and Active audiences</a:t>
            </a:r>
            <a:endParaRPr sz="1467">
              <a:solidFill>
                <a:schemeClr val="dk1"/>
              </a:solidFill>
            </a:endParaRPr>
          </a:p>
          <a:p>
            <a:pPr marL="609585">
              <a:lnSpc>
                <a:spcPct val="115000"/>
              </a:lnSpc>
            </a:pPr>
            <a:endParaRPr sz="1467">
              <a:solidFill>
                <a:schemeClr val="dk1"/>
              </a:solidFill>
            </a:endParaRPr>
          </a:p>
          <a:p>
            <a:pPr marL="609585" indent="-397923">
              <a:lnSpc>
                <a:spcPct val="115000"/>
              </a:lnSpc>
              <a:buClr>
                <a:schemeClr val="dk1"/>
              </a:buClr>
              <a:buSzPts val="1100"/>
              <a:buChar char="●"/>
            </a:pPr>
            <a:r>
              <a:rPr lang="en-GB" sz="1467">
                <a:solidFill>
                  <a:schemeClr val="dk1"/>
                </a:solidFill>
              </a:rPr>
              <a:t>Hypodermic Needle Theory (audiences are Passive)</a:t>
            </a:r>
            <a:endParaRPr sz="1467">
              <a:solidFill>
                <a:schemeClr val="dk1"/>
              </a:solidFill>
            </a:endParaRPr>
          </a:p>
          <a:p>
            <a:pPr marL="609585">
              <a:lnSpc>
                <a:spcPct val="115000"/>
              </a:lnSpc>
            </a:pPr>
            <a:endParaRPr sz="1467">
              <a:solidFill>
                <a:schemeClr val="dk1"/>
              </a:solidFill>
            </a:endParaRPr>
          </a:p>
          <a:p>
            <a:pPr marL="609585" indent="-397923">
              <a:lnSpc>
                <a:spcPct val="115000"/>
              </a:lnSpc>
              <a:buClr>
                <a:schemeClr val="dk1"/>
              </a:buClr>
              <a:buSzPts val="1100"/>
              <a:buChar char="●"/>
            </a:pPr>
            <a:r>
              <a:rPr lang="en-GB" sz="1467">
                <a:solidFill>
                  <a:schemeClr val="dk1"/>
                </a:solidFill>
              </a:rPr>
              <a:t>Propp’s Character Theory (Hero, Villain, Princess, False Hero, Donor, Helper, Dispatcher)</a:t>
            </a:r>
            <a:endParaRPr sz="1467">
              <a:solidFill>
                <a:schemeClr val="dk1"/>
              </a:solidFill>
            </a:endParaRPr>
          </a:p>
          <a:p>
            <a:pPr marL="609585">
              <a:lnSpc>
                <a:spcPct val="115000"/>
              </a:lnSpc>
            </a:pPr>
            <a:endParaRPr sz="1467">
              <a:solidFill>
                <a:schemeClr val="dk1"/>
              </a:solidFill>
            </a:endParaRPr>
          </a:p>
          <a:p>
            <a:pPr marL="609585" indent="-397923">
              <a:lnSpc>
                <a:spcPct val="115000"/>
              </a:lnSpc>
              <a:buClr>
                <a:schemeClr val="dk1"/>
              </a:buClr>
              <a:buSzPts val="1100"/>
              <a:buChar char="●"/>
            </a:pPr>
            <a:r>
              <a:rPr lang="en-GB" sz="1467" b="1">
                <a:solidFill>
                  <a:srgbClr val="FF0000"/>
                </a:solidFill>
              </a:rPr>
              <a:t>Todorov’s Narrative Theory</a:t>
            </a:r>
            <a:r>
              <a:rPr lang="en-GB" sz="1467">
                <a:solidFill>
                  <a:schemeClr val="dk1"/>
                </a:solidFill>
              </a:rPr>
              <a:t> (Equilibrium, Disruption, Recognition, Attempt to Repair, New Equilibrium)</a:t>
            </a:r>
            <a:endParaRPr sz="1467">
              <a:solidFill>
                <a:schemeClr val="dk1"/>
              </a:solidFill>
            </a:endParaRPr>
          </a:p>
          <a:p>
            <a:pPr marL="609585">
              <a:lnSpc>
                <a:spcPct val="115000"/>
              </a:lnSpc>
            </a:pPr>
            <a:endParaRPr sz="1467">
              <a:solidFill>
                <a:schemeClr val="dk1"/>
              </a:solidFill>
            </a:endParaRPr>
          </a:p>
          <a:p>
            <a:pPr marL="609585" indent="-397923">
              <a:lnSpc>
                <a:spcPct val="115000"/>
              </a:lnSpc>
              <a:buClr>
                <a:schemeClr val="dk1"/>
              </a:buClr>
              <a:buSzPts val="1100"/>
              <a:buChar char="●"/>
            </a:pPr>
            <a:r>
              <a:rPr lang="en-GB" sz="1467">
                <a:solidFill>
                  <a:schemeClr val="dk1"/>
                </a:solidFill>
              </a:rPr>
              <a:t>Feminist Theory</a:t>
            </a:r>
            <a:endParaRPr sz="1467">
              <a:solidFill>
                <a:schemeClr val="dk1"/>
              </a:solidFill>
            </a:endParaRPr>
          </a:p>
          <a:p>
            <a:pPr marL="609585">
              <a:lnSpc>
                <a:spcPct val="115000"/>
              </a:lnSpc>
            </a:pPr>
            <a:endParaRPr sz="1467">
              <a:solidFill>
                <a:schemeClr val="dk1"/>
              </a:solidFill>
            </a:endParaRPr>
          </a:p>
          <a:p>
            <a:pPr marL="609585" indent="-397923">
              <a:lnSpc>
                <a:spcPct val="115000"/>
              </a:lnSpc>
              <a:buClr>
                <a:schemeClr val="dk1"/>
              </a:buClr>
              <a:buSzPts val="1100"/>
              <a:buChar char="●"/>
            </a:pPr>
            <a:r>
              <a:rPr lang="en-GB" sz="1467">
                <a:solidFill>
                  <a:schemeClr val="dk1"/>
                </a:solidFill>
              </a:rPr>
              <a:t>Semiotic Theory (Connotation and Denotation of Signs and Symbols) by </a:t>
            </a:r>
            <a:r>
              <a:rPr lang="en-GB" sz="1467">
                <a:solidFill>
                  <a:srgbClr val="191919"/>
                </a:solidFill>
                <a:highlight>
                  <a:srgbClr val="FEFDFA"/>
                </a:highlight>
              </a:rPr>
              <a:t>Saussure </a:t>
            </a:r>
            <a:endParaRPr sz="1467">
              <a:solidFill>
                <a:srgbClr val="191919"/>
              </a:solidFill>
              <a:highlight>
                <a:srgbClr val="FEFDFA"/>
              </a:highlight>
            </a:endParaRPr>
          </a:p>
          <a:p>
            <a:pPr>
              <a:lnSpc>
                <a:spcPct val="115000"/>
              </a:lnSpc>
            </a:pPr>
            <a:endParaRPr sz="1467">
              <a:solidFill>
                <a:schemeClr val="dk1"/>
              </a:solidFill>
            </a:endParaRPr>
          </a:p>
          <a:p>
            <a:pPr marL="609585" indent="-397923">
              <a:lnSpc>
                <a:spcPct val="115000"/>
              </a:lnSpc>
              <a:buClr>
                <a:schemeClr val="dk1"/>
              </a:buClr>
              <a:buSzPts val="1100"/>
              <a:buChar char="●"/>
            </a:pPr>
            <a:r>
              <a:rPr lang="en-GB" sz="1467">
                <a:solidFill>
                  <a:schemeClr val="dk1"/>
                </a:solidFill>
              </a:rPr>
              <a:t>The Three V’s (Voyeurism, Vicarious and Visceral)</a:t>
            </a:r>
            <a:endParaRPr sz="1467">
              <a:solidFill>
                <a:schemeClr val="dk1"/>
              </a:solidFill>
            </a:endParaRPr>
          </a:p>
        </p:txBody>
      </p:sp>
    </p:spTree>
    <p:extLst>
      <p:ext uri="{BB962C8B-B14F-4D97-AF65-F5344CB8AC3E}">
        <p14:creationId xmlns:p14="http://schemas.microsoft.com/office/powerpoint/2010/main" val="4794980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45"/>
          <p:cNvPicPr preferRelativeResize="0"/>
          <p:nvPr/>
        </p:nvPicPr>
        <p:blipFill rotWithShape="1">
          <a:blip r:embed="rId3">
            <a:alphaModFix/>
          </a:blip>
          <a:srcRect t="12483" r="2940" b="4570"/>
          <a:stretch/>
        </p:blipFill>
        <p:spPr>
          <a:xfrm>
            <a:off x="2" y="2"/>
            <a:ext cx="6611815" cy="3552095"/>
          </a:xfrm>
          <a:prstGeom prst="rect">
            <a:avLst/>
          </a:prstGeom>
          <a:noFill/>
          <a:ln>
            <a:noFill/>
          </a:ln>
        </p:spPr>
      </p:pic>
      <p:pic>
        <p:nvPicPr>
          <p:cNvPr id="1003" name="Google Shape;1003;p145"/>
          <p:cNvPicPr preferRelativeResize="0"/>
          <p:nvPr/>
        </p:nvPicPr>
        <p:blipFill rotWithShape="1">
          <a:blip r:embed="rId4">
            <a:alphaModFix/>
          </a:blip>
          <a:srcRect l="23055" t="8259" r="25845" b="20168"/>
          <a:stretch/>
        </p:blipFill>
        <p:spPr>
          <a:xfrm>
            <a:off x="5955323" y="2239108"/>
            <a:ext cx="6236679" cy="4618891"/>
          </a:xfrm>
          <a:prstGeom prst="rect">
            <a:avLst/>
          </a:prstGeom>
          <a:noFill/>
          <a:ln>
            <a:noFill/>
          </a:ln>
        </p:spPr>
      </p:pic>
      <p:pic>
        <p:nvPicPr>
          <p:cNvPr id="1004" name="Google Shape;1004;p145"/>
          <p:cNvPicPr preferRelativeResize="0"/>
          <p:nvPr/>
        </p:nvPicPr>
        <p:blipFill rotWithShape="1">
          <a:blip r:embed="rId5">
            <a:alphaModFix/>
          </a:blip>
          <a:srcRect l="15779" t="15491" r="17384" b="28071"/>
          <a:stretch/>
        </p:blipFill>
        <p:spPr>
          <a:xfrm>
            <a:off x="2" y="3552094"/>
            <a:ext cx="5955321" cy="3305905"/>
          </a:xfrm>
          <a:prstGeom prst="rect">
            <a:avLst/>
          </a:prstGeom>
          <a:noFill/>
          <a:ln>
            <a:noFill/>
          </a:ln>
        </p:spPr>
      </p:pic>
      <p:pic>
        <p:nvPicPr>
          <p:cNvPr id="1005" name="Google Shape;1005;p145" descr="Image result for snapchat taylor swift"/>
          <p:cNvPicPr preferRelativeResize="0"/>
          <p:nvPr/>
        </p:nvPicPr>
        <p:blipFill rotWithShape="1">
          <a:blip r:embed="rId6">
            <a:alphaModFix/>
          </a:blip>
          <a:srcRect/>
          <a:stretch/>
        </p:blipFill>
        <p:spPr>
          <a:xfrm>
            <a:off x="6611816" y="0"/>
            <a:ext cx="5580185" cy="2239109"/>
          </a:xfrm>
          <a:prstGeom prst="rect">
            <a:avLst/>
          </a:prstGeom>
          <a:noFill/>
          <a:ln>
            <a:noFill/>
          </a:ln>
        </p:spPr>
      </p:pic>
    </p:spTree>
    <p:extLst>
      <p:ext uri="{BB962C8B-B14F-4D97-AF65-F5344CB8AC3E}">
        <p14:creationId xmlns:p14="http://schemas.microsoft.com/office/powerpoint/2010/main" val="18186715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146"/>
          <p:cNvSpPr txBox="1">
            <a:spLocks noGrp="1"/>
          </p:cNvSpPr>
          <p:nvPr>
            <p:ph type="title"/>
          </p:nvPr>
        </p:nvSpPr>
        <p:spPr>
          <a:xfrm>
            <a:off x="1069848" y="484632"/>
            <a:ext cx="10058400" cy="1609200"/>
          </a:xfrm>
          <a:prstGeom prst="rect">
            <a:avLst/>
          </a:prstGeom>
        </p:spPr>
        <p:txBody>
          <a:bodyPr spcFirstLastPara="1" vert="horz" wrap="square" lIns="91433" tIns="45700" rIns="91433" bIns="45700" rtlCol="0" anchor="ctr" anchorCtr="0">
            <a:noAutofit/>
          </a:bodyPr>
          <a:lstStyle/>
          <a:p>
            <a:pPr>
              <a:spcBef>
                <a:spcPts val="0"/>
              </a:spcBef>
            </a:pPr>
            <a:endParaRPr/>
          </a:p>
        </p:txBody>
      </p:sp>
      <p:sp>
        <p:nvSpPr>
          <p:cNvPr id="1011" name="Google Shape;1011;p146"/>
          <p:cNvSpPr txBox="1">
            <a:spLocks noGrp="1"/>
          </p:cNvSpPr>
          <p:nvPr>
            <p:ph type="body" idx="1"/>
          </p:nvPr>
        </p:nvSpPr>
        <p:spPr>
          <a:xfrm>
            <a:off x="1069848" y="2121408"/>
            <a:ext cx="10058400" cy="4050800"/>
          </a:xfrm>
          <a:prstGeom prst="rect">
            <a:avLst/>
          </a:prstGeom>
        </p:spPr>
        <p:txBody>
          <a:bodyPr spcFirstLastPara="1" vert="horz" wrap="square" lIns="91433" tIns="45700" rIns="91433" bIns="45700" rtlCol="0" anchor="t" anchorCtr="0">
            <a:noAutofit/>
          </a:bodyPr>
          <a:lstStyle/>
          <a:p>
            <a:pPr marL="0" indent="0">
              <a:spcBef>
                <a:spcPts val="1200"/>
              </a:spcBef>
              <a:buNone/>
            </a:pPr>
            <a:endParaRPr/>
          </a:p>
        </p:txBody>
      </p:sp>
      <p:pic>
        <p:nvPicPr>
          <p:cNvPr id="1012" name="Google Shape;1012;p146"/>
          <p:cNvPicPr preferRelativeResize="0"/>
          <p:nvPr/>
        </p:nvPicPr>
        <p:blipFill>
          <a:blip r:embed="rId3">
            <a:alphaModFix/>
          </a:blip>
          <a:stretch>
            <a:fillRect/>
          </a:stretch>
        </p:blipFill>
        <p:spPr>
          <a:xfrm>
            <a:off x="1139916" y="0"/>
            <a:ext cx="9912169" cy="6858000"/>
          </a:xfrm>
          <a:prstGeom prst="rect">
            <a:avLst/>
          </a:prstGeom>
          <a:noFill/>
          <a:ln>
            <a:noFill/>
          </a:ln>
        </p:spPr>
      </p:pic>
    </p:spTree>
    <p:extLst>
      <p:ext uri="{BB962C8B-B14F-4D97-AF65-F5344CB8AC3E}">
        <p14:creationId xmlns:p14="http://schemas.microsoft.com/office/powerpoint/2010/main" val="659691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14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endParaRPr/>
          </a:p>
        </p:txBody>
      </p:sp>
      <p:sp>
        <p:nvSpPr>
          <p:cNvPr id="1018" name="Google Shape;1018;p147"/>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019" name="Google Shape;1019;p147"/>
          <p:cNvPicPr preferRelativeResize="0"/>
          <p:nvPr/>
        </p:nvPicPr>
        <p:blipFill>
          <a:blip r:embed="rId3">
            <a:alphaModFix/>
          </a:blip>
          <a:stretch>
            <a:fillRect/>
          </a:stretch>
        </p:blipFill>
        <p:spPr>
          <a:xfrm>
            <a:off x="0" y="383256"/>
            <a:ext cx="12192000" cy="6091488"/>
          </a:xfrm>
          <a:prstGeom prst="rect">
            <a:avLst/>
          </a:prstGeom>
          <a:noFill/>
          <a:ln>
            <a:noFill/>
          </a:ln>
        </p:spPr>
      </p:pic>
    </p:spTree>
    <p:extLst>
      <p:ext uri="{BB962C8B-B14F-4D97-AF65-F5344CB8AC3E}">
        <p14:creationId xmlns:p14="http://schemas.microsoft.com/office/powerpoint/2010/main" val="26496816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148"/>
          <p:cNvSpPr txBox="1">
            <a:spLocks noGrp="1"/>
          </p:cNvSpPr>
          <p:nvPr>
            <p:ph type="title"/>
          </p:nvPr>
        </p:nvSpPr>
        <p:spPr>
          <a:xfrm>
            <a:off x="415600" y="593367"/>
            <a:ext cx="6384400" cy="1276000"/>
          </a:xfrm>
          <a:prstGeom prst="rect">
            <a:avLst/>
          </a:prstGeom>
          <a:solidFill>
            <a:srgbClr val="FFFF00"/>
          </a:solidFill>
        </p:spPr>
        <p:txBody>
          <a:bodyPr spcFirstLastPara="1" vert="horz" wrap="square" lIns="121900" tIns="121900" rIns="121900" bIns="121900" rtlCol="0" anchor="t" anchorCtr="0">
            <a:noAutofit/>
          </a:bodyPr>
          <a:lstStyle/>
          <a:p>
            <a:pPr algn="ctr"/>
            <a:r>
              <a:rPr lang="en-GB"/>
              <a:t>Taylor Swift is a </a:t>
            </a:r>
            <a:r>
              <a:rPr lang="en-GB" b="1"/>
              <a:t>BUSINESS</a:t>
            </a:r>
            <a:endParaRPr b="1"/>
          </a:p>
          <a:p>
            <a:pPr algn="ctr"/>
            <a:r>
              <a:rPr lang="en-GB" b="1"/>
              <a:t>WOMAN</a:t>
            </a:r>
            <a:endParaRPr b="1"/>
          </a:p>
        </p:txBody>
      </p:sp>
      <p:sp>
        <p:nvSpPr>
          <p:cNvPr id="1025" name="Google Shape;1025;p148"/>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026" name="Google Shape;1026;p148"/>
          <p:cNvPicPr preferRelativeResize="0"/>
          <p:nvPr/>
        </p:nvPicPr>
        <p:blipFill>
          <a:blip r:embed="rId3">
            <a:alphaModFix/>
          </a:blip>
          <a:stretch>
            <a:fillRect/>
          </a:stretch>
        </p:blipFill>
        <p:spPr>
          <a:xfrm>
            <a:off x="415600" y="1995401"/>
            <a:ext cx="5751933" cy="4717300"/>
          </a:xfrm>
          <a:prstGeom prst="rect">
            <a:avLst/>
          </a:prstGeom>
          <a:noFill/>
          <a:ln>
            <a:noFill/>
          </a:ln>
        </p:spPr>
      </p:pic>
      <p:pic>
        <p:nvPicPr>
          <p:cNvPr id="1027" name="Google Shape;1027;p148"/>
          <p:cNvPicPr preferRelativeResize="0"/>
          <p:nvPr/>
        </p:nvPicPr>
        <p:blipFill>
          <a:blip r:embed="rId4">
            <a:alphaModFix/>
          </a:blip>
          <a:stretch>
            <a:fillRect/>
          </a:stretch>
        </p:blipFill>
        <p:spPr>
          <a:xfrm>
            <a:off x="6870137" y="1"/>
            <a:ext cx="4979992" cy="6857999"/>
          </a:xfrm>
          <a:prstGeom prst="rect">
            <a:avLst/>
          </a:prstGeom>
          <a:noFill/>
          <a:ln>
            <a:noFill/>
          </a:ln>
        </p:spPr>
      </p:pic>
    </p:spTree>
    <p:extLst>
      <p:ext uri="{BB962C8B-B14F-4D97-AF65-F5344CB8AC3E}">
        <p14:creationId xmlns:p14="http://schemas.microsoft.com/office/powerpoint/2010/main" val="10713559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49"/>
          <p:cNvSpPr txBox="1">
            <a:spLocks noGrp="1"/>
          </p:cNvSpPr>
          <p:nvPr>
            <p:ph type="title"/>
          </p:nvPr>
        </p:nvSpPr>
        <p:spPr>
          <a:xfrm>
            <a:off x="415600" y="593367"/>
            <a:ext cx="11360800" cy="763600"/>
          </a:xfrm>
          <a:prstGeom prst="rect">
            <a:avLst/>
          </a:prstGeom>
          <a:solidFill>
            <a:srgbClr val="FFFF00"/>
          </a:solidFill>
        </p:spPr>
        <p:txBody>
          <a:bodyPr spcFirstLastPara="1" vert="horz" wrap="square" lIns="121900" tIns="121900" rIns="121900" bIns="121900" rtlCol="0" anchor="t" anchorCtr="0">
            <a:noAutofit/>
          </a:bodyPr>
          <a:lstStyle/>
          <a:p>
            <a:r>
              <a:rPr lang="en-GB"/>
              <a:t>Taylor Swift’s FACEBOOK</a:t>
            </a:r>
            <a:endParaRPr/>
          </a:p>
        </p:txBody>
      </p:sp>
      <p:sp>
        <p:nvSpPr>
          <p:cNvPr id="1033" name="Google Shape;1033;p149"/>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034" name="Google Shape;1034;p149"/>
          <p:cNvPicPr preferRelativeResize="0"/>
          <p:nvPr/>
        </p:nvPicPr>
        <p:blipFill>
          <a:blip r:embed="rId3">
            <a:alphaModFix/>
          </a:blip>
          <a:stretch>
            <a:fillRect/>
          </a:stretch>
        </p:blipFill>
        <p:spPr>
          <a:xfrm>
            <a:off x="317801" y="1468834"/>
            <a:ext cx="5073688" cy="5321367"/>
          </a:xfrm>
          <a:prstGeom prst="rect">
            <a:avLst/>
          </a:prstGeom>
          <a:noFill/>
          <a:ln>
            <a:noFill/>
          </a:ln>
        </p:spPr>
      </p:pic>
      <p:pic>
        <p:nvPicPr>
          <p:cNvPr id="1035" name="Google Shape;1035;p149"/>
          <p:cNvPicPr preferRelativeResize="0"/>
          <p:nvPr/>
        </p:nvPicPr>
        <p:blipFill>
          <a:blip r:embed="rId4">
            <a:alphaModFix/>
          </a:blip>
          <a:stretch>
            <a:fillRect/>
          </a:stretch>
        </p:blipFill>
        <p:spPr>
          <a:xfrm>
            <a:off x="6095992" y="0"/>
            <a:ext cx="6006353" cy="6858000"/>
          </a:xfrm>
          <a:prstGeom prst="rect">
            <a:avLst/>
          </a:prstGeom>
          <a:noFill/>
          <a:ln>
            <a:noFill/>
          </a:ln>
        </p:spPr>
      </p:pic>
    </p:spTree>
    <p:extLst>
      <p:ext uri="{BB962C8B-B14F-4D97-AF65-F5344CB8AC3E}">
        <p14:creationId xmlns:p14="http://schemas.microsoft.com/office/powerpoint/2010/main" val="1110832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150"/>
          <p:cNvSpPr txBox="1">
            <a:spLocks noGrp="1"/>
          </p:cNvSpPr>
          <p:nvPr>
            <p:ph type="title"/>
          </p:nvPr>
        </p:nvSpPr>
        <p:spPr>
          <a:xfrm>
            <a:off x="415600" y="593367"/>
            <a:ext cx="11360800" cy="763600"/>
          </a:xfrm>
          <a:prstGeom prst="rect">
            <a:avLst/>
          </a:prstGeom>
          <a:solidFill>
            <a:srgbClr val="FFFF00"/>
          </a:solidFill>
        </p:spPr>
        <p:txBody>
          <a:bodyPr spcFirstLastPara="1" vert="horz" wrap="square" lIns="121900" tIns="121900" rIns="121900" bIns="121900" rtlCol="0" anchor="t" anchorCtr="0">
            <a:noAutofit/>
          </a:bodyPr>
          <a:lstStyle/>
          <a:p>
            <a:r>
              <a:rPr lang="en-GB"/>
              <a:t>Taylor Swift’s TWITTER</a:t>
            </a:r>
            <a:br>
              <a:rPr lang="en-GB"/>
            </a:br>
            <a:endParaRPr/>
          </a:p>
        </p:txBody>
      </p:sp>
      <p:sp>
        <p:nvSpPr>
          <p:cNvPr id="1041" name="Google Shape;1041;p150"/>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042" name="Google Shape;1042;p150"/>
          <p:cNvPicPr preferRelativeResize="0"/>
          <p:nvPr/>
        </p:nvPicPr>
        <p:blipFill>
          <a:blip r:embed="rId3">
            <a:alphaModFix/>
          </a:blip>
          <a:stretch>
            <a:fillRect/>
          </a:stretch>
        </p:blipFill>
        <p:spPr>
          <a:xfrm>
            <a:off x="-72334" y="1951333"/>
            <a:ext cx="6116667" cy="4663000"/>
          </a:xfrm>
          <a:prstGeom prst="rect">
            <a:avLst/>
          </a:prstGeom>
          <a:noFill/>
          <a:ln>
            <a:noFill/>
          </a:ln>
        </p:spPr>
      </p:pic>
      <p:pic>
        <p:nvPicPr>
          <p:cNvPr id="1043" name="Google Shape;1043;p150"/>
          <p:cNvPicPr preferRelativeResize="0"/>
          <p:nvPr/>
        </p:nvPicPr>
        <p:blipFill>
          <a:blip r:embed="rId4">
            <a:alphaModFix/>
          </a:blip>
          <a:stretch>
            <a:fillRect/>
          </a:stretch>
        </p:blipFill>
        <p:spPr>
          <a:xfrm>
            <a:off x="5811614" y="0"/>
            <a:ext cx="6380373" cy="6858000"/>
          </a:xfrm>
          <a:prstGeom prst="rect">
            <a:avLst/>
          </a:prstGeom>
          <a:noFill/>
          <a:ln>
            <a:noFill/>
          </a:ln>
        </p:spPr>
      </p:pic>
    </p:spTree>
    <p:extLst>
      <p:ext uri="{BB962C8B-B14F-4D97-AF65-F5344CB8AC3E}">
        <p14:creationId xmlns:p14="http://schemas.microsoft.com/office/powerpoint/2010/main" val="18953065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p151"/>
          <p:cNvSpPr txBox="1">
            <a:spLocks noGrp="1"/>
          </p:cNvSpPr>
          <p:nvPr>
            <p:ph type="title"/>
          </p:nvPr>
        </p:nvSpPr>
        <p:spPr>
          <a:xfrm>
            <a:off x="415600" y="593367"/>
            <a:ext cx="11360800" cy="763600"/>
          </a:xfrm>
          <a:prstGeom prst="rect">
            <a:avLst/>
          </a:prstGeom>
          <a:solidFill>
            <a:srgbClr val="FFFF00"/>
          </a:solidFill>
        </p:spPr>
        <p:txBody>
          <a:bodyPr spcFirstLastPara="1" vert="horz" wrap="square" lIns="121900" tIns="121900" rIns="121900" bIns="121900" rtlCol="0" anchor="t" anchorCtr="0">
            <a:noAutofit/>
          </a:bodyPr>
          <a:lstStyle/>
          <a:p>
            <a:r>
              <a:rPr lang="en-GB"/>
              <a:t>Taylor Swift’s TWITTER part 2</a:t>
            </a:r>
            <a:endParaRPr/>
          </a:p>
        </p:txBody>
      </p:sp>
      <p:sp>
        <p:nvSpPr>
          <p:cNvPr id="1049" name="Google Shape;1049;p151"/>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050" name="Google Shape;1050;p151"/>
          <p:cNvPicPr preferRelativeResize="0"/>
          <p:nvPr/>
        </p:nvPicPr>
        <p:blipFill rotWithShape="1">
          <a:blip r:embed="rId3">
            <a:alphaModFix/>
          </a:blip>
          <a:srcRect l="61773"/>
          <a:stretch/>
        </p:blipFill>
        <p:spPr>
          <a:xfrm>
            <a:off x="7526365" y="1"/>
            <a:ext cx="4643865" cy="6858001"/>
          </a:xfrm>
          <a:prstGeom prst="rect">
            <a:avLst/>
          </a:prstGeom>
          <a:noFill/>
          <a:ln>
            <a:noFill/>
          </a:ln>
        </p:spPr>
      </p:pic>
      <p:pic>
        <p:nvPicPr>
          <p:cNvPr id="1051" name="Google Shape;1051;p151"/>
          <p:cNvPicPr preferRelativeResize="0"/>
          <p:nvPr/>
        </p:nvPicPr>
        <p:blipFill rotWithShape="1">
          <a:blip r:embed="rId3">
            <a:alphaModFix/>
          </a:blip>
          <a:srcRect r="40536" b="40252"/>
          <a:stretch/>
        </p:blipFill>
        <p:spPr>
          <a:xfrm>
            <a:off x="108702" y="1859601"/>
            <a:ext cx="7223900" cy="4097567"/>
          </a:xfrm>
          <a:prstGeom prst="rect">
            <a:avLst/>
          </a:prstGeom>
          <a:noFill/>
          <a:ln>
            <a:noFill/>
          </a:ln>
        </p:spPr>
      </p:pic>
    </p:spTree>
    <p:extLst>
      <p:ext uri="{BB962C8B-B14F-4D97-AF65-F5344CB8AC3E}">
        <p14:creationId xmlns:p14="http://schemas.microsoft.com/office/powerpoint/2010/main" val="9299327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152"/>
          <p:cNvSpPr txBox="1">
            <a:spLocks noGrp="1"/>
          </p:cNvSpPr>
          <p:nvPr>
            <p:ph type="title"/>
          </p:nvPr>
        </p:nvSpPr>
        <p:spPr>
          <a:xfrm>
            <a:off x="415600" y="593367"/>
            <a:ext cx="11360800" cy="763600"/>
          </a:xfrm>
          <a:prstGeom prst="rect">
            <a:avLst/>
          </a:prstGeom>
          <a:solidFill>
            <a:srgbClr val="FFFF00"/>
          </a:solidFill>
        </p:spPr>
        <p:txBody>
          <a:bodyPr spcFirstLastPara="1" vert="horz" wrap="square" lIns="121900" tIns="121900" rIns="121900" bIns="121900" rtlCol="0" anchor="t" anchorCtr="0">
            <a:noAutofit/>
          </a:bodyPr>
          <a:lstStyle/>
          <a:p>
            <a:r>
              <a:rPr lang="en-GB"/>
              <a:t>Taylor Swift’s INSTAGRAM</a:t>
            </a:r>
            <a:endParaRPr/>
          </a:p>
        </p:txBody>
      </p:sp>
      <p:sp>
        <p:nvSpPr>
          <p:cNvPr id="1057" name="Google Shape;1057;p152"/>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058" name="Google Shape;1058;p152"/>
          <p:cNvPicPr preferRelativeResize="0"/>
          <p:nvPr/>
        </p:nvPicPr>
        <p:blipFill>
          <a:blip r:embed="rId3">
            <a:alphaModFix/>
          </a:blip>
          <a:stretch>
            <a:fillRect/>
          </a:stretch>
        </p:blipFill>
        <p:spPr>
          <a:xfrm>
            <a:off x="90300" y="1536634"/>
            <a:ext cx="4960747" cy="5321367"/>
          </a:xfrm>
          <a:prstGeom prst="rect">
            <a:avLst/>
          </a:prstGeom>
          <a:noFill/>
          <a:ln>
            <a:noFill/>
          </a:ln>
        </p:spPr>
      </p:pic>
      <p:pic>
        <p:nvPicPr>
          <p:cNvPr id="1059" name="Google Shape;1059;p152"/>
          <p:cNvPicPr preferRelativeResize="0"/>
          <p:nvPr/>
        </p:nvPicPr>
        <p:blipFill>
          <a:blip r:embed="rId4">
            <a:alphaModFix/>
          </a:blip>
          <a:stretch>
            <a:fillRect/>
          </a:stretch>
        </p:blipFill>
        <p:spPr>
          <a:xfrm>
            <a:off x="6288087" y="848901"/>
            <a:ext cx="5672844" cy="5524567"/>
          </a:xfrm>
          <a:prstGeom prst="rect">
            <a:avLst/>
          </a:prstGeom>
          <a:noFill/>
          <a:ln>
            <a:noFill/>
          </a:ln>
        </p:spPr>
      </p:pic>
    </p:spTree>
    <p:extLst>
      <p:ext uri="{BB962C8B-B14F-4D97-AF65-F5344CB8AC3E}">
        <p14:creationId xmlns:p14="http://schemas.microsoft.com/office/powerpoint/2010/main" val="31033478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153"/>
          <p:cNvSpPr txBox="1">
            <a:spLocks noGrp="1"/>
          </p:cNvSpPr>
          <p:nvPr>
            <p:ph type="title"/>
          </p:nvPr>
        </p:nvSpPr>
        <p:spPr>
          <a:xfrm>
            <a:off x="415600" y="593367"/>
            <a:ext cx="11360800" cy="763600"/>
          </a:xfrm>
          <a:prstGeom prst="rect">
            <a:avLst/>
          </a:prstGeom>
          <a:solidFill>
            <a:srgbClr val="FFFF00"/>
          </a:solidFill>
        </p:spPr>
        <p:txBody>
          <a:bodyPr spcFirstLastPara="1" vert="horz" wrap="square" lIns="121900" tIns="121900" rIns="121900" bIns="121900" rtlCol="0" anchor="t" anchorCtr="0">
            <a:noAutofit/>
          </a:bodyPr>
          <a:lstStyle/>
          <a:p>
            <a:r>
              <a:rPr lang="en-GB"/>
              <a:t>Taylor Swift’s INSTAGRAM part 2</a:t>
            </a:r>
            <a:endParaRPr/>
          </a:p>
        </p:txBody>
      </p:sp>
      <p:sp>
        <p:nvSpPr>
          <p:cNvPr id="1065" name="Google Shape;1065;p153"/>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066" name="Google Shape;1066;p153"/>
          <p:cNvPicPr preferRelativeResize="0"/>
          <p:nvPr/>
        </p:nvPicPr>
        <p:blipFill>
          <a:blip r:embed="rId3">
            <a:alphaModFix/>
          </a:blip>
          <a:stretch>
            <a:fillRect/>
          </a:stretch>
        </p:blipFill>
        <p:spPr>
          <a:xfrm>
            <a:off x="0" y="1536640"/>
            <a:ext cx="12192000" cy="4312253"/>
          </a:xfrm>
          <a:prstGeom prst="rect">
            <a:avLst/>
          </a:prstGeom>
          <a:noFill/>
          <a:ln>
            <a:noFill/>
          </a:ln>
        </p:spPr>
      </p:pic>
    </p:spTree>
    <p:extLst>
      <p:ext uri="{BB962C8B-B14F-4D97-AF65-F5344CB8AC3E}">
        <p14:creationId xmlns:p14="http://schemas.microsoft.com/office/powerpoint/2010/main" val="1124837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154"/>
          <p:cNvSpPr txBox="1">
            <a:spLocks noGrp="1"/>
          </p:cNvSpPr>
          <p:nvPr>
            <p:ph type="title"/>
          </p:nvPr>
        </p:nvSpPr>
        <p:spPr>
          <a:xfrm>
            <a:off x="415600" y="593367"/>
            <a:ext cx="11360800" cy="763600"/>
          </a:xfrm>
          <a:prstGeom prst="rect">
            <a:avLst/>
          </a:prstGeom>
          <a:solidFill>
            <a:srgbClr val="FFFF00"/>
          </a:solidFill>
        </p:spPr>
        <p:txBody>
          <a:bodyPr spcFirstLastPara="1" vert="horz" wrap="square" lIns="121900" tIns="121900" rIns="121900" bIns="121900" rtlCol="0" anchor="t" anchorCtr="0">
            <a:noAutofit/>
          </a:bodyPr>
          <a:lstStyle/>
          <a:p>
            <a:r>
              <a:rPr lang="en-GB"/>
              <a:t>Taylor Swift’s YOUTUBE</a:t>
            </a:r>
            <a:endParaRPr/>
          </a:p>
        </p:txBody>
      </p:sp>
      <p:sp>
        <p:nvSpPr>
          <p:cNvPr id="1072" name="Google Shape;1072;p154"/>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073" name="Google Shape;1073;p154"/>
          <p:cNvPicPr preferRelativeResize="0"/>
          <p:nvPr/>
        </p:nvPicPr>
        <p:blipFill>
          <a:blip r:embed="rId3">
            <a:alphaModFix/>
          </a:blip>
          <a:stretch>
            <a:fillRect/>
          </a:stretch>
        </p:blipFill>
        <p:spPr>
          <a:xfrm>
            <a:off x="629634" y="1356967"/>
            <a:ext cx="11081300" cy="5425400"/>
          </a:xfrm>
          <a:prstGeom prst="rect">
            <a:avLst/>
          </a:prstGeom>
          <a:noFill/>
          <a:ln>
            <a:noFill/>
          </a:ln>
        </p:spPr>
      </p:pic>
    </p:spTree>
    <p:extLst>
      <p:ext uri="{BB962C8B-B14F-4D97-AF65-F5344CB8AC3E}">
        <p14:creationId xmlns:p14="http://schemas.microsoft.com/office/powerpoint/2010/main" val="3656352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110"/>
          <p:cNvSpPr txBox="1">
            <a:spLocks noGrp="1"/>
          </p:cNvSpPr>
          <p:nvPr>
            <p:ph type="title"/>
          </p:nvPr>
        </p:nvSpPr>
        <p:spPr>
          <a:xfrm>
            <a:off x="415600" y="593367"/>
            <a:ext cx="11360800" cy="1866800"/>
          </a:xfrm>
          <a:prstGeom prst="rect">
            <a:avLst/>
          </a:prstGeom>
          <a:solidFill>
            <a:srgbClr val="FFFF00"/>
          </a:solidFill>
        </p:spPr>
        <p:txBody>
          <a:bodyPr spcFirstLastPara="1" vert="horz" wrap="square" lIns="121900" tIns="121900" rIns="121900" bIns="121900" rtlCol="0" anchor="t" anchorCtr="0">
            <a:noAutofit/>
          </a:bodyPr>
          <a:lstStyle/>
          <a:p>
            <a:pPr algn="ctr"/>
            <a:r>
              <a:rPr lang="en-GB" sz="9600" b="1"/>
              <a:t>MEDIA CONTEXT</a:t>
            </a:r>
            <a:endParaRPr sz="9600" b="1"/>
          </a:p>
          <a:p>
            <a:pPr algn="ctr"/>
            <a:endParaRPr sz="6400"/>
          </a:p>
          <a:p>
            <a:pPr algn="ctr"/>
            <a:endParaRPr sz="6400"/>
          </a:p>
        </p:txBody>
      </p:sp>
    </p:spTree>
    <p:extLst>
      <p:ext uri="{BB962C8B-B14F-4D97-AF65-F5344CB8AC3E}">
        <p14:creationId xmlns:p14="http://schemas.microsoft.com/office/powerpoint/2010/main" val="23155603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155"/>
          <p:cNvSpPr txBox="1">
            <a:spLocks noGrp="1"/>
          </p:cNvSpPr>
          <p:nvPr>
            <p:ph type="title"/>
          </p:nvPr>
        </p:nvSpPr>
        <p:spPr>
          <a:xfrm>
            <a:off x="415600" y="593367"/>
            <a:ext cx="11360800" cy="763600"/>
          </a:xfrm>
          <a:prstGeom prst="rect">
            <a:avLst/>
          </a:prstGeom>
          <a:solidFill>
            <a:srgbClr val="FFFF00"/>
          </a:solidFill>
        </p:spPr>
        <p:txBody>
          <a:bodyPr spcFirstLastPara="1" vert="horz" wrap="square" lIns="121900" tIns="121900" rIns="121900" bIns="121900" rtlCol="0" anchor="t" anchorCtr="0">
            <a:noAutofit/>
          </a:bodyPr>
          <a:lstStyle/>
          <a:p>
            <a:r>
              <a:rPr lang="en-GB"/>
              <a:t>Taylor Swift’s SYNERGY</a:t>
            </a:r>
            <a:endParaRPr/>
          </a:p>
        </p:txBody>
      </p:sp>
      <p:sp>
        <p:nvSpPr>
          <p:cNvPr id="1079" name="Google Shape;1079;p15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080" name="Google Shape;1080;p155"/>
          <p:cNvPicPr preferRelativeResize="0"/>
          <p:nvPr/>
        </p:nvPicPr>
        <p:blipFill>
          <a:blip r:embed="rId3">
            <a:alphaModFix/>
          </a:blip>
          <a:stretch>
            <a:fillRect/>
          </a:stretch>
        </p:blipFill>
        <p:spPr>
          <a:xfrm>
            <a:off x="939601" y="1308536"/>
            <a:ext cx="10036121" cy="5277801"/>
          </a:xfrm>
          <a:prstGeom prst="rect">
            <a:avLst/>
          </a:prstGeom>
          <a:noFill/>
          <a:ln>
            <a:noFill/>
          </a:ln>
        </p:spPr>
      </p:pic>
    </p:spTree>
    <p:extLst>
      <p:ext uri="{BB962C8B-B14F-4D97-AF65-F5344CB8AC3E}">
        <p14:creationId xmlns:p14="http://schemas.microsoft.com/office/powerpoint/2010/main" val="36896334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156"/>
          <p:cNvSpPr txBox="1">
            <a:spLocks noGrp="1"/>
          </p:cNvSpPr>
          <p:nvPr>
            <p:ph type="title"/>
          </p:nvPr>
        </p:nvSpPr>
        <p:spPr>
          <a:xfrm>
            <a:off x="415600" y="593367"/>
            <a:ext cx="11360800" cy="763600"/>
          </a:xfrm>
          <a:prstGeom prst="rect">
            <a:avLst/>
          </a:prstGeom>
          <a:solidFill>
            <a:srgbClr val="FFFF00"/>
          </a:solidFill>
        </p:spPr>
        <p:txBody>
          <a:bodyPr spcFirstLastPara="1" vert="horz" wrap="square" lIns="121900" tIns="121900" rIns="121900" bIns="121900" rtlCol="0" anchor="t" anchorCtr="0">
            <a:noAutofit/>
          </a:bodyPr>
          <a:lstStyle/>
          <a:p>
            <a:r>
              <a:rPr lang="en-GB"/>
              <a:t>Taylor Swift’s MERCHANDISE</a:t>
            </a:r>
            <a:endParaRPr/>
          </a:p>
        </p:txBody>
      </p:sp>
      <p:sp>
        <p:nvSpPr>
          <p:cNvPr id="1086" name="Google Shape;1086;p156"/>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087" name="Google Shape;1087;p156"/>
          <p:cNvPicPr preferRelativeResize="0"/>
          <p:nvPr/>
        </p:nvPicPr>
        <p:blipFill>
          <a:blip r:embed="rId3">
            <a:alphaModFix/>
          </a:blip>
          <a:stretch>
            <a:fillRect/>
          </a:stretch>
        </p:blipFill>
        <p:spPr>
          <a:xfrm>
            <a:off x="1" y="1536641"/>
            <a:ext cx="12191999" cy="4996721"/>
          </a:xfrm>
          <a:prstGeom prst="rect">
            <a:avLst/>
          </a:prstGeom>
          <a:noFill/>
          <a:ln>
            <a:noFill/>
          </a:ln>
        </p:spPr>
      </p:pic>
    </p:spTree>
    <p:extLst>
      <p:ext uri="{BB962C8B-B14F-4D97-AF65-F5344CB8AC3E}">
        <p14:creationId xmlns:p14="http://schemas.microsoft.com/office/powerpoint/2010/main" val="1699870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111"/>
          <p:cNvSpPr txBox="1">
            <a:spLocks noGrp="1"/>
          </p:cNvSpPr>
          <p:nvPr>
            <p:ph type="title"/>
          </p:nvPr>
        </p:nvSpPr>
        <p:spPr>
          <a:xfrm>
            <a:off x="415600" y="360533"/>
            <a:ext cx="11360800" cy="763600"/>
          </a:xfrm>
          <a:prstGeom prst="rect">
            <a:avLst/>
          </a:prstGeom>
        </p:spPr>
        <p:txBody>
          <a:bodyPr spcFirstLastPara="1" vert="horz" wrap="square" lIns="121900" tIns="121900" rIns="121900" bIns="121900" rtlCol="0" anchor="t" anchorCtr="0">
            <a:noAutofit/>
          </a:bodyPr>
          <a:lstStyle/>
          <a:p>
            <a:pPr algn="ctr"/>
            <a:r>
              <a:rPr lang="en-GB">
                <a:solidFill>
                  <a:srgbClr val="CC0000"/>
                </a:solidFill>
                <a:latin typeface="Impact"/>
                <a:ea typeface="Impact"/>
                <a:cs typeface="Impact"/>
                <a:sym typeface="Impact"/>
              </a:rPr>
              <a:t>MEDIA CONTEXTS</a:t>
            </a:r>
            <a:endParaRPr>
              <a:solidFill>
                <a:srgbClr val="CC0000"/>
              </a:solidFill>
              <a:latin typeface="Impact"/>
              <a:ea typeface="Impact"/>
              <a:cs typeface="Impact"/>
              <a:sym typeface="Impact"/>
            </a:endParaRPr>
          </a:p>
        </p:txBody>
      </p:sp>
      <p:sp>
        <p:nvSpPr>
          <p:cNvPr id="721" name="Google Shape;721;p111"/>
          <p:cNvSpPr txBox="1">
            <a:spLocks noGrp="1"/>
          </p:cNvSpPr>
          <p:nvPr>
            <p:ph type="body" idx="1"/>
          </p:nvPr>
        </p:nvSpPr>
        <p:spPr>
          <a:xfrm>
            <a:off x="1602533" y="1320633"/>
            <a:ext cx="3864400" cy="2625200"/>
          </a:xfrm>
          <a:prstGeom prst="rect">
            <a:avLst/>
          </a:prstGeom>
          <a:ln w="9525" cap="flat" cmpd="sng">
            <a:solidFill>
              <a:srgbClr val="FFFFFF"/>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lgn="ctr">
              <a:spcAft>
                <a:spcPts val="2133"/>
              </a:spcAft>
              <a:buNone/>
            </a:pPr>
            <a:r>
              <a:rPr lang="en-GB">
                <a:solidFill>
                  <a:srgbClr val="CC0000"/>
                </a:solidFill>
                <a:latin typeface="Impact"/>
                <a:ea typeface="Impact"/>
                <a:cs typeface="Impact"/>
                <a:sym typeface="Impact"/>
              </a:rPr>
              <a:t>Feud with Katy Perry</a:t>
            </a:r>
            <a:br>
              <a:rPr lang="en-GB">
                <a:solidFill>
                  <a:srgbClr val="CC0000"/>
                </a:solidFill>
                <a:latin typeface="Impact"/>
                <a:ea typeface="Impact"/>
                <a:cs typeface="Impact"/>
                <a:sym typeface="Impact"/>
              </a:rPr>
            </a:br>
            <a:r>
              <a:rPr lang="en-GB" sz="1600">
                <a:solidFill>
                  <a:srgbClr val="FFFFFF"/>
                </a:solidFill>
                <a:latin typeface="Quicksand"/>
                <a:ea typeface="Quicksand"/>
                <a:cs typeface="Quicksand"/>
                <a:sym typeface="Quicksand"/>
              </a:rPr>
              <a:t>The song is reportedly about Swift’s feud with fellow pop star Katy Perry. Swift claimed that Perry tried to sabotage her tour by hiring people that worked for her. The Bad Blood video is an over the top portrayal of that incident.</a:t>
            </a:r>
            <a:endParaRPr sz="1600">
              <a:solidFill>
                <a:srgbClr val="FFFFFF"/>
              </a:solidFill>
              <a:latin typeface="Quicksand"/>
              <a:ea typeface="Quicksand"/>
              <a:cs typeface="Quicksand"/>
              <a:sym typeface="Quicksand"/>
            </a:endParaRPr>
          </a:p>
        </p:txBody>
      </p:sp>
      <p:sp>
        <p:nvSpPr>
          <p:cNvPr id="722" name="Google Shape;722;p111"/>
          <p:cNvSpPr txBox="1">
            <a:spLocks noGrp="1"/>
          </p:cNvSpPr>
          <p:nvPr>
            <p:ph type="body" idx="1"/>
          </p:nvPr>
        </p:nvSpPr>
        <p:spPr>
          <a:xfrm>
            <a:off x="5661633" y="1320633"/>
            <a:ext cx="2156800" cy="2625200"/>
          </a:xfrm>
          <a:prstGeom prst="rect">
            <a:avLst/>
          </a:prstGeom>
          <a:ln w="9525" cap="flat" cmpd="sng">
            <a:solidFill>
              <a:srgbClr val="FFFFFF"/>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lgn="ctr">
              <a:spcAft>
                <a:spcPts val="2133"/>
              </a:spcAft>
              <a:buNone/>
            </a:pPr>
            <a:r>
              <a:rPr lang="en-GB">
                <a:solidFill>
                  <a:srgbClr val="CC0000"/>
                </a:solidFill>
                <a:latin typeface="Impact"/>
                <a:ea typeface="Impact"/>
                <a:cs typeface="Impact"/>
                <a:sym typeface="Impact"/>
              </a:rPr>
              <a:t>Fifth Album</a:t>
            </a:r>
            <a:br>
              <a:rPr lang="en-GB">
                <a:solidFill>
                  <a:srgbClr val="CC0000"/>
                </a:solidFill>
                <a:latin typeface="Impact"/>
                <a:ea typeface="Impact"/>
                <a:cs typeface="Impact"/>
                <a:sym typeface="Impact"/>
              </a:rPr>
            </a:br>
            <a:r>
              <a:rPr lang="en-GB" sz="1600">
                <a:solidFill>
                  <a:srgbClr val="FFFFFF"/>
                </a:solidFill>
                <a:latin typeface="Quicksand"/>
                <a:ea typeface="Quicksand"/>
                <a:cs typeface="Quicksand"/>
                <a:sym typeface="Quicksand"/>
              </a:rPr>
              <a:t>Bad Blood is from Swift’s fifth album </a:t>
            </a:r>
            <a:r>
              <a:rPr lang="en-GB" sz="1600" i="1">
                <a:solidFill>
                  <a:srgbClr val="FFFFFF"/>
                </a:solidFill>
                <a:latin typeface="Quicksand"/>
                <a:ea typeface="Quicksand"/>
                <a:cs typeface="Quicksand"/>
                <a:sym typeface="Quicksand"/>
              </a:rPr>
              <a:t>1989.</a:t>
            </a:r>
            <a:r>
              <a:rPr lang="en-GB" sz="1600">
                <a:solidFill>
                  <a:srgbClr val="FFFFFF"/>
                </a:solidFill>
                <a:latin typeface="Quicksand"/>
                <a:ea typeface="Quicksand"/>
                <a:cs typeface="Quicksand"/>
                <a:sym typeface="Quicksand"/>
              </a:rPr>
              <a:t> The fact that she is on her fifth album shows us that she is an established artist.</a:t>
            </a:r>
            <a:endParaRPr sz="1600">
              <a:solidFill>
                <a:srgbClr val="FFFFFF"/>
              </a:solidFill>
              <a:latin typeface="Quicksand"/>
              <a:ea typeface="Quicksand"/>
              <a:cs typeface="Quicksand"/>
              <a:sym typeface="Quicksand"/>
            </a:endParaRPr>
          </a:p>
        </p:txBody>
      </p:sp>
      <p:sp>
        <p:nvSpPr>
          <p:cNvPr id="723" name="Google Shape;723;p111"/>
          <p:cNvSpPr txBox="1">
            <a:spLocks noGrp="1"/>
          </p:cNvSpPr>
          <p:nvPr>
            <p:ph type="body" idx="1"/>
          </p:nvPr>
        </p:nvSpPr>
        <p:spPr>
          <a:xfrm>
            <a:off x="1610017" y="4155933"/>
            <a:ext cx="4857600" cy="2287200"/>
          </a:xfrm>
          <a:prstGeom prst="rect">
            <a:avLst/>
          </a:prstGeom>
          <a:ln w="9525" cap="flat" cmpd="sng">
            <a:solidFill>
              <a:srgbClr val="FFFFFF"/>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lgn="ctr">
              <a:spcAft>
                <a:spcPts val="2133"/>
              </a:spcAft>
              <a:buNone/>
            </a:pPr>
            <a:r>
              <a:rPr lang="en-GB">
                <a:solidFill>
                  <a:srgbClr val="CC0000"/>
                </a:solidFill>
                <a:latin typeface="Impact"/>
                <a:ea typeface="Impact"/>
                <a:cs typeface="Impact"/>
                <a:sym typeface="Impact"/>
              </a:rPr>
              <a:t>Two Versions</a:t>
            </a:r>
            <a:br>
              <a:rPr lang="en-GB">
                <a:solidFill>
                  <a:srgbClr val="CC0000"/>
                </a:solidFill>
                <a:latin typeface="Impact"/>
                <a:ea typeface="Impact"/>
                <a:cs typeface="Impact"/>
                <a:sym typeface="Impact"/>
              </a:rPr>
            </a:br>
            <a:r>
              <a:rPr lang="en-GB" sz="1600">
                <a:solidFill>
                  <a:srgbClr val="FFFFFF"/>
                </a:solidFill>
                <a:latin typeface="Quicksand"/>
                <a:ea typeface="Quicksand"/>
                <a:cs typeface="Quicksand"/>
                <a:sym typeface="Quicksand"/>
              </a:rPr>
              <a:t>There are two official versions of the song. The original - the album version - features Swift singing alone. The radio version, featured in the music video, is a collaboration with Kendrick Lamar thus expanding the audience to include his fanbase as well.</a:t>
            </a:r>
            <a:endParaRPr>
              <a:solidFill>
                <a:srgbClr val="CC0000"/>
              </a:solidFill>
              <a:latin typeface="Impact"/>
              <a:ea typeface="Impact"/>
              <a:cs typeface="Impact"/>
              <a:sym typeface="Impact"/>
            </a:endParaRPr>
          </a:p>
        </p:txBody>
      </p:sp>
      <p:sp>
        <p:nvSpPr>
          <p:cNvPr id="724" name="Google Shape;724;p111"/>
          <p:cNvSpPr txBox="1">
            <a:spLocks noGrp="1"/>
          </p:cNvSpPr>
          <p:nvPr>
            <p:ph type="body" idx="1"/>
          </p:nvPr>
        </p:nvSpPr>
        <p:spPr>
          <a:xfrm>
            <a:off x="6717584" y="4155933"/>
            <a:ext cx="3864400" cy="2287200"/>
          </a:xfrm>
          <a:prstGeom prst="rect">
            <a:avLst/>
          </a:prstGeom>
          <a:ln w="9525" cap="flat" cmpd="sng">
            <a:solidFill>
              <a:srgbClr val="FFFFFF"/>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lgn="ctr">
              <a:spcAft>
                <a:spcPts val="2133"/>
              </a:spcAft>
              <a:buNone/>
            </a:pPr>
            <a:r>
              <a:rPr lang="en-GB">
                <a:solidFill>
                  <a:srgbClr val="CC0000"/>
                </a:solidFill>
                <a:latin typeface="Impact"/>
                <a:ea typeface="Impact"/>
                <a:cs typeface="Impact"/>
                <a:sym typeface="Impact"/>
              </a:rPr>
              <a:t>Directed by Joseph Kahn</a:t>
            </a:r>
            <a:br>
              <a:rPr lang="en-GB">
                <a:solidFill>
                  <a:srgbClr val="CC0000"/>
                </a:solidFill>
                <a:latin typeface="Impact"/>
                <a:ea typeface="Impact"/>
                <a:cs typeface="Impact"/>
                <a:sym typeface="Impact"/>
              </a:rPr>
            </a:br>
            <a:r>
              <a:rPr lang="en-GB" sz="1600">
                <a:solidFill>
                  <a:srgbClr val="FFFFFF"/>
                </a:solidFill>
                <a:latin typeface="Quicksand"/>
                <a:ea typeface="Quicksand"/>
                <a:cs typeface="Quicksand"/>
                <a:sym typeface="Quicksand"/>
              </a:rPr>
              <a:t>The video was directed by Joseph Kahn, who has directed music videos for other big music stars including Eminem, Lady Gaga, Britney Spears and more. He has also worked with Swift on many of her other videos.</a:t>
            </a:r>
            <a:endParaRPr sz="1600">
              <a:solidFill>
                <a:srgbClr val="FFFFFF"/>
              </a:solidFill>
              <a:latin typeface="Quicksand"/>
              <a:ea typeface="Quicksand"/>
              <a:cs typeface="Quicksand"/>
              <a:sym typeface="Quicksand"/>
            </a:endParaRPr>
          </a:p>
        </p:txBody>
      </p:sp>
      <p:sp>
        <p:nvSpPr>
          <p:cNvPr id="725" name="Google Shape;725;p111"/>
          <p:cNvSpPr txBox="1">
            <a:spLocks noGrp="1"/>
          </p:cNvSpPr>
          <p:nvPr>
            <p:ph type="body" idx="1"/>
          </p:nvPr>
        </p:nvSpPr>
        <p:spPr>
          <a:xfrm>
            <a:off x="8013133" y="1327433"/>
            <a:ext cx="2768400" cy="2625200"/>
          </a:xfrm>
          <a:prstGeom prst="rect">
            <a:avLst/>
          </a:prstGeom>
          <a:ln w="9525" cap="flat" cmpd="sng">
            <a:solidFill>
              <a:srgbClr val="FFFFFF"/>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lgn="ctr">
              <a:spcAft>
                <a:spcPts val="2133"/>
              </a:spcAft>
              <a:buNone/>
            </a:pPr>
            <a:r>
              <a:rPr lang="en-GB">
                <a:solidFill>
                  <a:srgbClr val="CC0000"/>
                </a:solidFill>
                <a:latin typeface="Impact"/>
                <a:ea typeface="Impact"/>
                <a:cs typeface="Impact"/>
                <a:sym typeface="Impact"/>
              </a:rPr>
              <a:t>SYNERGY: A-List Cast</a:t>
            </a:r>
            <a:br>
              <a:rPr lang="en-GB">
                <a:solidFill>
                  <a:srgbClr val="CC0000"/>
                </a:solidFill>
                <a:latin typeface="Impact"/>
                <a:ea typeface="Impact"/>
                <a:cs typeface="Impact"/>
                <a:sym typeface="Impact"/>
              </a:rPr>
            </a:br>
            <a:r>
              <a:rPr lang="en-GB" sz="1600">
                <a:solidFill>
                  <a:srgbClr val="FFFFFF"/>
                </a:solidFill>
                <a:latin typeface="Quicksand"/>
                <a:ea typeface="Quicksand"/>
                <a:cs typeface="Quicksand"/>
                <a:sym typeface="Quicksand"/>
              </a:rPr>
              <a:t>The video features many of Swift’s celebrity friends, known in the media as her ‘squad’. This includes Selena Gomez, Gigi Hadid, Ellie Goulding &amp; more SYNERGY</a:t>
            </a:r>
            <a:endParaRPr sz="1600">
              <a:solidFill>
                <a:srgbClr val="FFFFFF"/>
              </a:solidFill>
              <a:latin typeface="Quicksand"/>
              <a:ea typeface="Quicksand"/>
              <a:cs typeface="Quicksand"/>
              <a:sym typeface="Quicksand"/>
            </a:endParaRPr>
          </a:p>
        </p:txBody>
      </p:sp>
    </p:spTree>
    <p:extLst>
      <p:ext uri="{BB962C8B-B14F-4D97-AF65-F5344CB8AC3E}">
        <p14:creationId xmlns:p14="http://schemas.microsoft.com/office/powerpoint/2010/main" val="1679335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112"/>
          <p:cNvSpPr txBox="1">
            <a:spLocks noGrp="1"/>
          </p:cNvSpPr>
          <p:nvPr>
            <p:ph type="title"/>
          </p:nvPr>
        </p:nvSpPr>
        <p:spPr>
          <a:xfrm>
            <a:off x="415600" y="593367"/>
            <a:ext cx="11360800" cy="3203600"/>
          </a:xfrm>
          <a:prstGeom prst="rect">
            <a:avLst/>
          </a:prstGeom>
          <a:solidFill>
            <a:srgbClr val="FFFF00"/>
          </a:solidFill>
        </p:spPr>
        <p:txBody>
          <a:bodyPr spcFirstLastPara="1" vert="horz" wrap="square" lIns="121900" tIns="121900" rIns="121900" bIns="121900" rtlCol="0" anchor="t" anchorCtr="0">
            <a:noAutofit/>
          </a:bodyPr>
          <a:lstStyle/>
          <a:p>
            <a:pPr algn="ctr"/>
            <a:r>
              <a:rPr lang="en-GB" sz="9600" b="1"/>
              <a:t>MEDIA REPRESENTATION</a:t>
            </a:r>
            <a:endParaRPr sz="9600" b="1"/>
          </a:p>
          <a:p>
            <a:pPr algn="ctr"/>
            <a:endParaRPr sz="6400"/>
          </a:p>
          <a:p>
            <a:pPr algn="ctr"/>
            <a:endParaRPr sz="6400"/>
          </a:p>
        </p:txBody>
      </p:sp>
    </p:spTree>
    <p:extLst>
      <p:ext uri="{BB962C8B-B14F-4D97-AF65-F5344CB8AC3E}">
        <p14:creationId xmlns:p14="http://schemas.microsoft.com/office/powerpoint/2010/main" val="2828036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11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pPr algn="ctr"/>
            <a:r>
              <a:rPr lang="en-GB">
                <a:solidFill>
                  <a:srgbClr val="CC0000"/>
                </a:solidFill>
                <a:latin typeface="Impact"/>
                <a:ea typeface="Impact"/>
                <a:cs typeface="Impact"/>
                <a:sym typeface="Impact"/>
              </a:rPr>
              <a:t>REPRESENTATION</a:t>
            </a:r>
            <a:endParaRPr>
              <a:solidFill>
                <a:srgbClr val="CC0000"/>
              </a:solidFill>
              <a:latin typeface="Impact"/>
              <a:ea typeface="Impact"/>
              <a:cs typeface="Impact"/>
              <a:sym typeface="Impact"/>
            </a:endParaRPr>
          </a:p>
        </p:txBody>
      </p:sp>
      <p:sp>
        <p:nvSpPr>
          <p:cNvPr id="736" name="Google Shape;736;p113"/>
          <p:cNvSpPr txBox="1">
            <a:spLocks noGrp="1"/>
          </p:cNvSpPr>
          <p:nvPr>
            <p:ph type="body" idx="1"/>
          </p:nvPr>
        </p:nvSpPr>
        <p:spPr>
          <a:xfrm>
            <a:off x="415600" y="1333433"/>
            <a:ext cx="11360800" cy="546800"/>
          </a:xfrm>
          <a:prstGeom prst="rect">
            <a:avLst/>
          </a:prstGeom>
        </p:spPr>
        <p:txBody>
          <a:bodyPr spcFirstLastPara="1" vert="horz" wrap="square" lIns="121900" tIns="121900" rIns="121900" bIns="121900" rtlCol="0" anchor="t" anchorCtr="0">
            <a:noAutofit/>
          </a:bodyPr>
          <a:lstStyle/>
          <a:p>
            <a:pPr marL="0" indent="0" algn="ctr">
              <a:spcAft>
                <a:spcPts val="2133"/>
              </a:spcAft>
              <a:buNone/>
            </a:pPr>
            <a:r>
              <a:rPr lang="en-GB">
                <a:solidFill>
                  <a:srgbClr val="CC0000"/>
                </a:solidFill>
                <a:latin typeface="Impact"/>
                <a:ea typeface="Impact"/>
                <a:cs typeface="Impact"/>
                <a:sym typeface="Impact"/>
              </a:rPr>
              <a:t>Race</a:t>
            </a:r>
            <a:endParaRPr>
              <a:solidFill>
                <a:srgbClr val="CC0000"/>
              </a:solidFill>
              <a:latin typeface="Impact"/>
              <a:ea typeface="Impact"/>
              <a:cs typeface="Impact"/>
              <a:sym typeface="Impact"/>
            </a:endParaRPr>
          </a:p>
        </p:txBody>
      </p:sp>
      <p:pic>
        <p:nvPicPr>
          <p:cNvPr id="737" name="Google Shape;737;p113"/>
          <p:cNvPicPr preferRelativeResize="0"/>
          <p:nvPr/>
        </p:nvPicPr>
        <p:blipFill rotWithShape="1">
          <a:blip r:embed="rId3">
            <a:alphaModFix/>
          </a:blip>
          <a:srcRect l="8596" r="8587"/>
          <a:stretch/>
        </p:blipFill>
        <p:spPr>
          <a:xfrm>
            <a:off x="992933" y="2071567"/>
            <a:ext cx="2578067" cy="2578067"/>
          </a:xfrm>
          <a:prstGeom prst="rect">
            <a:avLst/>
          </a:prstGeom>
          <a:noFill/>
          <a:ln>
            <a:noFill/>
          </a:ln>
        </p:spPr>
      </p:pic>
      <p:sp>
        <p:nvSpPr>
          <p:cNvPr id="738" name="Google Shape;738;p113"/>
          <p:cNvSpPr txBox="1">
            <a:spLocks noGrp="1"/>
          </p:cNvSpPr>
          <p:nvPr>
            <p:ph type="body" idx="1"/>
          </p:nvPr>
        </p:nvSpPr>
        <p:spPr>
          <a:xfrm>
            <a:off x="605767" y="4760467"/>
            <a:ext cx="3352400" cy="2097600"/>
          </a:xfrm>
          <a:prstGeom prst="rect">
            <a:avLst/>
          </a:prstGeom>
          <a:ln>
            <a:noFill/>
          </a:ln>
        </p:spPr>
        <p:txBody>
          <a:bodyPr spcFirstLastPara="1" vert="horz" wrap="square" lIns="121900" tIns="121900" rIns="121900" bIns="121900" rtlCol="0" anchor="t" anchorCtr="0">
            <a:noAutofit/>
          </a:bodyPr>
          <a:lstStyle/>
          <a:p>
            <a:pPr marL="0" indent="0" algn="ctr">
              <a:spcAft>
                <a:spcPts val="2133"/>
              </a:spcAft>
              <a:buNone/>
            </a:pPr>
            <a:r>
              <a:rPr lang="en-GB" sz="1600">
                <a:solidFill>
                  <a:srgbClr val="FFFFFF"/>
                </a:solidFill>
                <a:latin typeface="Quicksand"/>
                <a:ea typeface="Quicksand"/>
                <a:cs typeface="Quicksand"/>
                <a:sym typeface="Quicksand"/>
              </a:rPr>
              <a:t>Swift appears as a white, idealised female - she has blonde hair, blue eyes and a slim figure and wears figure hugging or revealing clothes. She is sexualising herself. She is strong and independent. </a:t>
            </a:r>
            <a:endParaRPr sz="1600">
              <a:solidFill>
                <a:srgbClr val="FFFFFF"/>
              </a:solidFill>
              <a:latin typeface="Quicksand"/>
              <a:ea typeface="Quicksand"/>
              <a:cs typeface="Quicksand"/>
              <a:sym typeface="Quicksand"/>
            </a:endParaRPr>
          </a:p>
        </p:txBody>
      </p:sp>
      <p:pic>
        <p:nvPicPr>
          <p:cNvPr id="739" name="Google Shape;739;p113"/>
          <p:cNvPicPr preferRelativeResize="0"/>
          <p:nvPr/>
        </p:nvPicPr>
        <p:blipFill>
          <a:blip r:embed="rId4">
            <a:alphaModFix/>
          </a:blip>
          <a:stretch>
            <a:fillRect/>
          </a:stretch>
        </p:blipFill>
        <p:spPr>
          <a:xfrm>
            <a:off x="4851564" y="2071564"/>
            <a:ext cx="2578067" cy="2578067"/>
          </a:xfrm>
          <a:prstGeom prst="rect">
            <a:avLst/>
          </a:prstGeom>
          <a:noFill/>
          <a:ln>
            <a:noFill/>
          </a:ln>
        </p:spPr>
      </p:pic>
      <p:sp>
        <p:nvSpPr>
          <p:cNvPr id="740" name="Google Shape;740;p113"/>
          <p:cNvSpPr txBox="1">
            <a:spLocks noGrp="1"/>
          </p:cNvSpPr>
          <p:nvPr>
            <p:ph type="body" idx="1"/>
          </p:nvPr>
        </p:nvSpPr>
        <p:spPr>
          <a:xfrm>
            <a:off x="4464400" y="4760467"/>
            <a:ext cx="3352400" cy="1398400"/>
          </a:xfrm>
          <a:prstGeom prst="rect">
            <a:avLst/>
          </a:prstGeom>
          <a:ln>
            <a:noFill/>
          </a:ln>
        </p:spPr>
        <p:txBody>
          <a:bodyPr spcFirstLastPara="1" vert="horz" wrap="square" lIns="121900" tIns="121900" rIns="121900" bIns="121900" rtlCol="0" anchor="t" anchorCtr="0">
            <a:noAutofit/>
          </a:bodyPr>
          <a:lstStyle/>
          <a:p>
            <a:pPr marL="0" indent="0" algn="ctr">
              <a:spcAft>
                <a:spcPts val="2133"/>
              </a:spcAft>
              <a:buNone/>
            </a:pPr>
            <a:r>
              <a:rPr lang="en-GB" sz="1600">
                <a:solidFill>
                  <a:srgbClr val="FFFFFF"/>
                </a:solidFill>
                <a:latin typeface="Quicksand"/>
                <a:ea typeface="Quicksand"/>
                <a:cs typeface="Quicksand"/>
                <a:sym typeface="Quicksand"/>
              </a:rPr>
              <a:t>Kendrick Lamar, a black male rapper, appears in stereotypical dress codes linked to black culture - sunglasses, cap, hoodie, sports car</a:t>
            </a:r>
            <a:endParaRPr sz="1600">
              <a:solidFill>
                <a:srgbClr val="FFFFFF"/>
              </a:solidFill>
              <a:latin typeface="Quicksand"/>
              <a:ea typeface="Quicksand"/>
              <a:cs typeface="Quicksand"/>
              <a:sym typeface="Quicksand"/>
            </a:endParaRPr>
          </a:p>
        </p:txBody>
      </p:sp>
      <p:pic>
        <p:nvPicPr>
          <p:cNvPr id="741" name="Google Shape;741;p113"/>
          <p:cNvPicPr preferRelativeResize="0"/>
          <p:nvPr/>
        </p:nvPicPr>
        <p:blipFill rotWithShape="1">
          <a:blip r:embed="rId5">
            <a:alphaModFix/>
          </a:blip>
          <a:srcRect l="21803" r="21797"/>
          <a:stretch/>
        </p:blipFill>
        <p:spPr>
          <a:xfrm>
            <a:off x="8710201" y="2071567"/>
            <a:ext cx="2578068" cy="2578067"/>
          </a:xfrm>
          <a:prstGeom prst="rect">
            <a:avLst/>
          </a:prstGeom>
          <a:noFill/>
          <a:ln>
            <a:noFill/>
          </a:ln>
        </p:spPr>
      </p:pic>
      <p:sp>
        <p:nvSpPr>
          <p:cNvPr id="742" name="Google Shape;742;p113"/>
          <p:cNvSpPr txBox="1">
            <a:spLocks noGrp="1"/>
          </p:cNvSpPr>
          <p:nvPr>
            <p:ph type="body" idx="1"/>
          </p:nvPr>
        </p:nvSpPr>
        <p:spPr>
          <a:xfrm>
            <a:off x="8233833" y="4760467"/>
            <a:ext cx="3352400" cy="1398400"/>
          </a:xfrm>
          <a:prstGeom prst="rect">
            <a:avLst/>
          </a:prstGeom>
          <a:ln>
            <a:noFill/>
          </a:ln>
        </p:spPr>
        <p:txBody>
          <a:bodyPr spcFirstLastPara="1" vert="horz" wrap="square" lIns="121900" tIns="121900" rIns="121900" bIns="121900" rtlCol="0" anchor="t" anchorCtr="0">
            <a:noAutofit/>
          </a:bodyPr>
          <a:lstStyle/>
          <a:p>
            <a:pPr marL="0" indent="0" algn="ctr">
              <a:spcAft>
                <a:spcPts val="2133"/>
              </a:spcAft>
              <a:buNone/>
            </a:pPr>
            <a:r>
              <a:rPr lang="en-GB" sz="1600">
                <a:solidFill>
                  <a:srgbClr val="FFFFFF"/>
                </a:solidFill>
                <a:latin typeface="Quicksand"/>
                <a:ea typeface="Quicksand"/>
                <a:cs typeface="Quicksand"/>
                <a:sym typeface="Quicksand"/>
              </a:rPr>
              <a:t>However both are represented as equal in terms of power, indicated through use of split screen in the video. This is reflective of contemporary context, a progressive modern society </a:t>
            </a:r>
            <a:endParaRPr sz="1600">
              <a:solidFill>
                <a:srgbClr val="FFFFFF"/>
              </a:solidFill>
              <a:latin typeface="Quicksand"/>
              <a:ea typeface="Quicksand"/>
              <a:cs typeface="Quicksand"/>
              <a:sym typeface="Quicksand"/>
            </a:endParaRPr>
          </a:p>
        </p:txBody>
      </p:sp>
      <p:sp>
        <p:nvSpPr>
          <p:cNvPr id="743" name="Google Shape;743;p113"/>
          <p:cNvSpPr txBox="1">
            <a:spLocks noGrp="1"/>
          </p:cNvSpPr>
          <p:nvPr>
            <p:ph type="body" idx="1"/>
          </p:nvPr>
        </p:nvSpPr>
        <p:spPr>
          <a:xfrm>
            <a:off x="8323033" y="275967"/>
            <a:ext cx="3352400" cy="1398400"/>
          </a:xfrm>
          <a:prstGeom prst="rect">
            <a:avLst/>
          </a:prstGeom>
          <a:ln>
            <a:noFill/>
          </a:ln>
        </p:spPr>
        <p:txBody>
          <a:bodyPr spcFirstLastPara="1" vert="horz" wrap="square" lIns="121900" tIns="121900" rIns="121900" bIns="121900" rtlCol="0" anchor="t" anchorCtr="0">
            <a:noAutofit/>
          </a:bodyPr>
          <a:lstStyle/>
          <a:p>
            <a:pPr marL="0" indent="0" algn="ctr">
              <a:spcAft>
                <a:spcPts val="2133"/>
              </a:spcAft>
              <a:buNone/>
            </a:pPr>
            <a:r>
              <a:rPr lang="en-GB" sz="1600">
                <a:solidFill>
                  <a:srgbClr val="FFFFFF"/>
                </a:solidFill>
                <a:latin typeface="Quicksand"/>
                <a:ea typeface="Quicksand"/>
                <a:cs typeface="Quicksand"/>
                <a:sym typeface="Quicksand"/>
              </a:rPr>
              <a:t>BINARY OPPOSITIONS: Black vs White</a:t>
            </a:r>
            <a:endParaRPr sz="1600">
              <a:solidFill>
                <a:srgbClr val="FFFFFF"/>
              </a:solidFill>
              <a:latin typeface="Quicksand"/>
              <a:ea typeface="Quicksand"/>
              <a:cs typeface="Quicksand"/>
              <a:sym typeface="Quicksand"/>
            </a:endParaRPr>
          </a:p>
        </p:txBody>
      </p:sp>
    </p:spTree>
    <p:extLst>
      <p:ext uri="{BB962C8B-B14F-4D97-AF65-F5344CB8AC3E}">
        <p14:creationId xmlns:p14="http://schemas.microsoft.com/office/powerpoint/2010/main" val="3644320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114"/>
          <p:cNvSpPr txBox="1">
            <a:spLocks noGrp="1"/>
          </p:cNvSpPr>
          <p:nvPr>
            <p:ph type="title"/>
          </p:nvPr>
        </p:nvSpPr>
        <p:spPr>
          <a:xfrm>
            <a:off x="415600" y="390167"/>
            <a:ext cx="11360800" cy="763600"/>
          </a:xfrm>
          <a:prstGeom prst="rect">
            <a:avLst/>
          </a:prstGeom>
        </p:spPr>
        <p:txBody>
          <a:bodyPr spcFirstLastPara="1" vert="horz" wrap="square" lIns="121900" tIns="121900" rIns="121900" bIns="121900" rtlCol="0" anchor="t" anchorCtr="0">
            <a:noAutofit/>
          </a:bodyPr>
          <a:lstStyle/>
          <a:p>
            <a:r>
              <a:rPr lang="en-GB">
                <a:solidFill>
                  <a:srgbClr val="CC0000"/>
                </a:solidFill>
                <a:latin typeface="Impact"/>
                <a:ea typeface="Impact"/>
                <a:cs typeface="Impact"/>
                <a:sym typeface="Impact"/>
              </a:rPr>
              <a:t>REPRESENTATION</a:t>
            </a:r>
            <a:endParaRPr>
              <a:solidFill>
                <a:srgbClr val="CC0000"/>
              </a:solidFill>
              <a:latin typeface="Impact"/>
              <a:ea typeface="Impact"/>
              <a:cs typeface="Impact"/>
              <a:sym typeface="Impact"/>
            </a:endParaRPr>
          </a:p>
        </p:txBody>
      </p:sp>
      <p:sp>
        <p:nvSpPr>
          <p:cNvPr id="749" name="Google Shape;749;p114"/>
          <p:cNvSpPr txBox="1">
            <a:spLocks noGrp="1"/>
          </p:cNvSpPr>
          <p:nvPr>
            <p:ph type="body" idx="1"/>
          </p:nvPr>
        </p:nvSpPr>
        <p:spPr>
          <a:xfrm>
            <a:off x="415600" y="1130233"/>
            <a:ext cx="11110000" cy="5374000"/>
          </a:xfrm>
          <a:prstGeom prst="rect">
            <a:avLst/>
          </a:prstGeom>
        </p:spPr>
        <p:txBody>
          <a:bodyPr spcFirstLastPara="1" vert="horz" wrap="square" lIns="121900" tIns="121900" rIns="121900" bIns="121900" rtlCol="0" anchor="t" anchorCtr="0">
            <a:noAutofit/>
          </a:bodyPr>
          <a:lstStyle/>
          <a:p>
            <a:pPr marL="0" indent="0">
              <a:buNone/>
            </a:pPr>
            <a:r>
              <a:rPr lang="en-GB">
                <a:solidFill>
                  <a:srgbClr val="CC0000"/>
                </a:solidFill>
                <a:latin typeface="Impact"/>
                <a:ea typeface="Impact"/>
                <a:cs typeface="Impact"/>
                <a:sym typeface="Impact"/>
              </a:rPr>
              <a:t>Gender</a:t>
            </a:r>
            <a:endParaRPr>
              <a:solidFill>
                <a:srgbClr val="CC0000"/>
              </a:solidFill>
              <a:latin typeface="Impact"/>
              <a:ea typeface="Impact"/>
              <a:cs typeface="Impact"/>
              <a:sym typeface="Impact"/>
            </a:endParaRPr>
          </a:p>
          <a:p>
            <a:pPr indent="-423323">
              <a:spcBef>
                <a:spcPts val="2133"/>
              </a:spcBef>
              <a:buClr>
                <a:srgbClr val="CC0000"/>
              </a:buClr>
              <a:buSzPts val="1400"/>
              <a:buFont typeface="Noto Symbol"/>
              <a:buChar char="●"/>
            </a:pPr>
            <a:r>
              <a:rPr lang="en-GB" sz="1867">
                <a:solidFill>
                  <a:srgbClr val="FFFFFF"/>
                </a:solidFill>
                <a:latin typeface="Quicksand"/>
                <a:ea typeface="Quicksand"/>
                <a:cs typeface="Quicksand"/>
                <a:sym typeface="Quicksand"/>
              </a:rPr>
              <a:t>Women in the video are often seen looking into make-up mirrors, playing up to the negative stereotype that women are vain about their appearance</a:t>
            </a:r>
            <a:endParaRPr sz="1867">
              <a:solidFill>
                <a:srgbClr val="FFFFFF"/>
              </a:solidFill>
              <a:latin typeface="Quicksand"/>
              <a:ea typeface="Quicksand"/>
              <a:cs typeface="Quicksand"/>
              <a:sym typeface="Quicksand"/>
            </a:endParaRPr>
          </a:p>
          <a:p>
            <a:pPr indent="-423323">
              <a:spcBef>
                <a:spcPts val="1600"/>
              </a:spcBef>
              <a:buClr>
                <a:srgbClr val="CC0000"/>
              </a:buClr>
              <a:buSzPts val="1400"/>
              <a:buFont typeface="Quicksand"/>
              <a:buChar char="●"/>
            </a:pPr>
            <a:r>
              <a:rPr lang="en-GB" sz="1867">
                <a:solidFill>
                  <a:srgbClr val="FFFFFF"/>
                </a:solidFill>
                <a:latin typeface="Quicksand"/>
                <a:ea typeface="Quicksand"/>
                <a:cs typeface="Quicksand"/>
                <a:sym typeface="Quicksand"/>
              </a:rPr>
              <a:t>The video also goes against stereotypes, portraying women as strong, violent and powerful, such as the scene when a character throws a knife through a teddy bear, challenging the stereotype of women being soft</a:t>
            </a:r>
            <a:endParaRPr sz="1867">
              <a:solidFill>
                <a:srgbClr val="FFFFFF"/>
              </a:solidFill>
              <a:latin typeface="Quicksand"/>
              <a:ea typeface="Quicksand"/>
              <a:cs typeface="Quicksand"/>
              <a:sym typeface="Quicksand"/>
            </a:endParaRPr>
          </a:p>
          <a:p>
            <a:pPr indent="-423323">
              <a:spcBef>
                <a:spcPts val="1600"/>
              </a:spcBef>
              <a:buClr>
                <a:srgbClr val="CC0000"/>
              </a:buClr>
              <a:buSzPts val="1400"/>
              <a:buFont typeface="Quicksand"/>
              <a:buChar char="●"/>
            </a:pPr>
            <a:r>
              <a:rPr lang="en-GB" sz="1867">
                <a:solidFill>
                  <a:srgbClr val="FFFFFF"/>
                </a:solidFill>
                <a:latin typeface="Quicksand"/>
                <a:ea typeface="Quicksand"/>
                <a:cs typeface="Quicksand"/>
                <a:sym typeface="Quicksand"/>
              </a:rPr>
              <a:t>The women featured in the video are all, by society’s standards, beautiful celebrities with slim figures (hegemonic)</a:t>
            </a:r>
            <a:endParaRPr sz="1867">
              <a:solidFill>
                <a:srgbClr val="FFFFFF"/>
              </a:solidFill>
              <a:latin typeface="Quicksand"/>
              <a:ea typeface="Quicksand"/>
              <a:cs typeface="Quicksand"/>
              <a:sym typeface="Quicksand"/>
            </a:endParaRPr>
          </a:p>
          <a:p>
            <a:pPr indent="-423323">
              <a:spcBef>
                <a:spcPts val="1600"/>
              </a:spcBef>
              <a:buClr>
                <a:srgbClr val="CC0000"/>
              </a:buClr>
              <a:buSzPts val="1400"/>
              <a:buFont typeface="Quicksand"/>
              <a:buChar char="●"/>
            </a:pPr>
            <a:r>
              <a:rPr lang="en-GB" sz="1867">
                <a:solidFill>
                  <a:srgbClr val="FFFFFF"/>
                </a:solidFill>
                <a:latin typeface="Quicksand"/>
                <a:ea typeface="Quicksand"/>
                <a:cs typeface="Quicksand"/>
                <a:sym typeface="Quicksand"/>
              </a:rPr>
              <a:t>The female characters are </a:t>
            </a:r>
            <a:r>
              <a:rPr lang="en-GB" sz="1867" b="1">
                <a:solidFill>
                  <a:srgbClr val="FFFFFF"/>
                </a:solidFill>
                <a:latin typeface="Quicksand"/>
                <a:ea typeface="Quicksand"/>
                <a:cs typeface="Quicksand"/>
                <a:sym typeface="Quicksand"/>
              </a:rPr>
              <a:t>self-objectified</a:t>
            </a:r>
            <a:r>
              <a:rPr lang="en-GB" sz="1867">
                <a:solidFill>
                  <a:srgbClr val="FFFFFF"/>
                </a:solidFill>
                <a:latin typeface="Quicksand"/>
                <a:ea typeface="Quicksand"/>
                <a:cs typeface="Quicksand"/>
                <a:sym typeface="Quicksand"/>
              </a:rPr>
              <a:t> in the video, appearing sexualised through their </a:t>
            </a:r>
            <a:r>
              <a:rPr lang="en-GB" sz="1867" b="1">
                <a:solidFill>
                  <a:srgbClr val="FFFFFF"/>
                </a:solidFill>
                <a:latin typeface="Quicksand"/>
                <a:ea typeface="Quicksand"/>
                <a:cs typeface="Quicksand"/>
                <a:sym typeface="Quicksand"/>
              </a:rPr>
              <a:t>own choice</a:t>
            </a:r>
            <a:r>
              <a:rPr lang="en-GB" sz="1867">
                <a:solidFill>
                  <a:srgbClr val="FFFFFF"/>
                </a:solidFill>
                <a:latin typeface="Quicksand"/>
                <a:ea typeface="Quicksand"/>
                <a:cs typeface="Quicksand"/>
                <a:sym typeface="Quicksand"/>
              </a:rPr>
              <a:t>. Laura Mulvey’s </a:t>
            </a:r>
            <a:r>
              <a:rPr lang="en-GB" sz="1867" b="1">
                <a:solidFill>
                  <a:srgbClr val="FFFFFF"/>
                </a:solidFill>
                <a:latin typeface="Quicksand"/>
                <a:ea typeface="Quicksand"/>
                <a:cs typeface="Quicksand"/>
                <a:sym typeface="Quicksand"/>
              </a:rPr>
              <a:t>male gaze</a:t>
            </a:r>
            <a:r>
              <a:rPr lang="en-GB" sz="1867">
                <a:solidFill>
                  <a:srgbClr val="FFFFFF"/>
                </a:solidFill>
                <a:latin typeface="Quicksand"/>
                <a:ea typeface="Quicksand"/>
                <a:cs typeface="Quicksand"/>
                <a:sym typeface="Quicksand"/>
              </a:rPr>
              <a:t> theory worth considering - do Swift and co present themselves sexually for their own pleasure/power, for women that look up to them, or for the pleasure of men? All three?</a:t>
            </a:r>
            <a:endParaRPr sz="1867">
              <a:solidFill>
                <a:srgbClr val="FFFFFF"/>
              </a:solidFill>
              <a:latin typeface="Quicksand"/>
              <a:ea typeface="Quicksand"/>
              <a:cs typeface="Quicksand"/>
              <a:sym typeface="Quicksand"/>
            </a:endParaRPr>
          </a:p>
          <a:p>
            <a:pPr indent="-423323">
              <a:spcBef>
                <a:spcPts val="1600"/>
              </a:spcBef>
              <a:buClr>
                <a:srgbClr val="CC0000"/>
              </a:buClr>
              <a:buSzPts val="1400"/>
              <a:buFont typeface="Quicksand"/>
              <a:buChar char="●"/>
            </a:pPr>
            <a:r>
              <a:rPr lang="en-GB" sz="1867">
                <a:solidFill>
                  <a:srgbClr val="FFFFFF"/>
                </a:solidFill>
                <a:latin typeface="Quicksand"/>
                <a:ea typeface="Quicksand"/>
                <a:cs typeface="Quicksand"/>
                <a:sym typeface="Quicksand"/>
              </a:rPr>
              <a:t>In contrast to the women in the video, the only prominent male character (portrayed by Kendrick Lamar) is fully clothed and not sexualised.</a:t>
            </a:r>
            <a:endParaRPr sz="1867">
              <a:solidFill>
                <a:srgbClr val="FFFFFF"/>
              </a:solidFill>
              <a:latin typeface="Quicksand"/>
              <a:ea typeface="Quicksand"/>
              <a:cs typeface="Quicksand"/>
              <a:sym typeface="Quicksand"/>
            </a:endParaRPr>
          </a:p>
          <a:p>
            <a:pPr indent="-423323">
              <a:spcBef>
                <a:spcPts val="1600"/>
              </a:spcBef>
              <a:buClr>
                <a:srgbClr val="CC0000"/>
              </a:buClr>
              <a:buSzPts val="1400"/>
              <a:buFont typeface="Quicksand"/>
              <a:buChar char="●"/>
            </a:pPr>
            <a:r>
              <a:rPr lang="en-GB" sz="1867">
                <a:solidFill>
                  <a:srgbClr val="FFFFFF"/>
                </a:solidFill>
                <a:latin typeface="Quicksand"/>
                <a:ea typeface="Quicksand"/>
                <a:cs typeface="Quicksand"/>
                <a:sym typeface="Quicksand"/>
              </a:rPr>
              <a:t>THE FIGHTING AND STRENGTH OF WOMEN SHOWS A </a:t>
            </a:r>
            <a:r>
              <a:rPr lang="en-GB" sz="1867" b="1">
                <a:solidFill>
                  <a:srgbClr val="FFFFFF"/>
                </a:solidFill>
                <a:latin typeface="Quicksand"/>
                <a:ea typeface="Quicksand"/>
                <a:cs typeface="Quicksand"/>
                <a:sym typeface="Quicksand"/>
              </a:rPr>
              <a:t>FEMINIST </a:t>
            </a:r>
            <a:r>
              <a:rPr lang="en-GB" sz="1867">
                <a:solidFill>
                  <a:srgbClr val="FFFFFF"/>
                </a:solidFill>
                <a:latin typeface="Quicksand"/>
                <a:ea typeface="Quicksand"/>
                <a:cs typeface="Quicksand"/>
                <a:sym typeface="Quicksand"/>
              </a:rPr>
              <a:t>APPROACH (They are equal)</a:t>
            </a:r>
            <a:endParaRPr sz="1867">
              <a:solidFill>
                <a:srgbClr val="FFFFFF"/>
              </a:solidFill>
              <a:latin typeface="Quicksand"/>
              <a:ea typeface="Quicksand"/>
              <a:cs typeface="Quicksand"/>
              <a:sym typeface="Quicksand"/>
            </a:endParaRPr>
          </a:p>
        </p:txBody>
      </p:sp>
    </p:spTree>
    <p:extLst>
      <p:ext uri="{BB962C8B-B14F-4D97-AF65-F5344CB8AC3E}">
        <p14:creationId xmlns:p14="http://schemas.microsoft.com/office/powerpoint/2010/main" val="20506854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1886</Words>
  <Application>Microsoft Office PowerPoint</Application>
  <PresentationFormat>Widescreen</PresentationFormat>
  <Paragraphs>198</Paragraphs>
  <Slides>51</Slides>
  <Notes>51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Arial</vt:lpstr>
      <vt:lpstr>Calibri</vt:lpstr>
      <vt:lpstr>Calibri Light</vt:lpstr>
      <vt:lpstr>Comic Sans MS</vt:lpstr>
      <vt:lpstr>Impact</vt:lpstr>
      <vt:lpstr>Noto Symbol</vt:lpstr>
      <vt:lpstr>Quicksand</vt:lpstr>
      <vt:lpstr>Rockwell</vt:lpstr>
      <vt:lpstr>Office Theme</vt:lpstr>
      <vt:lpstr>BAD BLOOD</vt:lpstr>
      <vt:lpstr>PowerPoint Presentation</vt:lpstr>
      <vt:lpstr>PowerPoint Presentation</vt:lpstr>
      <vt:lpstr>PowerPoint Presentation</vt:lpstr>
      <vt:lpstr>MEDIA CONTEXT  </vt:lpstr>
      <vt:lpstr>MEDIA CONTEXTS</vt:lpstr>
      <vt:lpstr>MEDIA REPRESENTATION  </vt:lpstr>
      <vt:lpstr>REPRESENTATION</vt:lpstr>
      <vt:lpstr>REPRESENTATION</vt:lpstr>
      <vt:lpstr>REPRESENTATION of race...</vt:lpstr>
      <vt:lpstr>MEDIA LANGUAGE  HOW TO ANALYSE BAD BLOOD</vt:lpstr>
      <vt:lpstr>MEDIA LANGUAGE</vt:lpstr>
      <vt:lpstr>MEDIA LANGUAGE</vt:lpstr>
      <vt:lpstr>MEDIA LANGUAGE</vt:lpstr>
      <vt:lpstr>PowerPoint Presentation</vt:lpstr>
      <vt:lpstr>STAR THEORY</vt:lpstr>
      <vt:lpstr>STAR THEORY</vt:lpstr>
      <vt:lpstr>BAD BLOOD PREMIERE</vt:lpstr>
      <vt:lpstr>BAD BLOOD PREMIERE</vt:lpstr>
      <vt:lpstr>MEDIA LANGUAGE in BAD BLOOD: FULL VERSION</vt:lpstr>
      <vt:lpstr>MEDIA LANGUAGE in BAD BLOOD</vt:lpstr>
      <vt:lpstr>MEDIA LANGUAGE in BAD BLOOD</vt:lpstr>
      <vt:lpstr>MEDIA LANGUAGE in BAD BLOOD</vt:lpstr>
      <vt:lpstr>MEDIA LANGUAGE in BAD BLOOD</vt:lpstr>
      <vt:lpstr>MEDIA LANGUAGE in BAD BLOOD</vt:lpstr>
      <vt:lpstr>MEDIA LANGUAGE in BAD BLOOD</vt:lpstr>
      <vt:lpstr>MEDIA LANGUAGE in BAD BLOOD</vt:lpstr>
      <vt:lpstr>MEDIA LANGUAGE in BAD BLOOD</vt:lpstr>
      <vt:lpstr>MEDIA LANGUAGE in BAD BLOOD</vt:lpstr>
      <vt:lpstr>MEDIA LANGUAGE in BAD BLOOD</vt:lpstr>
      <vt:lpstr>MEDIA LANGUAGE in BAD BLOOD</vt:lpstr>
      <vt:lpstr>MEDIA LANGUAGE in BAD BLOOD</vt:lpstr>
      <vt:lpstr>MEDIA INSTITUTIONS  </vt:lpstr>
      <vt:lpstr>MR FULLER THINKS YOU WILL BE ASKED ABOUT TAYLOR SWIFT’s WEBSITE AND SOCIAL MEDIA!</vt:lpstr>
      <vt:lpstr>REVISING WEBSITES IS ESSENTIAL</vt:lpstr>
      <vt:lpstr>TYPES OF MEDIA ORGANISATION: BRANCHING OUT AND GETTING TO THE GROOT OF THINGS:</vt:lpstr>
      <vt:lpstr>UNDERSTANDING THE WEBSITE</vt:lpstr>
      <vt:lpstr>Taylor Swift’s SOCIAL MEDIA STATS</vt:lpstr>
      <vt:lpstr>PowerPoint Presentation</vt:lpstr>
      <vt:lpstr>PowerPoint Presentation</vt:lpstr>
      <vt:lpstr>PowerPoint Presentation</vt:lpstr>
      <vt:lpstr>PowerPoint Presentation</vt:lpstr>
      <vt:lpstr>Taylor Swift is a BUSINESS WOMAN</vt:lpstr>
      <vt:lpstr>Taylor Swift’s FACEBOOK</vt:lpstr>
      <vt:lpstr>Taylor Swift’s TWITTER </vt:lpstr>
      <vt:lpstr>Taylor Swift’s TWITTER part 2</vt:lpstr>
      <vt:lpstr>Taylor Swift’s INSTAGRAM</vt:lpstr>
      <vt:lpstr>Taylor Swift’s INSTAGRAM part 2</vt:lpstr>
      <vt:lpstr>Taylor Swift’s YOUTUBE</vt:lpstr>
      <vt:lpstr>Taylor Swift’s SYNERGY</vt:lpstr>
      <vt:lpstr>Taylor Swift’s MERCHANDISE</vt:lpstr>
    </vt:vector>
  </TitlesOfParts>
  <Company>Raynes Park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BAD BLOOD</dc:title>
  <dc:creator>Patrick Fuller</dc:creator>
  <cp:lastModifiedBy>Patrick Fuller</cp:lastModifiedBy>
  <cp:revision>1</cp:revision>
  <dcterms:created xsi:type="dcterms:W3CDTF">2020-03-17T07:33:28Z</dcterms:created>
  <dcterms:modified xsi:type="dcterms:W3CDTF">2020-03-17T07:33:52Z</dcterms:modified>
</cp:coreProperties>
</file>