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63E26-8EEE-42D4-ACC4-053F069F880F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0DBAC-2F94-402E-BD57-B1100FFDC6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14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Google Shape;1315;g7e368aa5ec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6022" y="1143366"/>
            <a:ext cx="6006000" cy="3084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6" name="Google Shape;1316;g7e368aa5ec_0_230:notes"/>
          <p:cNvSpPr txBox="1">
            <a:spLocks noGrp="1"/>
          </p:cNvSpPr>
          <p:nvPr>
            <p:ph type="body" idx="1"/>
          </p:nvPr>
        </p:nvSpPr>
        <p:spPr>
          <a:xfrm>
            <a:off x="685801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7" name="Google Shape;1317;g7e368aa5ec_0_2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68337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" name="Google Shape;1386;g7e368aa5ec_0_292:notes"/>
          <p:cNvSpPr txBox="1">
            <a:spLocks noGrp="1"/>
          </p:cNvSpPr>
          <p:nvPr>
            <p:ph type="body" idx="1"/>
          </p:nvPr>
        </p:nvSpPr>
        <p:spPr>
          <a:xfrm>
            <a:off x="685801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7" name="Google Shape;1387;g7e368aa5ec_0_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6022" y="1143366"/>
            <a:ext cx="6006000" cy="3084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75500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g7e368aa5ec_0_299:notes"/>
          <p:cNvSpPr txBox="1">
            <a:spLocks noGrp="1"/>
          </p:cNvSpPr>
          <p:nvPr>
            <p:ph type="body" idx="1"/>
          </p:nvPr>
        </p:nvSpPr>
        <p:spPr>
          <a:xfrm>
            <a:off x="685801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5" name="Google Shape;1395;g7e368aa5ec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6022" y="1143366"/>
            <a:ext cx="6006000" cy="3084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63344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g7e368aa5ec_0_306:notes"/>
          <p:cNvSpPr txBox="1">
            <a:spLocks noGrp="1"/>
          </p:cNvSpPr>
          <p:nvPr>
            <p:ph type="body" idx="1"/>
          </p:nvPr>
        </p:nvSpPr>
        <p:spPr>
          <a:xfrm>
            <a:off x="685801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3" name="Google Shape;1403;g7e368aa5ec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6022" y="1143366"/>
            <a:ext cx="6006000" cy="3084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10149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Google Shape;1410;g7e368aa5ec_0_313:notes"/>
          <p:cNvSpPr txBox="1">
            <a:spLocks noGrp="1"/>
          </p:cNvSpPr>
          <p:nvPr>
            <p:ph type="body" idx="1"/>
          </p:nvPr>
        </p:nvSpPr>
        <p:spPr>
          <a:xfrm>
            <a:off x="685801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1" name="Google Shape;1411;g7e368aa5ec_0_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6022" y="1143366"/>
            <a:ext cx="6006000" cy="3084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57872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g7e368aa5ec_0_318:notes"/>
          <p:cNvSpPr txBox="1">
            <a:spLocks noGrp="1"/>
          </p:cNvSpPr>
          <p:nvPr>
            <p:ph type="body" idx="1"/>
          </p:nvPr>
        </p:nvSpPr>
        <p:spPr>
          <a:xfrm>
            <a:off x="685801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7" name="Google Shape;1417;g7e368aa5ec_0_3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6022" y="1143366"/>
            <a:ext cx="6006000" cy="3084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65437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g7e368aa5ec_0_333:notes"/>
          <p:cNvSpPr txBox="1">
            <a:spLocks noGrp="1"/>
          </p:cNvSpPr>
          <p:nvPr>
            <p:ph type="body" idx="1"/>
          </p:nvPr>
        </p:nvSpPr>
        <p:spPr>
          <a:xfrm>
            <a:off x="685801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3" name="Google Shape;1433;g7e368aa5ec_0_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6022" y="1143366"/>
            <a:ext cx="6006000" cy="3084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85815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5" name="Google Shape;1445;g7e368aa5ec_0_345:notes"/>
          <p:cNvSpPr txBox="1">
            <a:spLocks noGrp="1"/>
          </p:cNvSpPr>
          <p:nvPr>
            <p:ph type="body" idx="1"/>
          </p:nvPr>
        </p:nvSpPr>
        <p:spPr>
          <a:xfrm>
            <a:off x="685801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6" name="Google Shape;1446;g7e368aa5ec_0_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6022" y="1143366"/>
            <a:ext cx="6006000" cy="3084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22998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Google Shape;1452;g7e368aa5ec_0_351:notes"/>
          <p:cNvSpPr txBox="1">
            <a:spLocks noGrp="1"/>
          </p:cNvSpPr>
          <p:nvPr>
            <p:ph type="body" idx="1"/>
          </p:nvPr>
        </p:nvSpPr>
        <p:spPr>
          <a:xfrm>
            <a:off x="685801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3" name="Google Shape;1453;g7e368aa5ec_0_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6022" y="1143366"/>
            <a:ext cx="6006000" cy="3084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2291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Google Shape;1460;g7e368aa5ec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6022" y="1143366"/>
            <a:ext cx="6006000" cy="3084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1" name="Google Shape;1461;g7e368aa5ec_0_358:notes"/>
          <p:cNvSpPr txBox="1">
            <a:spLocks noGrp="1"/>
          </p:cNvSpPr>
          <p:nvPr>
            <p:ph type="body" idx="1"/>
          </p:nvPr>
        </p:nvSpPr>
        <p:spPr>
          <a:xfrm>
            <a:off x="685801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2" name="Google Shape;1462;g7e368aa5ec_0_3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49118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7e368aa5ec_0_3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6022" y="1143366"/>
            <a:ext cx="6006000" cy="3084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7e368aa5ec_0_365:notes"/>
          <p:cNvSpPr txBox="1">
            <a:spLocks noGrp="1"/>
          </p:cNvSpPr>
          <p:nvPr>
            <p:ph type="body" idx="1"/>
          </p:nvPr>
        </p:nvSpPr>
        <p:spPr>
          <a:xfrm>
            <a:off x="685801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0" name="Google Shape;1470;g7e368aa5ec_0_3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9310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g7e368aa5ec_0_237:notes"/>
          <p:cNvSpPr txBox="1">
            <a:spLocks noGrp="1"/>
          </p:cNvSpPr>
          <p:nvPr>
            <p:ph type="body" idx="1"/>
          </p:nvPr>
        </p:nvSpPr>
        <p:spPr>
          <a:xfrm>
            <a:off x="685801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4" name="Google Shape;1324;g7e368aa5ec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6022" y="1143366"/>
            <a:ext cx="6006000" cy="3084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9401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Google Shape;1333;g7e368aa5ec_0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6022" y="1143366"/>
            <a:ext cx="6006000" cy="3084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4" name="Google Shape;1334;g7e368aa5ec_0_246:notes"/>
          <p:cNvSpPr txBox="1">
            <a:spLocks noGrp="1"/>
          </p:cNvSpPr>
          <p:nvPr>
            <p:ph type="body" idx="1"/>
          </p:nvPr>
        </p:nvSpPr>
        <p:spPr>
          <a:xfrm>
            <a:off x="685801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https://www.youtube.com/watch?v=AGrBIwt1YMg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http://www.bbc.co.uk/guides/zcy4bk7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5" name="Google Shape;1335;g7e368aa5ec_0_2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1293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Google Shape;1342;g7e368aa5ec_0_254:notes"/>
          <p:cNvSpPr txBox="1">
            <a:spLocks noGrp="1"/>
          </p:cNvSpPr>
          <p:nvPr>
            <p:ph type="body" idx="1"/>
          </p:nvPr>
        </p:nvSpPr>
        <p:spPr>
          <a:xfrm>
            <a:off x="685801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3" name="Google Shape;1343;g7e368aa5ec_0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6022" y="1143366"/>
            <a:ext cx="6006000" cy="3084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0177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" name="Google Shape;1350;g7e368aa5ec_0_261:notes"/>
          <p:cNvSpPr txBox="1">
            <a:spLocks noGrp="1"/>
          </p:cNvSpPr>
          <p:nvPr>
            <p:ph type="body" idx="1"/>
          </p:nvPr>
        </p:nvSpPr>
        <p:spPr>
          <a:xfrm>
            <a:off x="685801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i="1" u="sng"/>
              <a:t>Technical C</a:t>
            </a:r>
            <a:endParaRPr b="1" i="1" u="sng"/>
          </a:p>
        </p:txBody>
      </p:sp>
      <p:sp>
        <p:nvSpPr>
          <p:cNvPr id="1351" name="Google Shape;1351;g7e368aa5ec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6022" y="1143366"/>
            <a:ext cx="6006000" cy="3084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1128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Google Shape;1357;g7e368aa5ec_0_267:notes"/>
          <p:cNvSpPr txBox="1">
            <a:spLocks noGrp="1"/>
          </p:cNvSpPr>
          <p:nvPr>
            <p:ph type="body" idx="1"/>
          </p:nvPr>
        </p:nvSpPr>
        <p:spPr>
          <a:xfrm>
            <a:off x="685801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GB"/>
              <a:t>Yuppie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GB"/>
              <a:t>Big boats and beautiful women show terminology of a luxurious life.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GB"/>
              <a:t>Mainstream media was still stereotyping genders.This led to feminist movements developing as well as strikes that cuased riots in Brixton and Toxeth.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endParaRPr/>
          </a:p>
        </p:txBody>
      </p:sp>
      <p:sp>
        <p:nvSpPr>
          <p:cNvPr id="1358" name="Google Shape;1358;g7e368aa5ec_0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6022" y="1143366"/>
            <a:ext cx="6006000" cy="3084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4755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g7e368aa5ec_0_2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6022" y="1143366"/>
            <a:ext cx="6006000" cy="3084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4" name="Google Shape;1364;g7e368aa5ec_0_272:notes"/>
          <p:cNvSpPr txBox="1">
            <a:spLocks noGrp="1"/>
          </p:cNvSpPr>
          <p:nvPr>
            <p:ph type="body" idx="1"/>
          </p:nvPr>
        </p:nvSpPr>
        <p:spPr>
          <a:xfrm>
            <a:off x="685801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https://www.youtube.com/watch?v=m3lAjyUUS1g</a:t>
            </a:r>
            <a:endParaRPr/>
          </a:p>
        </p:txBody>
      </p:sp>
      <p:sp>
        <p:nvSpPr>
          <p:cNvPr id="1365" name="Google Shape;1365;g7e368aa5ec_0_27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5996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Google Shape;1372;g7e368aa5ec_0_280:notes"/>
          <p:cNvSpPr txBox="1">
            <a:spLocks noGrp="1"/>
          </p:cNvSpPr>
          <p:nvPr>
            <p:ph type="body" idx="1"/>
          </p:nvPr>
        </p:nvSpPr>
        <p:spPr>
          <a:xfrm>
            <a:off x="685801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3" name="Google Shape;1373;g7e368aa5ec_0_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6022" y="1143366"/>
            <a:ext cx="6006000" cy="3084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7533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g7e368aa5ec_0_286:notes"/>
          <p:cNvSpPr txBox="1">
            <a:spLocks noGrp="1"/>
          </p:cNvSpPr>
          <p:nvPr>
            <p:ph type="body" idx="1"/>
          </p:nvPr>
        </p:nvSpPr>
        <p:spPr>
          <a:xfrm>
            <a:off x="685801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0" name="Google Shape;1380;g7e368aa5ec_0_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6022" y="1143366"/>
            <a:ext cx="6006000" cy="3084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0602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23EC-EA26-4E1E-818F-4817E37D0AE7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5EDE-A272-4E35-9DD8-75858F8D83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191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23EC-EA26-4E1E-818F-4817E37D0AE7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5EDE-A272-4E35-9DD8-75858F8D83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755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23EC-EA26-4E1E-818F-4817E37D0AE7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5EDE-A272-4E35-9DD8-75858F8D83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597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23EC-EA26-4E1E-818F-4817E37D0AE7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5EDE-A272-4E35-9DD8-75858F8D83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059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23EC-EA26-4E1E-818F-4817E37D0AE7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5EDE-A272-4E35-9DD8-75858F8D83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274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23EC-EA26-4E1E-818F-4817E37D0AE7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5EDE-A272-4E35-9DD8-75858F8D83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429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23EC-EA26-4E1E-818F-4817E37D0AE7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5EDE-A272-4E35-9DD8-75858F8D83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938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23EC-EA26-4E1E-818F-4817E37D0AE7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5EDE-A272-4E35-9DD8-75858F8D83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688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23EC-EA26-4E1E-818F-4817E37D0AE7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5EDE-A272-4E35-9DD8-75858F8D83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35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23EC-EA26-4E1E-818F-4817E37D0AE7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5EDE-A272-4E35-9DD8-75858F8D83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437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23EC-EA26-4E1E-818F-4817E37D0AE7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5EDE-A272-4E35-9DD8-75858F8D83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994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C23EC-EA26-4E1E-818F-4817E37D0AE7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45EDE-A272-4E35-9DD8-75858F8D83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050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nTizYn3-QN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RmFgx4AaZg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hyperlink" Target="http://www.youtube.com/watch?v=TlYknfD_Q6c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Google Shape;1319;p18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solidFill>
            <a:srgbClr val="FFFF00"/>
          </a:solidFill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GB"/>
              <a:t>COMPONENT 2: MUSIC VIDEOS		</a:t>
            </a:r>
            <a:endParaRPr/>
          </a:p>
        </p:txBody>
      </p:sp>
      <p:sp>
        <p:nvSpPr>
          <p:cNvPr id="1320" name="Google Shape;1320;p18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t" anchorCtr="0">
            <a:noAutofit/>
          </a:bodyPr>
          <a:lstStyle/>
          <a:p>
            <a:pPr marL="0" indent="0">
              <a:spcBef>
                <a:spcPts val="1067"/>
              </a:spcBef>
              <a:buNone/>
            </a:pPr>
            <a:r>
              <a:rPr lang="en-GB"/>
              <a:t>In CONTRAST to Taylor Swift’s Bad Blood, you need to study a historical text. </a:t>
            </a:r>
            <a:endParaRPr/>
          </a:p>
          <a:p>
            <a:pPr marL="0" indent="0">
              <a:spcBef>
                <a:spcPts val="1067"/>
              </a:spcBef>
              <a:buNone/>
            </a:pPr>
            <a:endParaRPr/>
          </a:p>
          <a:p>
            <a:pPr marL="0" indent="0">
              <a:spcBef>
                <a:spcPts val="1067"/>
              </a:spcBef>
              <a:buNone/>
            </a:pPr>
            <a:r>
              <a:rPr lang="en-GB"/>
              <a:t>You need to consider how representations have changed over time. </a:t>
            </a:r>
            <a:endParaRPr/>
          </a:p>
        </p:txBody>
      </p:sp>
      <p:pic>
        <p:nvPicPr>
          <p:cNvPr id="1321" name="Google Shape;1321;p187" descr="The official Duran Duran video for &quot;Rio&quot; from 1982's RIO. Directed by Russell Mulcahy.&#10;&#10;Stream Duran Duran's greatest hits here ▶ https://duran.io/2GMNTzX&#10; &#10;Subscribe here ▶ https://duran.io/2xnWlGr&#10;&#10;Watch Duran Duran’s other official music videos &#10;▶ https://duran.io/2J8R5Lf&#10; &#10;Socials:&#10;Facebook | https://www.facebook.com/duranduran&#10;Twitter | https://twitter.com/duranduran&#10;Instagram | https://www.instagram.com/duranduran&#10;Website| https://www.duranduran.com&#10;&#10; &#10;Lyrics:&#10;&#10;Moving on the floor now babe you're a bird of paradise&#10;Cherry ice cream smile I suppose it's very nice&#10;With a step to your left and a flick to the right&#10;You catch that mirror way out west&#10;You know you're something special and you look like you're the best&#10;&#10;Her name is Rio and she dances on the sand&#10;Just like that river twisting through a dusty land&#10;And when she shines she really shows you all she can&#10;Oh Rio, Rio dance across the Rio Grande&#10;&#10;I've seen you on the beach and I've seen you on TV&#10;Two, of a billion stars it means so much to me&#10;Like a birthday or a pretty view&#10;But then I'm sure that you know it's just for you&#10;&#10;Her name is Rio and she dances on the sand&#10;Just like that river twisting through a dusty land&#10;And when she shines she really shows you all she can&#10;Oh Rio, Rio dance across the Rio Grande&#10;&#10;Hey now (wow) look at that did he nearly run you down&#10;At the end of the drive the lawmen arrive you make me feel&#10;Alive, alive, alive&#10;&#10;I'll take my chance 'cause luck is on my side&#10;I tell you something I know what you're thinking&#10;I tell you something I know what you're thinking&#10;&#10;Her name is Rio and she dances on the sand&#10;Just like that river twists across a dusty land&#10;And when she shines she really shows you all she can&#10;Oh Rio, Rio dance across the Rio Grande&#10;&#10;Her name is Rio, she don't need to understand&#10;And I might find her if I'm looking like I can&#10;Oh Rio Rio hear them shout across the land&#10;From mountains in the north down to the Rio Grande&#10;&#10;Doo doo doo doo doo doo doo &#10;Doo doo doo doo doo doo doo" title="Duran Duran - Rio (Official Music Video)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02851" y="4123400"/>
            <a:ext cx="3377675" cy="25332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7025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" name="Google Shape;1389;p196"/>
          <p:cNvSpPr txBox="1">
            <a:spLocks noGrp="1"/>
          </p:cNvSpPr>
          <p:nvPr>
            <p:ph type="body" idx="1"/>
          </p:nvPr>
        </p:nvSpPr>
        <p:spPr>
          <a:xfrm>
            <a:off x="5794700" y="649000"/>
            <a:ext cx="5476400" cy="26344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33" tIns="45700" rIns="91433" bIns="45700" rtlCol="0" anchor="t" anchorCtr="0">
            <a:noAutofit/>
          </a:bodyPr>
          <a:lstStyle/>
          <a:p>
            <a:pPr marL="237061" indent="-50799">
              <a:spcBef>
                <a:spcPts val="0"/>
              </a:spcBef>
              <a:buClr>
                <a:schemeClr val="dk1"/>
              </a:buClr>
              <a:buSzPts val="2100"/>
              <a:buNone/>
            </a:pPr>
            <a:r>
              <a:rPr lang="en-GB"/>
              <a:t>ANALYSIS:</a:t>
            </a:r>
            <a:endParaRPr/>
          </a:p>
          <a:p>
            <a:pPr marL="237061" indent="-50799">
              <a:spcBef>
                <a:spcPts val="0"/>
              </a:spcBef>
              <a:buClr>
                <a:schemeClr val="dk1"/>
              </a:buClr>
              <a:buSzPts val="2100"/>
              <a:buNone/>
            </a:pPr>
            <a:endParaRPr/>
          </a:p>
          <a:p>
            <a:pPr marL="237061" indent="-50799">
              <a:spcBef>
                <a:spcPts val="0"/>
              </a:spcBef>
              <a:buClr>
                <a:schemeClr val="dk1"/>
              </a:buClr>
              <a:buSzPts val="2100"/>
              <a:buNone/>
            </a:pPr>
            <a:r>
              <a:rPr lang="en-GB" sz="1067"/>
              <a:t>Who’s point of view is this?</a:t>
            </a:r>
            <a:endParaRPr sz="1067"/>
          </a:p>
          <a:p>
            <a:pPr marL="237061" indent="-50799">
              <a:spcBef>
                <a:spcPts val="0"/>
              </a:spcBef>
              <a:buClr>
                <a:schemeClr val="dk1"/>
              </a:buClr>
              <a:buSzPts val="2100"/>
              <a:buNone/>
            </a:pPr>
            <a:endParaRPr sz="1067"/>
          </a:p>
          <a:p>
            <a:pPr marL="237061" indent="-50799">
              <a:spcBef>
                <a:spcPts val="0"/>
              </a:spcBef>
              <a:buClr>
                <a:schemeClr val="dk1"/>
              </a:buClr>
              <a:buSzPts val="2100"/>
              <a:buNone/>
            </a:pPr>
            <a:r>
              <a:rPr lang="en-GB" sz="1067"/>
              <a:t>Why is she looking at us?</a:t>
            </a:r>
            <a:endParaRPr sz="1067"/>
          </a:p>
          <a:p>
            <a:pPr marL="237061" indent="-50799">
              <a:spcBef>
                <a:spcPts val="0"/>
              </a:spcBef>
              <a:buClr>
                <a:schemeClr val="dk1"/>
              </a:buClr>
              <a:buSzPts val="2100"/>
              <a:buNone/>
            </a:pPr>
            <a:endParaRPr sz="1067"/>
          </a:p>
          <a:p>
            <a:pPr marL="237061" indent="-50799">
              <a:spcBef>
                <a:spcPts val="0"/>
              </a:spcBef>
              <a:buClr>
                <a:schemeClr val="dk1"/>
              </a:buClr>
              <a:buSzPts val="2100"/>
              <a:buNone/>
            </a:pPr>
            <a:r>
              <a:rPr lang="en-GB" sz="1067"/>
              <a:t>Why has the special effect been used?</a:t>
            </a:r>
            <a:endParaRPr sz="1067"/>
          </a:p>
        </p:txBody>
      </p:sp>
      <p:pic>
        <p:nvPicPr>
          <p:cNvPr id="1390" name="Google Shape;1390;p1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3653" y="649000"/>
            <a:ext cx="5167487" cy="2634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1" name="Google Shape;1391;p19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3651" y="3792249"/>
            <a:ext cx="5245556" cy="2719388"/>
          </a:xfrm>
          <a:prstGeom prst="rect">
            <a:avLst/>
          </a:prstGeom>
          <a:noFill/>
          <a:ln>
            <a:noFill/>
          </a:ln>
        </p:spPr>
      </p:pic>
      <p:sp>
        <p:nvSpPr>
          <p:cNvPr id="1392" name="Google Shape;1392;p196"/>
          <p:cNvSpPr txBox="1">
            <a:spLocks noGrp="1"/>
          </p:cNvSpPr>
          <p:nvPr>
            <p:ph type="body" idx="1"/>
          </p:nvPr>
        </p:nvSpPr>
        <p:spPr>
          <a:xfrm>
            <a:off x="5910425" y="3792251"/>
            <a:ext cx="5476400" cy="26344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33" tIns="45700" rIns="91433" bIns="45700" rtlCol="0" anchor="t" anchorCtr="0">
            <a:noAutofit/>
          </a:bodyPr>
          <a:lstStyle/>
          <a:p>
            <a:pPr marL="237061" indent="-50799">
              <a:spcBef>
                <a:spcPts val="0"/>
              </a:spcBef>
              <a:buClr>
                <a:schemeClr val="dk1"/>
              </a:buClr>
              <a:buSzPts val="2100"/>
              <a:buNone/>
            </a:pPr>
            <a:r>
              <a:rPr lang="en-GB"/>
              <a:t>ANALYSIS:</a:t>
            </a:r>
            <a:endParaRPr/>
          </a:p>
          <a:p>
            <a:pPr marL="237061" indent="-50799">
              <a:spcBef>
                <a:spcPts val="0"/>
              </a:spcBef>
              <a:buClr>
                <a:schemeClr val="dk1"/>
              </a:buClr>
              <a:buSzPts val="2100"/>
              <a:buNone/>
            </a:pPr>
            <a:endParaRPr/>
          </a:p>
          <a:p>
            <a:pPr marL="237061" indent="-50799">
              <a:spcBef>
                <a:spcPts val="0"/>
              </a:spcBef>
              <a:buClr>
                <a:schemeClr val="dk1"/>
              </a:buClr>
              <a:buSzPts val="2100"/>
              <a:buNone/>
            </a:pPr>
            <a:r>
              <a:rPr lang="en-GB" sz="1067"/>
              <a:t>Who’s point of view is this?</a:t>
            </a:r>
            <a:endParaRPr sz="1067"/>
          </a:p>
          <a:p>
            <a:pPr marL="237061" indent="-50799">
              <a:spcBef>
                <a:spcPts val="0"/>
              </a:spcBef>
              <a:buClr>
                <a:schemeClr val="dk1"/>
              </a:buClr>
              <a:buSzPts val="2100"/>
              <a:buNone/>
            </a:pPr>
            <a:endParaRPr sz="1067"/>
          </a:p>
          <a:p>
            <a:pPr marL="186262" indent="0">
              <a:spcBef>
                <a:spcPts val="0"/>
              </a:spcBef>
              <a:buClr>
                <a:schemeClr val="dk1"/>
              </a:buClr>
              <a:buSzPts val="2100"/>
              <a:buNone/>
            </a:pPr>
            <a:endParaRPr sz="1067"/>
          </a:p>
          <a:p>
            <a:pPr marL="237061" indent="-50799">
              <a:spcBef>
                <a:spcPts val="0"/>
              </a:spcBef>
              <a:buClr>
                <a:schemeClr val="dk1"/>
              </a:buClr>
              <a:buSzPts val="2100"/>
              <a:buNone/>
            </a:pPr>
            <a:r>
              <a:rPr lang="en-GB" sz="1067"/>
              <a:t>Why has the special effect been used?</a:t>
            </a:r>
            <a:endParaRPr sz="1067"/>
          </a:p>
        </p:txBody>
      </p:sp>
    </p:spTree>
    <p:extLst>
      <p:ext uri="{BB962C8B-B14F-4D97-AF65-F5344CB8AC3E}">
        <p14:creationId xmlns:p14="http://schemas.microsoft.com/office/powerpoint/2010/main" val="1278808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7" name="Google Shape;1397;p1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7618" y="500929"/>
            <a:ext cx="3245420" cy="2930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8" name="Google Shape;1398;p19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78331" y="3566535"/>
            <a:ext cx="4916347" cy="2908156"/>
          </a:xfrm>
          <a:prstGeom prst="rect">
            <a:avLst/>
          </a:prstGeom>
          <a:noFill/>
          <a:ln>
            <a:noFill/>
          </a:ln>
        </p:spPr>
      </p:pic>
      <p:sp>
        <p:nvSpPr>
          <p:cNvPr id="1399" name="Google Shape;1399;p197"/>
          <p:cNvSpPr txBox="1">
            <a:spLocks noGrp="1"/>
          </p:cNvSpPr>
          <p:nvPr>
            <p:ph type="body" idx="1"/>
          </p:nvPr>
        </p:nvSpPr>
        <p:spPr>
          <a:xfrm>
            <a:off x="376651" y="500925"/>
            <a:ext cx="5476400" cy="26344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33" tIns="45700" rIns="91433" bIns="45700" rtlCol="0" anchor="t" anchorCtr="0">
            <a:noAutofit/>
          </a:bodyPr>
          <a:lstStyle/>
          <a:p>
            <a:pPr marL="237061" indent="-50799">
              <a:spcBef>
                <a:spcPts val="0"/>
              </a:spcBef>
              <a:buClr>
                <a:schemeClr val="dk1"/>
              </a:buClr>
              <a:buSzPts val="2100"/>
              <a:buNone/>
            </a:pPr>
            <a:r>
              <a:rPr lang="en-GB"/>
              <a:t>ANALYSIS:</a:t>
            </a:r>
            <a:endParaRPr/>
          </a:p>
          <a:p>
            <a:pPr marL="237061" indent="-50799">
              <a:spcBef>
                <a:spcPts val="0"/>
              </a:spcBef>
              <a:buClr>
                <a:schemeClr val="dk1"/>
              </a:buClr>
              <a:buSzPts val="2100"/>
              <a:buNone/>
            </a:pPr>
            <a:endParaRPr/>
          </a:p>
          <a:p>
            <a:pPr marL="237061" indent="-50799">
              <a:spcBef>
                <a:spcPts val="0"/>
              </a:spcBef>
              <a:buClr>
                <a:schemeClr val="dk1"/>
              </a:buClr>
              <a:buSzPts val="2100"/>
              <a:buNone/>
            </a:pPr>
            <a:r>
              <a:rPr lang="en-GB" sz="1067"/>
              <a:t>What type of shot is this and why has it been used?</a:t>
            </a:r>
            <a:endParaRPr sz="1067"/>
          </a:p>
          <a:p>
            <a:pPr marL="237061" indent="-50799">
              <a:spcBef>
                <a:spcPts val="0"/>
              </a:spcBef>
              <a:buClr>
                <a:schemeClr val="dk1"/>
              </a:buClr>
              <a:buSzPts val="2100"/>
              <a:buNone/>
            </a:pPr>
            <a:endParaRPr sz="1067"/>
          </a:p>
          <a:p>
            <a:pPr marL="237061" indent="-50799">
              <a:spcBef>
                <a:spcPts val="0"/>
              </a:spcBef>
              <a:buClr>
                <a:schemeClr val="dk1"/>
              </a:buClr>
              <a:buSzPts val="2100"/>
              <a:buNone/>
            </a:pPr>
            <a:endParaRPr sz="1067"/>
          </a:p>
          <a:p>
            <a:pPr marL="237061" indent="-50799">
              <a:spcBef>
                <a:spcPts val="0"/>
              </a:spcBef>
              <a:buClr>
                <a:schemeClr val="dk1"/>
              </a:buClr>
              <a:buSzPts val="2100"/>
              <a:buNone/>
            </a:pPr>
            <a:r>
              <a:rPr lang="en-GB" sz="1067"/>
              <a:t>Analyse the meaning (link to Male Gaze theory)</a:t>
            </a:r>
            <a:endParaRPr sz="1067"/>
          </a:p>
        </p:txBody>
      </p:sp>
      <p:sp>
        <p:nvSpPr>
          <p:cNvPr id="1400" name="Google Shape;1400;p197"/>
          <p:cNvSpPr txBox="1">
            <a:spLocks noGrp="1"/>
          </p:cNvSpPr>
          <p:nvPr>
            <p:ph type="body" idx="1"/>
          </p:nvPr>
        </p:nvSpPr>
        <p:spPr>
          <a:xfrm>
            <a:off x="248375" y="3703312"/>
            <a:ext cx="5476400" cy="26344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33" tIns="45700" rIns="91433" bIns="45700" rtlCol="0" anchor="t" anchorCtr="0">
            <a:noAutofit/>
          </a:bodyPr>
          <a:lstStyle/>
          <a:p>
            <a:pPr marL="237061" indent="-50799">
              <a:spcBef>
                <a:spcPts val="0"/>
              </a:spcBef>
              <a:buClr>
                <a:schemeClr val="dk1"/>
              </a:buClr>
              <a:buSzPts val="2100"/>
              <a:buNone/>
            </a:pPr>
            <a:r>
              <a:rPr lang="en-GB"/>
              <a:t>ANALYSIS:</a:t>
            </a:r>
            <a:endParaRPr/>
          </a:p>
          <a:p>
            <a:pPr marL="237061" indent="-50799">
              <a:spcBef>
                <a:spcPts val="0"/>
              </a:spcBef>
              <a:buClr>
                <a:schemeClr val="dk1"/>
              </a:buClr>
              <a:buSzPts val="2100"/>
              <a:buNone/>
            </a:pPr>
            <a:endParaRPr/>
          </a:p>
          <a:p>
            <a:pPr marL="237061" indent="-50799">
              <a:spcBef>
                <a:spcPts val="0"/>
              </a:spcBef>
              <a:buClr>
                <a:schemeClr val="dk1"/>
              </a:buClr>
              <a:buSzPts val="2100"/>
              <a:buNone/>
            </a:pPr>
            <a:r>
              <a:rPr lang="en-GB" sz="1067"/>
              <a:t>What type of shot is this and why has it been used?</a:t>
            </a:r>
            <a:endParaRPr sz="1067"/>
          </a:p>
          <a:p>
            <a:pPr marL="237061" indent="-50799">
              <a:spcBef>
                <a:spcPts val="0"/>
              </a:spcBef>
              <a:buClr>
                <a:schemeClr val="dk1"/>
              </a:buClr>
              <a:buSzPts val="2100"/>
              <a:buNone/>
            </a:pPr>
            <a:endParaRPr sz="1067"/>
          </a:p>
          <a:p>
            <a:pPr marL="237061" indent="-50799">
              <a:spcBef>
                <a:spcPts val="0"/>
              </a:spcBef>
              <a:buClr>
                <a:schemeClr val="dk1"/>
              </a:buClr>
              <a:buSzPts val="2100"/>
              <a:buNone/>
            </a:pPr>
            <a:endParaRPr sz="1067"/>
          </a:p>
          <a:p>
            <a:pPr marL="237061" indent="-50799">
              <a:spcBef>
                <a:spcPts val="0"/>
              </a:spcBef>
              <a:buClr>
                <a:schemeClr val="dk1"/>
              </a:buClr>
              <a:buSzPts val="2100"/>
              <a:buNone/>
            </a:pPr>
            <a:r>
              <a:rPr lang="en-GB" sz="1067"/>
              <a:t>Analyse the meaning</a:t>
            </a:r>
            <a:endParaRPr sz="1067"/>
          </a:p>
        </p:txBody>
      </p:sp>
    </p:spTree>
    <p:extLst>
      <p:ext uri="{BB962C8B-B14F-4D97-AF65-F5344CB8AC3E}">
        <p14:creationId xmlns:p14="http://schemas.microsoft.com/office/powerpoint/2010/main" val="1853732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5" name="Google Shape;1405;p1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0470" y="437646"/>
            <a:ext cx="4681813" cy="2641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6" name="Google Shape;1406;p19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0470" y="3407932"/>
            <a:ext cx="4468697" cy="2903969"/>
          </a:xfrm>
          <a:prstGeom prst="rect">
            <a:avLst/>
          </a:prstGeom>
          <a:noFill/>
          <a:ln>
            <a:noFill/>
          </a:ln>
        </p:spPr>
      </p:pic>
      <p:sp>
        <p:nvSpPr>
          <p:cNvPr id="1407" name="Google Shape;1407;p198"/>
          <p:cNvSpPr txBox="1">
            <a:spLocks noGrp="1"/>
          </p:cNvSpPr>
          <p:nvPr>
            <p:ph type="body" idx="1"/>
          </p:nvPr>
        </p:nvSpPr>
        <p:spPr>
          <a:xfrm>
            <a:off x="5501851" y="440863"/>
            <a:ext cx="5476400" cy="26344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33" tIns="45700" rIns="91433" bIns="45700" rtlCol="0" anchor="t" anchorCtr="0">
            <a:noAutofit/>
          </a:bodyPr>
          <a:lstStyle/>
          <a:p>
            <a:pPr marL="237061" indent="-50799">
              <a:spcBef>
                <a:spcPts val="0"/>
              </a:spcBef>
              <a:buClr>
                <a:schemeClr val="dk1"/>
              </a:buClr>
              <a:buSzPts val="2100"/>
              <a:buNone/>
            </a:pPr>
            <a:r>
              <a:rPr lang="en-GB"/>
              <a:t>ANALYSIS:</a:t>
            </a:r>
            <a:endParaRPr/>
          </a:p>
          <a:p>
            <a:pPr marL="237061" indent="-50799">
              <a:spcBef>
                <a:spcPts val="0"/>
              </a:spcBef>
              <a:buClr>
                <a:schemeClr val="dk1"/>
              </a:buClr>
              <a:buSzPts val="2100"/>
              <a:buNone/>
            </a:pPr>
            <a:endParaRPr/>
          </a:p>
          <a:p>
            <a:pPr marL="237061" indent="-50799">
              <a:spcBef>
                <a:spcPts val="0"/>
              </a:spcBef>
              <a:buClr>
                <a:schemeClr val="dk1"/>
              </a:buClr>
              <a:buSzPts val="2100"/>
              <a:buNone/>
            </a:pPr>
            <a:r>
              <a:rPr lang="en-GB" sz="1067"/>
              <a:t>What type of shot is this and why has it been used?</a:t>
            </a:r>
            <a:endParaRPr sz="1067"/>
          </a:p>
          <a:p>
            <a:pPr marL="237061" indent="-50799">
              <a:spcBef>
                <a:spcPts val="0"/>
              </a:spcBef>
              <a:buClr>
                <a:schemeClr val="dk1"/>
              </a:buClr>
              <a:buSzPts val="2100"/>
              <a:buNone/>
            </a:pPr>
            <a:endParaRPr sz="1067"/>
          </a:p>
          <a:p>
            <a:pPr marL="237061" indent="-50799">
              <a:spcBef>
                <a:spcPts val="0"/>
              </a:spcBef>
              <a:buClr>
                <a:schemeClr val="dk1"/>
              </a:buClr>
              <a:buSzPts val="2100"/>
              <a:buNone/>
            </a:pPr>
            <a:endParaRPr sz="1067"/>
          </a:p>
          <a:p>
            <a:pPr marL="237061" indent="-50799">
              <a:spcBef>
                <a:spcPts val="0"/>
              </a:spcBef>
              <a:buClr>
                <a:schemeClr val="dk1"/>
              </a:buClr>
              <a:buSzPts val="2100"/>
              <a:buNone/>
            </a:pPr>
            <a:r>
              <a:rPr lang="en-GB" sz="1067"/>
              <a:t>Describe the body language codes of the man</a:t>
            </a:r>
            <a:endParaRPr sz="1067"/>
          </a:p>
        </p:txBody>
      </p:sp>
      <p:sp>
        <p:nvSpPr>
          <p:cNvPr id="1408" name="Google Shape;1408;p198"/>
          <p:cNvSpPr txBox="1">
            <a:spLocks noGrp="1"/>
          </p:cNvSpPr>
          <p:nvPr>
            <p:ph type="body" idx="1"/>
          </p:nvPr>
        </p:nvSpPr>
        <p:spPr>
          <a:xfrm>
            <a:off x="5422375" y="3407912"/>
            <a:ext cx="5476400" cy="26344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33" tIns="45700" rIns="91433" bIns="45700" rtlCol="0" anchor="t" anchorCtr="0">
            <a:noAutofit/>
          </a:bodyPr>
          <a:lstStyle/>
          <a:p>
            <a:pPr marL="237061" indent="-50799">
              <a:spcBef>
                <a:spcPts val="0"/>
              </a:spcBef>
              <a:buClr>
                <a:schemeClr val="dk1"/>
              </a:buClr>
              <a:buSzPts val="2100"/>
              <a:buNone/>
            </a:pPr>
            <a:r>
              <a:rPr lang="en-GB"/>
              <a:t>ANALYSIS:</a:t>
            </a:r>
            <a:endParaRPr/>
          </a:p>
          <a:p>
            <a:pPr marL="237061" indent="-50799">
              <a:spcBef>
                <a:spcPts val="0"/>
              </a:spcBef>
              <a:buClr>
                <a:schemeClr val="dk1"/>
              </a:buClr>
              <a:buSzPts val="2100"/>
              <a:buNone/>
            </a:pPr>
            <a:endParaRPr/>
          </a:p>
          <a:p>
            <a:pPr marL="237061" indent="-50799">
              <a:spcBef>
                <a:spcPts val="0"/>
              </a:spcBef>
              <a:buClr>
                <a:schemeClr val="dk1"/>
              </a:buClr>
              <a:buSzPts val="2100"/>
              <a:buNone/>
            </a:pPr>
            <a:r>
              <a:rPr lang="en-GB" sz="1067"/>
              <a:t>How does this represent men in the 1980s?</a:t>
            </a:r>
            <a:endParaRPr sz="1067"/>
          </a:p>
        </p:txBody>
      </p:sp>
    </p:spTree>
    <p:extLst>
      <p:ext uri="{BB962C8B-B14F-4D97-AF65-F5344CB8AC3E}">
        <p14:creationId xmlns:p14="http://schemas.microsoft.com/office/powerpoint/2010/main" val="2597767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" name="Google Shape;1413;p19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3300"/>
            </a:pPr>
            <a:r>
              <a:rPr lang="en-GB"/>
              <a:t>To understand how technical and visual codes create meaning.</a:t>
            </a:r>
            <a:endParaRPr/>
          </a:p>
        </p:txBody>
      </p:sp>
      <p:sp>
        <p:nvSpPr>
          <p:cNvPr id="1414" name="Google Shape;1414;p19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rgbClr val="0070C0"/>
              </a:buClr>
              <a:buSzPts val="2100"/>
              <a:buNone/>
            </a:pPr>
            <a:r>
              <a:rPr lang="en-GB" b="1">
                <a:solidFill>
                  <a:srgbClr val="0070C0"/>
                </a:solidFill>
              </a:rPr>
              <a:t>Laura Mulvey’s ‘Male Gaze</a:t>
            </a:r>
            <a:r>
              <a:rPr lang="en-GB"/>
              <a:t>’ theory states that:</a:t>
            </a:r>
            <a:endParaRPr/>
          </a:p>
          <a:p>
            <a:pPr marL="0" indent="0">
              <a:spcBef>
                <a:spcPts val="1067"/>
              </a:spcBef>
              <a:buClr>
                <a:schemeClr val="dk1"/>
              </a:buClr>
              <a:buSzPts val="2100"/>
              <a:buNone/>
            </a:pPr>
            <a:r>
              <a:rPr lang="en-GB"/>
              <a:t>Male gaze is the act of depicting women and the world, in the visual arts and in literature, from a masculine, heterosexual perspective that presents and represents women </a:t>
            </a:r>
            <a:r>
              <a:rPr lang="en-GB" b="1"/>
              <a:t>as sexual objects for the pleasure of the male viewer.</a:t>
            </a:r>
            <a:endParaRPr/>
          </a:p>
          <a:p>
            <a:pPr marL="0" indent="0">
              <a:spcBef>
                <a:spcPts val="1067"/>
              </a:spcBef>
              <a:buClr>
                <a:schemeClr val="dk1"/>
              </a:buClr>
              <a:buSzPts val="2100"/>
              <a:buNone/>
            </a:pPr>
            <a:endParaRPr b="1">
              <a:solidFill>
                <a:srgbClr val="00B050"/>
              </a:solidFill>
            </a:endParaRPr>
          </a:p>
          <a:p>
            <a:pPr marL="0" indent="0">
              <a:spcBef>
                <a:spcPts val="1067"/>
              </a:spcBef>
              <a:buClr>
                <a:srgbClr val="00B050"/>
              </a:buClr>
              <a:buSzPts val="2100"/>
              <a:buNone/>
            </a:pPr>
            <a:r>
              <a:rPr lang="en-GB" b="1">
                <a:solidFill>
                  <a:srgbClr val="00B050"/>
                </a:solidFill>
              </a:rPr>
              <a:t>To what extent can you apply this A-Level theory to this GCSE text?</a:t>
            </a:r>
            <a:endParaRPr/>
          </a:p>
          <a:p>
            <a:pPr marL="0" indent="0">
              <a:spcBef>
                <a:spcPts val="1067"/>
              </a:spcBef>
              <a:buClr>
                <a:srgbClr val="00B050"/>
              </a:buClr>
              <a:buSzPts val="2100"/>
              <a:buNone/>
            </a:pPr>
            <a:r>
              <a:rPr lang="en-GB" b="1">
                <a:solidFill>
                  <a:srgbClr val="00B050"/>
                </a:solidFill>
              </a:rPr>
              <a:t>Discuss.</a:t>
            </a:r>
            <a:endParaRPr b="1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269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9" name="Google Shape;1419;p2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3651" y="584778"/>
            <a:ext cx="5167487" cy="2634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0" name="Google Shape;1420;p20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3651" y="3792249"/>
            <a:ext cx="5245556" cy="2719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1" name="Google Shape;1421;p20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09053" y="2886797"/>
            <a:ext cx="3879451" cy="2294804"/>
          </a:xfrm>
          <a:prstGeom prst="rect">
            <a:avLst/>
          </a:prstGeom>
          <a:noFill/>
          <a:ln>
            <a:noFill/>
          </a:ln>
        </p:spPr>
      </p:pic>
      <p:sp>
        <p:nvSpPr>
          <p:cNvPr id="1422" name="Google Shape;1422;p200"/>
          <p:cNvSpPr txBox="1"/>
          <p:nvPr/>
        </p:nvSpPr>
        <p:spPr>
          <a:xfrm>
            <a:off x="7315200" y="2166699"/>
            <a:ext cx="4516400" cy="646000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r>
              <a:rPr lang="en-GB" sz="1867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 angle shot </a:t>
            </a:r>
            <a:r>
              <a:rPr lang="en-GB"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allows audiences to be voyeurs of the fantasies which the band have.</a:t>
            </a:r>
            <a:endParaRPr sz="18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3" name="Google Shape;1423;p200"/>
          <p:cNvSpPr txBox="1"/>
          <p:nvPr/>
        </p:nvSpPr>
        <p:spPr>
          <a:xfrm>
            <a:off x="4405747" y="557068"/>
            <a:ext cx="3560800" cy="1200400"/>
          </a:xfrm>
          <a:prstGeom prst="rect">
            <a:avLst/>
          </a:prstGeom>
          <a:solidFill>
            <a:srgbClr val="F7CAAC"/>
          </a:solidFill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r>
              <a:rPr lang="en-GB" sz="1867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Close up </a:t>
            </a:r>
            <a:r>
              <a:rPr lang="en-GB"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woman’s eyes in the edited shot connotes that she is ‘watching’ you. Inks to the Voyeurism.</a:t>
            </a:r>
            <a:endParaRPr sz="18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4" name="Google Shape;1424;p200"/>
          <p:cNvSpPr txBox="1"/>
          <p:nvPr/>
        </p:nvSpPr>
        <p:spPr>
          <a:xfrm>
            <a:off x="4697860" y="4034197"/>
            <a:ext cx="2617200" cy="2031200"/>
          </a:xfrm>
          <a:prstGeom prst="rect">
            <a:avLst/>
          </a:prstGeom>
          <a:solidFill>
            <a:srgbClr val="F7CAAC"/>
          </a:solidFill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r>
              <a:rPr lang="en-GB" sz="1867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 angle wide shot </a:t>
            </a:r>
            <a:r>
              <a:rPr lang="en-GB"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the scenery and the woman’s body links to </a:t>
            </a:r>
            <a:r>
              <a:rPr lang="en-GB" sz="1867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Laura Mulvey’s theory – </a:t>
            </a:r>
            <a:r>
              <a:rPr lang="en-GB"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woman is objectified.</a:t>
            </a:r>
            <a:endParaRPr sz="1467"/>
          </a:p>
          <a:p>
            <a:r>
              <a:rPr lang="en-GB"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Black box around her thigh connotes this, too.</a:t>
            </a:r>
            <a:endParaRPr sz="18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5" name="Google Shape;1425;p200"/>
          <p:cNvSpPr txBox="1"/>
          <p:nvPr/>
        </p:nvSpPr>
        <p:spPr>
          <a:xfrm>
            <a:off x="3879273" y="2166699"/>
            <a:ext cx="2701600" cy="6460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r>
              <a:rPr lang="en-GB"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Black background connote mystery of the woman.</a:t>
            </a:r>
            <a:endParaRPr sz="18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6" name="Google Shape;1426;p200"/>
          <p:cNvSpPr txBox="1"/>
          <p:nvPr/>
        </p:nvSpPr>
        <p:spPr>
          <a:xfrm>
            <a:off x="9108661" y="5034307"/>
            <a:ext cx="2701600" cy="14772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r>
              <a:rPr lang="en-GB"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Pink spots </a:t>
            </a:r>
            <a:r>
              <a:rPr lang="en-GB" sz="1867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connote </a:t>
            </a:r>
            <a:r>
              <a:rPr lang="en-GB"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weirdness of the band fantasy but also </a:t>
            </a:r>
            <a:r>
              <a:rPr lang="en-GB" sz="1867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connote</a:t>
            </a:r>
            <a:r>
              <a:rPr lang="en-GB"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bright colours of the 80’s and femininity.</a:t>
            </a:r>
            <a:endParaRPr sz="18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7" name="Google Shape;1427;p200"/>
          <p:cNvSpPr txBox="1"/>
          <p:nvPr/>
        </p:nvSpPr>
        <p:spPr>
          <a:xfrm>
            <a:off x="8575963" y="415636"/>
            <a:ext cx="2576800" cy="369200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r>
              <a:rPr lang="en-GB"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TECHNICAL CODES</a:t>
            </a:r>
            <a:endParaRPr sz="18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8" name="Google Shape;1428;p200"/>
          <p:cNvSpPr txBox="1"/>
          <p:nvPr/>
        </p:nvSpPr>
        <p:spPr>
          <a:xfrm>
            <a:off x="8575963" y="836663"/>
            <a:ext cx="2576800" cy="369200"/>
          </a:xfrm>
          <a:prstGeom prst="rect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r>
              <a:rPr lang="en-GB"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VISUAL CODES</a:t>
            </a:r>
            <a:endParaRPr sz="18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9" name="Google Shape;1429;p200"/>
          <p:cNvSpPr txBox="1"/>
          <p:nvPr/>
        </p:nvSpPr>
        <p:spPr>
          <a:xfrm>
            <a:off x="8575963" y="1291167"/>
            <a:ext cx="2576800" cy="369200"/>
          </a:xfrm>
          <a:prstGeom prst="rect">
            <a:avLst/>
          </a:prstGeom>
          <a:solidFill>
            <a:srgbClr val="A8D08C"/>
          </a:solidFill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r>
              <a:rPr lang="en-GB"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CONTEXT</a:t>
            </a:r>
            <a:endParaRPr sz="18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0" name="Google Shape;1430;p200"/>
          <p:cNvSpPr txBox="1"/>
          <p:nvPr/>
        </p:nvSpPr>
        <p:spPr>
          <a:xfrm>
            <a:off x="346363" y="3408217"/>
            <a:ext cx="4904400" cy="646000"/>
          </a:xfrm>
          <a:prstGeom prst="rect">
            <a:avLst/>
          </a:prstGeom>
          <a:solidFill>
            <a:srgbClr val="A8D08C"/>
          </a:solidFill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r>
              <a:rPr lang="en-GB"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Antigua as a setting for video </a:t>
            </a:r>
            <a:r>
              <a:rPr lang="en-GB" sz="1867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connotes</a:t>
            </a:r>
            <a:r>
              <a:rPr lang="en-GB"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lavish lifestyle and celebrity of the band.</a:t>
            </a:r>
            <a:endParaRPr sz="18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5547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5" name="Google Shape;1435;p2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0470" y="437646"/>
            <a:ext cx="4681813" cy="2641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6" name="Google Shape;1436;p20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5163" y="3657163"/>
            <a:ext cx="3246295" cy="2109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7" name="Google Shape;1437;p20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05754" y="1251601"/>
            <a:ext cx="3531781" cy="1954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8" name="Google Shape;1438;p20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38875" y="3522827"/>
            <a:ext cx="4207043" cy="2388796"/>
          </a:xfrm>
          <a:prstGeom prst="rect">
            <a:avLst/>
          </a:prstGeom>
          <a:noFill/>
          <a:ln>
            <a:noFill/>
          </a:ln>
        </p:spPr>
      </p:pic>
      <p:sp>
        <p:nvSpPr>
          <p:cNvPr id="1439" name="Google Shape;1439;p201"/>
          <p:cNvSpPr txBox="1"/>
          <p:nvPr/>
        </p:nvSpPr>
        <p:spPr>
          <a:xfrm>
            <a:off x="7297371" y="174408"/>
            <a:ext cx="3948400" cy="1200400"/>
          </a:xfrm>
          <a:prstGeom prst="rect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r>
              <a:rPr lang="en-GB"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Black and white editing </a:t>
            </a:r>
            <a:r>
              <a:rPr lang="en-GB" sz="1867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connotes</a:t>
            </a:r>
            <a:r>
              <a:rPr lang="en-GB"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it is intertextuality of the film ‘Rambo’. Champagne glass connotes wealth and excess.</a:t>
            </a:r>
            <a:endParaRPr sz="1467"/>
          </a:p>
        </p:txBody>
      </p:sp>
      <p:sp>
        <p:nvSpPr>
          <p:cNvPr id="1440" name="Google Shape;1440;p201"/>
          <p:cNvSpPr txBox="1"/>
          <p:nvPr/>
        </p:nvSpPr>
        <p:spPr>
          <a:xfrm>
            <a:off x="6854317" y="5305092"/>
            <a:ext cx="4576400" cy="923200"/>
          </a:xfrm>
          <a:prstGeom prst="rect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r>
              <a:rPr lang="en-GB" sz="1867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Intertextuality</a:t>
            </a:r>
            <a:r>
              <a:rPr lang="en-GB"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‘James Bond’ with woman walking out from water. Wide shot connotes the luxurious, exotic setting.</a:t>
            </a:r>
            <a:endParaRPr sz="18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1" name="Google Shape;1441;p201"/>
          <p:cNvSpPr txBox="1"/>
          <p:nvPr/>
        </p:nvSpPr>
        <p:spPr>
          <a:xfrm>
            <a:off x="563195" y="5443591"/>
            <a:ext cx="4156400" cy="646000"/>
          </a:xfrm>
          <a:prstGeom prst="rect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r>
              <a:rPr lang="en-GB"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Pink and blue phones </a:t>
            </a:r>
            <a:r>
              <a:rPr lang="en-GB" sz="1867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stereotype</a:t>
            </a:r>
            <a:r>
              <a:rPr lang="en-GB"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gender and reinforce idea women are feminine.</a:t>
            </a:r>
            <a:endParaRPr sz="18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2" name="Google Shape;1442;p201"/>
          <p:cNvSpPr txBox="1"/>
          <p:nvPr/>
        </p:nvSpPr>
        <p:spPr>
          <a:xfrm>
            <a:off x="2369127" y="1878339"/>
            <a:ext cx="4180400" cy="1200400"/>
          </a:xfrm>
          <a:prstGeom prst="rect">
            <a:avLst/>
          </a:prstGeom>
          <a:solidFill>
            <a:srgbClr val="F7CAAC"/>
          </a:solidFill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r>
              <a:rPr lang="en-GB"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‘Cherry ice cream’ lyrics mirror the </a:t>
            </a:r>
            <a:r>
              <a:rPr lang="en-GB" sz="1867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 angle mid shot </a:t>
            </a:r>
            <a:r>
              <a:rPr lang="en-GB"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the woman licking an ice cream. Links to Laura Mulvey’s ‘Male Gaze’ theory.</a:t>
            </a:r>
            <a:endParaRPr sz="18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3" name="Google Shape;1443;p201"/>
          <p:cNvSpPr txBox="1"/>
          <p:nvPr/>
        </p:nvSpPr>
        <p:spPr>
          <a:xfrm>
            <a:off x="2209761" y="3061161"/>
            <a:ext cx="4499200" cy="923200"/>
          </a:xfrm>
          <a:prstGeom prst="rect">
            <a:avLst/>
          </a:prstGeom>
          <a:solidFill>
            <a:srgbClr val="A8D08C"/>
          </a:solidFill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r>
              <a:rPr lang="en-GB"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Lime/yellow silk suits by Andrew Price </a:t>
            </a:r>
            <a:r>
              <a:rPr lang="en-GB" sz="1867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connote </a:t>
            </a:r>
            <a:r>
              <a:rPr lang="en-GB"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wealth of the band and excels/style of the 80s.</a:t>
            </a:r>
            <a:endParaRPr sz="18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0920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8" name="Google Shape;1448;p20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3300"/>
            </a:pPr>
            <a:r>
              <a:rPr lang="en-GB"/>
              <a:t>To understand how gender is represented  in the music video.</a:t>
            </a:r>
            <a:endParaRPr/>
          </a:p>
        </p:txBody>
      </p:sp>
      <p:sp>
        <p:nvSpPr>
          <p:cNvPr id="1449" name="Google Shape;1449;p20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728800" cy="3674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2100"/>
              <a:buNone/>
            </a:pPr>
            <a:r>
              <a:rPr lang="en-GB"/>
              <a:t>We have looked at women, but what can you analyse about how men are represented?</a:t>
            </a:r>
            <a:endParaRPr/>
          </a:p>
          <a:p>
            <a:pPr marL="0" indent="0">
              <a:spcBef>
                <a:spcPts val="1067"/>
              </a:spcBef>
              <a:buClr>
                <a:srgbClr val="00B050"/>
              </a:buClr>
              <a:buSzPts val="2100"/>
              <a:buNone/>
            </a:pPr>
            <a:r>
              <a:rPr lang="en-GB" b="1">
                <a:solidFill>
                  <a:srgbClr val="00B050"/>
                </a:solidFill>
              </a:rPr>
              <a:t>Are there any stereotypes?</a:t>
            </a:r>
            <a:endParaRPr/>
          </a:p>
          <a:p>
            <a:pPr marL="0" indent="0">
              <a:spcBef>
                <a:spcPts val="1067"/>
              </a:spcBef>
              <a:buClr>
                <a:srgbClr val="00B050"/>
              </a:buClr>
              <a:buSzPts val="2100"/>
              <a:buNone/>
            </a:pPr>
            <a:r>
              <a:rPr lang="en-GB" b="1">
                <a:solidFill>
                  <a:srgbClr val="00B050"/>
                </a:solidFill>
              </a:rPr>
              <a:t>How can you link context?</a:t>
            </a:r>
            <a:endParaRPr/>
          </a:p>
          <a:p>
            <a:pPr marL="0" indent="0">
              <a:spcBef>
                <a:spcPts val="1067"/>
              </a:spcBef>
              <a:buClr>
                <a:schemeClr val="dk1"/>
              </a:buClr>
              <a:buSzPts val="2100"/>
              <a:buNone/>
            </a:pPr>
            <a:endParaRPr/>
          </a:p>
        </p:txBody>
      </p:sp>
      <p:graphicFrame>
        <p:nvGraphicFramePr>
          <p:cNvPr id="1450" name="Google Shape;1450;p202"/>
          <p:cNvGraphicFramePr/>
          <p:nvPr/>
        </p:nvGraphicFramePr>
        <p:xfrm>
          <a:off x="5957454" y="2687782"/>
          <a:ext cx="5832733" cy="4070693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916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63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546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/>
                        <a:t>Men</a:t>
                      </a:r>
                      <a:endParaRPr sz="1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/>
                        <a:t>Women</a:t>
                      </a:r>
                      <a:endParaRPr sz="1900"/>
                    </a:p>
                  </a:txBody>
                  <a:tcPr marL="91467" marR="91467"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22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/>
                        <a:t>Do men represent the 80 style?</a:t>
                      </a:r>
                      <a:endParaRPr sz="15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>
                          <a:solidFill>
                            <a:srgbClr val="00B050"/>
                          </a:solidFill>
                        </a:rPr>
                        <a:t>Is this a positive or negative representation?</a:t>
                      </a:r>
                      <a:endParaRPr sz="15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/>
                        <a:t>Explain in a few sentences how women are represented in this video.</a:t>
                      </a:r>
                      <a:endParaRPr sz="15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>
                          <a:solidFill>
                            <a:srgbClr val="00B050"/>
                          </a:solidFill>
                        </a:rPr>
                        <a:t>Is it positive or negative</a:t>
                      </a:r>
                      <a:r>
                        <a:rPr lang="en-GB" sz="1900"/>
                        <a:t>?</a:t>
                      </a:r>
                      <a:endParaRPr sz="15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>
                          <a:solidFill>
                            <a:srgbClr val="FF0000"/>
                          </a:solidFill>
                        </a:rPr>
                        <a:t>Is it a mis-representation?</a:t>
                      </a:r>
                      <a:endParaRPr sz="15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/>
                    </a:p>
                  </a:txBody>
                  <a:tcPr marL="91467" marR="91467"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3479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Google Shape;1455;p20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3000"/>
            </a:pPr>
            <a:r>
              <a:rPr lang="en-GB" sz="4000"/>
              <a:t>To be able to answer a Component 2 Section B exam question using key examples from the text.</a:t>
            </a:r>
            <a:endParaRPr sz="4000"/>
          </a:p>
        </p:txBody>
      </p:sp>
      <p:sp>
        <p:nvSpPr>
          <p:cNvPr id="1456" name="Google Shape;1456;p20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7585600" cy="4339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2100"/>
              <a:buNone/>
            </a:pPr>
            <a:r>
              <a:rPr lang="en-GB">
                <a:solidFill>
                  <a:srgbClr val="FF0000"/>
                </a:solidFill>
              </a:rPr>
              <a:t>Q: ‘</a:t>
            </a:r>
            <a:r>
              <a:rPr lang="en-GB" i="1">
                <a:solidFill>
                  <a:srgbClr val="FF0000"/>
                </a:solidFill>
              </a:rPr>
              <a:t>Music videos reinforce stereotypes of gender.' </a:t>
            </a:r>
            <a:r>
              <a:rPr lang="en-GB">
                <a:solidFill>
                  <a:srgbClr val="FF0000"/>
                </a:solidFill>
              </a:rPr>
              <a:t>How far is this true in </a:t>
            </a:r>
            <a:r>
              <a:rPr lang="en-GB" b="1">
                <a:solidFill>
                  <a:srgbClr val="FF0000"/>
                </a:solidFill>
              </a:rPr>
              <a:t>Duran Duran’s ‘Rio</a:t>
            </a:r>
            <a:r>
              <a:rPr lang="en-GB">
                <a:solidFill>
                  <a:srgbClr val="FF0000"/>
                </a:solidFill>
              </a:rPr>
              <a:t>’?</a:t>
            </a:r>
            <a:endParaRPr>
              <a:solidFill>
                <a:srgbClr val="FF0000"/>
              </a:solidFill>
            </a:endParaRPr>
          </a:p>
          <a:p>
            <a:pPr marL="237061" indent="-228594">
              <a:spcBef>
                <a:spcPts val="1067"/>
              </a:spcBef>
              <a:buClr>
                <a:schemeClr val="dk1"/>
              </a:buClr>
              <a:buSzPts val="2100"/>
            </a:pPr>
            <a:r>
              <a:rPr lang="en-GB"/>
              <a:t>explore representations of gender in the music video you have studied</a:t>
            </a:r>
            <a:endParaRPr/>
          </a:p>
          <a:p>
            <a:pPr marL="237061" indent="-228594">
              <a:spcBef>
                <a:spcPts val="1067"/>
              </a:spcBef>
              <a:buClr>
                <a:schemeClr val="dk1"/>
              </a:buClr>
              <a:buSzPts val="2100"/>
            </a:pPr>
            <a:r>
              <a:rPr lang="en-GB"/>
              <a:t>refer to relevant media contexts, such as social or cultural</a:t>
            </a:r>
            <a:endParaRPr/>
          </a:p>
          <a:p>
            <a:pPr marL="237061" indent="-228594">
              <a:spcBef>
                <a:spcPts val="1067"/>
              </a:spcBef>
              <a:buClr>
                <a:schemeClr val="dk1"/>
              </a:buClr>
              <a:buSzPts val="2100"/>
            </a:pPr>
            <a:r>
              <a:rPr lang="en-GB"/>
              <a:t>consider whether you agree or disagree with the statement.</a:t>
            </a:r>
            <a:endParaRPr/>
          </a:p>
        </p:txBody>
      </p:sp>
      <p:sp>
        <p:nvSpPr>
          <p:cNvPr id="1457" name="Google Shape;1457;p203"/>
          <p:cNvSpPr txBox="1"/>
          <p:nvPr/>
        </p:nvSpPr>
        <p:spPr>
          <a:xfrm>
            <a:off x="8659091" y="1825625"/>
            <a:ext cx="3006400" cy="2585200"/>
          </a:xfrm>
          <a:prstGeom prst="rect">
            <a:avLst/>
          </a:prstGeom>
          <a:solidFill>
            <a:srgbClr val="C9C9C9"/>
          </a:solidFill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r>
              <a:rPr lang="en-GB" sz="1867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Criteria:</a:t>
            </a:r>
            <a:endParaRPr sz="1467"/>
          </a:p>
          <a:p>
            <a:pPr marL="287859" indent="-287859">
              <a:buClr>
                <a:schemeClr val="dk1"/>
              </a:buClr>
              <a:buSzPts val="1400"/>
              <a:buFont typeface="Arial"/>
              <a:buChar char="•"/>
            </a:pPr>
            <a:r>
              <a:rPr lang="en-GB"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 the stereotypes or mis representations</a:t>
            </a:r>
            <a:endParaRPr sz="1467"/>
          </a:p>
          <a:p>
            <a:pPr marL="287859" indent="-287859">
              <a:buClr>
                <a:schemeClr val="dk1"/>
              </a:buClr>
              <a:buSzPts val="1400"/>
              <a:buFont typeface="Arial"/>
              <a:buChar char="•"/>
            </a:pPr>
            <a:r>
              <a:rPr lang="en-GB"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examples from the text</a:t>
            </a:r>
            <a:endParaRPr sz="1467"/>
          </a:p>
          <a:p>
            <a:pPr marL="287859" indent="-287859">
              <a:buClr>
                <a:schemeClr val="dk1"/>
              </a:buClr>
              <a:buSzPts val="1400"/>
              <a:buFont typeface="Arial"/>
              <a:buChar char="•"/>
            </a:pPr>
            <a:r>
              <a:rPr lang="en-GB"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Analysis of these examples</a:t>
            </a:r>
            <a:endParaRPr sz="1467"/>
          </a:p>
          <a:p>
            <a:pPr marL="287859" indent="-287859">
              <a:buClr>
                <a:schemeClr val="dk1"/>
              </a:buClr>
              <a:buSzPts val="1400"/>
              <a:buFont typeface="Arial"/>
              <a:buChar char="•"/>
            </a:pPr>
            <a:r>
              <a:rPr lang="en-GB"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Link to the 80’s context</a:t>
            </a:r>
            <a:endParaRPr sz="1467"/>
          </a:p>
          <a:p>
            <a:pPr marL="287859" indent="-287859">
              <a:buClr>
                <a:srgbClr val="FF0000"/>
              </a:buClr>
              <a:buSzPts val="1400"/>
              <a:buFont typeface="Arial"/>
              <a:buChar char="•"/>
            </a:pPr>
            <a:r>
              <a:rPr lang="en-GB" sz="1867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Laura Mulvey’s theory</a:t>
            </a:r>
            <a:endParaRPr sz="1467"/>
          </a:p>
          <a:p>
            <a:pPr marL="287859" indent="-287859">
              <a:buClr>
                <a:schemeClr val="dk1"/>
              </a:buClr>
              <a:buSzPts val="1400"/>
              <a:buFont typeface="Arial"/>
              <a:buChar char="•"/>
            </a:pPr>
            <a:r>
              <a:rPr lang="en-GB"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the audience would respond.</a:t>
            </a:r>
            <a:endParaRPr sz="18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8" name="Google Shape;1458;p203"/>
          <p:cNvSpPr txBox="1"/>
          <p:nvPr/>
        </p:nvSpPr>
        <p:spPr>
          <a:xfrm>
            <a:off x="1177636" y="5626664"/>
            <a:ext cx="9836800" cy="107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/>
            <a:r>
              <a:rPr lang="en-GB" sz="3200" b="1" i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POINT</a:t>
            </a: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32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EVIDENCE</a:t>
            </a: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32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ANALYSIS</a:t>
            </a: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RELATE TO AUDIENCE OR THEORY</a:t>
            </a:r>
            <a:r>
              <a:rPr lang="en-GB" sz="1867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 USE the WEE writing frame (point = WHAT; EVIDENCE; EXPLAIN)</a:t>
            </a:r>
            <a:endParaRPr sz="1867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26759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" name="Google Shape;1464;p20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solidFill>
            <a:srgbClr val="FFFF00"/>
          </a:solidFill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GB"/>
              <a:t>CULTURAL CONTEXT</a:t>
            </a:r>
            <a:endParaRPr/>
          </a:p>
        </p:txBody>
      </p:sp>
      <p:sp>
        <p:nvSpPr>
          <p:cNvPr id="1465" name="Google Shape;1465;p20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t" anchorCtr="0">
            <a:noAutofit/>
          </a:bodyPr>
          <a:lstStyle/>
          <a:p>
            <a:pPr marL="0" indent="0">
              <a:spcBef>
                <a:spcPts val="1067"/>
              </a:spcBef>
              <a:buNone/>
            </a:pPr>
            <a:r>
              <a:rPr lang="en-GB" sz="3067" i="1"/>
              <a:t>“Duran Duran’s cultural timing was perfect. With the launch of MTV, a 24-hour music channel, the band’s promotion was easy - each song came with a lavish promotional video. These videos reached out to the public and gave them five minutes of pure escapism”</a:t>
            </a:r>
            <a:endParaRPr sz="3067" i="1"/>
          </a:p>
        </p:txBody>
      </p:sp>
      <p:pic>
        <p:nvPicPr>
          <p:cNvPr id="1466" name="Google Shape;1466;p204" descr="Image result for mtv gif&quot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4275" y="3786275"/>
            <a:ext cx="5019675" cy="28034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15389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2" name="Google Shape;1472;p20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GB" u="sng">
                <a:solidFill>
                  <a:schemeClr val="hlink"/>
                </a:solidFill>
                <a:hlinkClick r:id="rId3"/>
              </a:rPr>
              <a:t>The 1980s</a:t>
            </a:r>
            <a:endParaRPr/>
          </a:p>
        </p:txBody>
      </p:sp>
      <p:sp>
        <p:nvSpPr>
          <p:cNvPr id="1473" name="Google Shape;1473;p20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t" anchorCtr="0">
            <a:noAutofit/>
          </a:bodyPr>
          <a:lstStyle/>
          <a:p>
            <a:pPr marL="0" indent="0">
              <a:spcBef>
                <a:spcPts val="1067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1995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" name="Google Shape;1326;p18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3300"/>
            </a:pPr>
            <a:r>
              <a:rPr lang="en-GB"/>
              <a:t>To know the context of music in the 1980s and 1990s.</a:t>
            </a:r>
            <a:endParaRPr/>
          </a:p>
        </p:txBody>
      </p:sp>
      <p:sp>
        <p:nvSpPr>
          <p:cNvPr id="1327" name="Google Shape;1327;p18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471200" cy="3993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t" anchorCtr="0">
            <a:noAutofit/>
          </a:bodyPr>
          <a:lstStyle/>
          <a:p>
            <a:pPr marL="237061" indent="-228594">
              <a:lnSpc>
                <a:spcPct val="70000"/>
              </a:lnSpc>
              <a:spcBef>
                <a:spcPts val="0"/>
              </a:spcBef>
              <a:buClr>
                <a:schemeClr val="dk1"/>
              </a:buClr>
              <a:buSzPts val="1900"/>
            </a:pPr>
            <a:r>
              <a:rPr lang="en-GB" sz="2533"/>
              <a:t>Period of economic instability in Britain in 1980s</a:t>
            </a:r>
            <a:endParaRPr/>
          </a:p>
          <a:p>
            <a:pPr marL="237061" indent="-228594">
              <a:lnSpc>
                <a:spcPct val="70000"/>
              </a:lnSpc>
              <a:spcBef>
                <a:spcPts val="1067"/>
              </a:spcBef>
              <a:buClr>
                <a:schemeClr val="dk1"/>
              </a:buClr>
              <a:buSzPts val="1900"/>
            </a:pPr>
            <a:r>
              <a:rPr lang="en-GB" sz="2533"/>
              <a:t>High unemployment rates</a:t>
            </a:r>
            <a:endParaRPr/>
          </a:p>
          <a:p>
            <a:pPr marL="237061" indent="-228594">
              <a:lnSpc>
                <a:spcPct val="70000"/>
              </a:lnSpc>
              <a:spcBef>
                <a:spcPts val="1067"/>
              </a:spcBef>
              <a:buClr>
                <a:schemeClr val="dk1"/>
              </a:buClr>
              <a:buSzPts val="1900"/>
            </a:pPr>
            <a:r>
              <a:rPr lang="en-GB" sz="2533"/>
              <a:t>Economy grew in mid 80s and this was period of ‘excess’ (yuppie)</a:t>
            </a:r>
            <a:endParaRPr/>
          </a:p>
          <a:p>
            <a:pPr marL="237061" indent="-228594">
              <a:lnSpc>
                <a:spcPct val="70000"/>
              </a:lnSpc>
              <a:spcBef>
                <a:spcPts val="1067"/>
              </a:spcBef>
              <a:buClr>
                <a:schemeClr val="dk1"/>
              </a:buClr>
              <a:buSzPts val="1900"/>
            </a:pPr>
            <a:r>
              <a:rPr lang="en-GB" sz="2533"/>
              <a:t>Wealthy young people with disposable income spent on luxury goods</a:t>
            </a:r>
            <a:endParaRPr/>
          </a:p>
          <a:p>
            <a:pPr marL="237061" indent="-228594">
              <a:lnSpc>
                <a:spcPct val="70000"/>
              </a:lnSpc>
              <a:spcBef>
                <a:spcPts val="1067"/>
              </a:spcBef>
              <a:buClr>
                <a:schemeClr val="dk1"/>
              </a:buClr>
              <a:buSzPts val="1900"/>
            </a:pPr>
            <a:r>
              <a:rPr lang="en-GB" sz="2533"/>
              <a:t>Fashion trends were bright colours, bold patterns and shoulder pads</a:t>
            </a:r>
            <a:endParaRPr/>
          </a:p>
          <a:p>
            <a:pPr marL="237061" indent="-228594">
              <a:lnSpc>
                <a:spcPct val="70000"/>
              </a:lnSpc>
              <a:spcBef>
                <a:spcPts val="1067"/>
              </a:spcBef>
              <a:buClr>
                <a:schemeClr val="dk1"/>
              </a:buClr>
              <a:buSzPts val="1900"/>
            </a:pPr>
            <a:r>
              <a:rPr lang="en-GB" sz="2533"/>
              <a:t>‘Synth Pop’ was popular</a:t>
            </a:r>
            <a:endParaRPr/>
          </a:p>
          <a:p>
            <a:pPr marL="237061" indent="-67732">
              <a:lnSpc>
                <a:spcPct val="70000"/>
              </a:lnSpc>
              <a:spcBef>
                <a:spcPts val="1067"/>
              </a:spcBef>
              <a:buClr>
                <a:schemeClr val="dk1"/>
              </a:buClr>
              <a:buSzPts val="1900"/>
              <a:buNone/>
            </a:pPr>
            <a:endParaRPr sz="2533"/>
          </a:p>
        </p:txBody>
      </p:sp>
      <p:pic>
        <p:nvPicPr>
          <p:cNvPr id="1328" name="Google Shape;1328;p188" descr="Image result for 1980s yuppi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90367" y="1513233"/>
            <a:ext cx="2986635" cy="2986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9" name="Google Shape;1329;p188" descr="Image result for 1980s fashi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10362" y="3749039"/>
            <a:ext cx="3546645" cy="2901141"/>
          </a:xfrm>
          <a:prstGeom prst="rect">
            <a:avLst/>
          </a:prstGeom>
          <a:noFill/>
          <a:ln>
            <a:noFill/>
          </a:ln>
        </p:spPr>
      </p:pic>
      <p:sp>
        <p:nvSpPr>
          <p:cNvPr id="1330" name="Google Shape;1330;p188" descr="Image result for 1980s fashion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endParaRPr sz="18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1" name="Google Shape;1331;p18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13547" y="1961370"/>
            <a:ext cx="2080224" cy="31260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8567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Google Shape;1337;p18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3300"/>
            </a:pPr>
            <a:r>
              <a:rPr lang="en-GB"/>
              <a:t>To know the context of music in the 1980s and 1990s.</a:t>
            </a:r>
            <a:endParaRPr/>
          </a:p>
        </p:txBody>
      </p:sp>
      <p:sp>
        <p:nvSpPr>
          <p:cNvPr id="1338" name="Google Shape;1338;p18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471200" cy="3669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t" anchorCtr="0">
            <a:noAutofit/>
          </a:bodyPr>
          <a:lstStyle/>
          <a:p>
            <a:pPr marL="237061" indent="-228594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ts val="1900"/>
            </a:pPr>
            <a:r>
              <a:rPr lang="en-GB" sz="2533"/>
              <a:t>Feminist movements were developing</a:t>
            </a:r>
            <a:endParaRPr/>
          </a:p>
          <a:p>
            <a:pPr marL="237061" indent="-228594">
              <a:lnSpc>
                <a:spcPct val="80000"/>
              </a:lnSpc>
              <a:spcBef>
                <a:spcPts val="1067"/>
              </a:spcBef>
              <a:buClr>
                <a:schemeClr val="dk1"/>
              </a:buClr>
              <a:buSzPts val="1900"/>
            </a:pPr>
            <a:r>
              <a:rPr lang="en-GB" sz="2533"/>
              <a:t>Mainstream media was still stereotyping gender</a:t>
            </a:r>
            <a:endParaRPr/>
          </a:p>
          <a:p>
            <a:pPr marL="237061" indent="-228594">
              <a:lnSpc>
                <a:spcPct val="80000"/>
              </a:lnSpc>
              <a:spcBef>
                <a:spcPts val="1067"/>
              </a:spcBef>
              <a:buClr>
                <a:schemeClr val="dk1"/>
              </a:buClr>
              <a:buSzPts val="1900"/>
            </a:pPr>
            <a:r>
              <a:rPr lang="en-GB" sz="2533"/>
              <a:t>Minor strikes in 80s causes unrest – riots in Brixton and Toxeth due to racial inequality</a:t>
            </a:r>
            <a:endParaRPr/>
          </a:p>
          <a:p>
            <a:pPr marL="237061" indent="-228594">
              <a:lnSpc>
                <a:spcPct val="80000"/>
              </a:lnSpc>
              <a:spcBef>
                <a:spcPts val="1067"/>
              </a:spcBef>
              <a:buClr>
                <a:schemeClr val="dk1"/>
              </a:buClr>
              <a:buSzPts val="1900"/>
            </a:pPr>
            <a:r>
              <a:rPr lang="en-GB" sz="2533"/>
              <a:t>Ethnic minority groups had low level of income and poor quality of life</a:t>
            </a:r>
            <a:endParaRPr/>
          </a:p>
          <a:p>
            <a:pPr marL="237061" indent="-67732">
              <a:lnSpc>
                <a:spcPct val="80000"/>
              </a:lnSpc>
              <a:spcBef>
                <a:spcPts val="1067"/>
              </a:spcBef>
              <a:buClr>
                <a:schemeClr val="dk1"/>
              </a:buClr>
              <a:buSzPts val="1900"/>
              <a:buNone/>
            </a:pPr>
            <a:endParaRPr sz="2533"/>
          </a:p>
        </p:txBody>
      </p:sp>
      <p:pic>
        <p:nvPicPr>
          <p:cNvPr id="1339" name="Google Shape;1339;p1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49903" y="1568328"/>
            <a:ext cx="4894283" cy="3452080"/>
          </a:xfrm>
          <a:prstGeom prst="rect">
            <a:avLst/>
          </a:prstGeom>
          <a:noFill/>
          <a:ln>
            <a:noFill/>
          </a:ln>
        </p:spPr>
      </p:pic>
      <p:sp>
        <p:nvSpPr>
          <p:cNvPr id="1340" name="Google Shape;1340;p189"/>
          <p:cNvSpPr txBox="1"/>
          <p:nvPr/>
        </p:nvSpPr>
        <p:spPr>
          <a:xfrm>
            <a:off x="1000817" y="5903895"/>
            <a:ext cx="95312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r>
              <a:rPr lang="en-GB" sz="28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How different is the social context in the 1980s to now?</a:t>
            </a:r>
            <a:endParaRPr sz="1467"/>
          </a:p>
          <a:p>
            <a:r>
              <a:rPr lang="en-GB" sz="28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Think about gender and ethnicity.</a:t>
            </a:r>
            <a:endParaRPr sz="2800" b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8302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" name="Google Shape;1345;p19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3300"/>
            </a:pPr>
            <a:endParaRPr/>
          </a:p>
        </p:txBody>
      </p:sp>
      <p:sp>
        <p:nvSpPr>
          <p:cNvPr id="1346" name="Google Shape;1346;p19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4182400" cy="4106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2100"/>
              <a:buNone/>
            </a:pPr>
            <a:r>
              <a:rPr lang="en-GB"/>
              <a:t>Shot in Antigua</a:t>
            </a:r>
            <a:endParaRPr/>
          </a:p>
          <a:p>
            <a:pPr marL="0" indent="0">
              <a:spcBef>
                <a:spcPts val="1067"/>
              </a:spcBef>
              <a:buClr>
                <a:schemeClr val="dk1"/>
              </a:buClr>
              <a:buSzPts val="2100"/>
              <a:buNone/>
            </a:pPr>
            <a:r>
              <a:rPr lang="en-GB"/>
              <a:t>Released in 1982</a:t>
            </a:r>
            <a:endParaRPr/>
          </a:p>
          <a:p>
            <a:pPr marL="0" indent="0">
              <a:spcBef>
                <a:spcPts val="1067"/>
              </a:spcBef>
              <a:buClr>
                <a:schemeClr val="dk1"/>
              </a:buClr>
              <a:buSzPts val="2100"/>
              <a:buNone/>
            </a:pPr>
            <a:r>
              <a:rPr lang="en-GB"/>
              <a:t>Uses many ‘cutting edge’ technologies.</a:t>
            </a:r>
            <a:endParaRPr/>
          </a:p>
          <a:p>
            <a:pPr marL="0" indent="0">
              <a:spcBef>
                <a:spcPts val="1067"/>
              </a:spcBef>
              <a:buClr>
                <a:schemeClr val="dk1"/>
              </a:buClr>
              <a:buSzPts val="2100"/>
              <a:buNone/>
            </a:pPr>
            <a:r>
              <a:rPr lang="en-GB"/>
              <a:t>Presents luxury lifestyles</a:t>
            </a:r>
            <a:endParaRPr/>
          </a:p>
          <a:p>
            <a:pPr marL="0" indent="0">
              <a:spcBef>
                <a:spcPts val="1067"/>
              </a:spcBef>
              <a:buClr>
                <a:schemeClr val="dk1"/>
              </a:buClr>
              <a:buSzPts val="2100"/>
              <a:buNone/>
            </a:pPr>
            <a:r>
              <a:rPr lang="en-GB"/>
              <a:t>Intertextuality of ‘ Bond’ films</a:t>
            </a:r>
            <a:endParaRPr/>
          </a:p>
          <a:p>
            <a:pPr marL="0" indent="0">
              <a:spcBef>
                <a:spcPts val="1067"/>
              </a:spcBef>
              <a:buClr>
                <a:schemeClr val="dk1"/>
              </a:buClr>
              <a:buSzPts val="2100"/>
              <a:buNone/>
            </a:pPr>
            <a:endParaRPr/>
          </a:p>
        </p:txBody>
      </p:sp>
      <p:pic>
        <p:nvPicPr>
          <p:cNvPr id="1347" name="Google Shape;1347;p190" descr="Image result for rio duran dura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99539" y="175351"/>
            <a:ext cx="5867644" cy="3300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8" name="Google Shape;1348;p190" descr="See the source 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06391" y="2931867"/>
            <a:ext cx="5731511" cy="3438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4085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Google Shape;1353;p191"/>
          <p:cNvSpPr txBox="1">
            <a:spLocks noGrp="1"/>
          </p:cNvSpPr>
          <p:nvPr>
            <p:ph type="title"/>
          </p:nvPr>
        </p:nvSpPr>
        <p:spPr>
          <a:xfrm>
            <a:off x="771725" y="0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3300"/>
            </a:pPr>
            <a:r>
              <a:rPr lang="en-GB"/>
              <a:t>To be able to analyse a music video using media terminology.</a:t>
            </a:r>
            <a:endParaRPr/>
          </a:p>
        </p:txBody>
      </p:sp>
      <p:graphicFrame>
        <p:nvGraphicFramePr>
          <p:cNvPr id="1354" name="Google Shape;1354;p191"/>
          <p:cNvGraphicFramePr/>
          <p:nvPr/>
        </p:nvGraphicFramePr>
        <p:xfrm>
          <a:off x="689551" y="2458826"/>
          <a:ext cx="10515600" cy="4389173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594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/>
                        <a:t>Technical Codes</a:t>
                      </a:r>
                      <a:endParaRPr sz="1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/>
                        <a:t>Visual Codes</a:t>
                      </a:r>
                      <a:endParaRPr sz="1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/>
                        <a:t>Sound</a:t>
                      </a:r>
                      <a:endParaRPr sz="1900"/>
                    </a:p>
                  </a:txBody>
                  <a:tcPr marL="91467" marR="91467"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322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/>
                    </a:p>
                  </a:txBody>
                  <a:tcPr marL="91467" marR="91467"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55" name="Google Shape;1355;p191"/>
          <p:cNvSpPr txBox="1"/>
          <p:nvPr/>
        </p:nvSpPr>
        <p:spPr>
          <a:xfrm>
            <a:off x="5533432" y="591933"/>
            <a:ext cx="5530400" cy="10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/>
            <a:r>
              <a:rPr lang="en-GB" sz="320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What is the narrative of the music video?</a:t>
            </a:r>
            <a:endParaRPr sz="3200" b="1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7819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p19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3300"/>
            </a:pPr>
            <a:r>
              <a:rPr lang="en-GB"/>
              <a:t>USE the information from my slides to answer the following:</a:t>
            </a:r>
            <a:endParaRPr/>
          </a:p>
        </p:txBody>
      </p:sp>
      <p:sp>
        <p:nvSpPr>
          <p:cNvPr id="1361" name="Google Shape;1361;p19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t" anchorCtr="0">
            <a:noAutofit/>
          </a:bodyPr>
          <a:lstStyle/>
          <a:p>
            <a:pPr marL="507987" indent="-499521">
              <a:spcBef>
                <a:spcPts val="0"/>
              </a:spcBef>
              <a:buClr>
                <a:schemeClr val="dk1"/>
              </a:buClr>
              <a:buSzPts val="2100"/>
              <a:buAutoNum type="arabicPeriod"/>
            </a:pPr>
            <a:r>
              <a:rPr lang="en-GB"/>
              <a:t>What was the slang word given to rich young people in the 80s?</a:t>
            </a:r>
            <a:endParaRPr/>
          </a:p>
          <a:p>
            <a:pPr marL="507987" indent="-499521">
              <a:spcBef>
                <a:spcPts val="1067"/>
              </a:spcBef>
              <a:buClr>
                <a:schemeClr val="dk1"/>
              </a:buClr>
              <a:buSzPts val="2100"/>
              <a:buAutoNum type="arabicPeriod"/>
            </a:pPr>
            <a:r>
              <a:rPr lang="en-GB"/>
              <a:t>What two visual codes show excess in ‘Rio’? Use specific terminology.</a:t>
            </a:r>
            <a:endParaRPr/>
          </a:p>
          <a:p>
            <a:pPr marL="507987" indent="-499521">
              <a:spcBef>
                <a:spcPts val="1067"/>
              </a:spcBef>
              <a:buClr>
                <a:schemeClr val="dk1"/>
              </a:buClr>
              <a:buSzPts val="2100"/>
              <a:buAutoNum type="arabicPeriod"/>
            </a:pPr>
            <a:r>
              <a:rPr lang="en-GB"/>
              <a:t>What inequality can you pinpoint from the 80s?</a:t>
            </a:r>
            <a:endParaRPr/>
          </a:p>
          <a:p>
            <a:pPr marL="507987" indent="-499521">
              <a:spcBef>
                <a:spcPts val="1067"/>
              </a:spcBef>
              <a:buClr>
                <a:schemeClr val="dk1"/>
              </a:buClr>
              <a:buSzPts val="2100"/>
              <a:buAutoNum type="arabicPeriod"/>
            </a:pPr>
            <a:r>
              <a:rPr lang="en-GB"/>
              <a:t>How are women represented (use key words - look at the orange wall)</a:t>
            </a:r>
            <a:endParaRPr/>
          </a:p>
          <a:p>
            <a:pPr marL="507987" indent="-321725">
              <a:spcBef>
                <a:spcPts val="1067"/>
              </a:spcBef>
              <a:buClr>
                <a:schemeClr val="dk1"/>
              </a:buClr>
              <a:buSzPts val="2100"/>
              <a:buNone/>
            </a:pPr>
            <a:endParaRPr/>
          </a:p>
          <a:p>
            <a:pPr marL="507987" indent="-321725">
              <a:spcBef>
                <a:spcPts val="1067"/>
              </a:spcBef>
              <a:buClr>
                <a:schemeClr val="dk1"/>
              </a:buClr>
              <a:buSzPts val="2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5514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p19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3300"/>
            </a:pPr>
            <a:r>
              <a:rPr lang="en-GB"/>
              <a:t>To know the narrative of the historic music video.</a:t>
            </a:r>
            <a:endParaRPr/>
          </a:p>
        </p:txBody>
      </p:sp>
      <p:sp>
        <p:nvSpPr>
          <p:cNvPr id="1368" name="Google Shape;1368;p19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4454000" cy="4173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rgbClr val="00B050"/>
              </a:buClr>
              <a:buSzPts val="2100"/>
              <a:buNone/>
            </a:pPr>
            <a:r>
              <a:rPr lang="en-GB" b="1">
                <a:solidFill>
                  <a:srgbClr val="00B050"/>
                </a:solidFill>
              </a:rPr>
              <a:t>What do you think the story is of the music video?</a:t>
            </a:r>
            <a:endParaRPr/>
          </a:p>
          <a:p>
            <a:pPr marL="0" indent="0">
              <a:spcBef>
                <a:spcPts val="1067"/>
              </a:spcBef>
              <a:buClr>
                <a:schemeClr val="dk1"/>
              </a:buClr>
              <a:buSzPts val="2100"/>
              <a:buNone/>
            </a:pPr>
            <a:endParaRPr/>
          </a:p>
          <a:p>
            <a:pPr marL="0" indent="0">
              <a:spcBef>
                <a:spcPts val="1067"/>
              </a:spcBef>
              <a:buClr>
                <a:schemeClr val="dk1"/>
              </a:buClr>
              <a:buSzPts val="2100"/>
              <a:buNone/>
            </a:pPr>
            <a:r>
              <a:rPr lang="en-GB"/>
              <a:t>How does the intertextuality of </a:t>
            </a:r>
            <a:r>
              <a:rPr lang="en-GB" i="1"/>
              <a:t>James Bond (Dr No - 1960) </a:t>
            </a:r>
            <a:r>
              <a:rPr lang="en-GB"/>
              <a:t>🡪 help us understand the narrative?</a:t>
            </a:r>
            <a:endParaRPr/>
          </a:p>
          <a:p>
            <a:pPr marL="0" indent="0">
              <a:spcBef>
                <a:spcPts val="1067"/>
              </a:spcBef>
              <a:buClr>
                <a:schemeClr val="dk1"/>
              </a:buClr>
              <a:buSzPts val="2100"/>
              <a:buNone/>
            </a:pPr>
            <a:endParaRPr/>
          </a:p>
          <a:p>
            <a:pPr marL="0" indent="0">
              <a:spcBef>
                <a:spcPts val="1067"/>
              </a:spcBef>
              <a:buClr>
                <a:schemeClr val="dk1"/>
              </a:buClr>
              <a:buSzPts val="2100"/>
              <a:buNone/>
            </a:pPr>
            <a:r>
              <a:rPr lang="en-GB"/>
              <a:t>How does this appeal to the target audience?</a:t>
            </a:r>
            <a:endParaRPr/>
          </a:p>
        </p:txBody>
      </p:sp>
      <p:pic>
        <p:nvPicPr>
          <p:cNvPr id="1369" name="Google Shape;1369;p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20300" y="1552552"/>
            <a:ext cx="4149925" cy="2356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0" name="Google Shape;1370;p193" descr="Most certainly the sexiest and most beautiful Swiss actress ever - Music: The John Barry Orchestra - &quot;James Bond Theme&quot;" title="Ursula Andress - As Bond Girl &quot;Honey Ryder&quot; in Dr. No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36625" y="3908926"/>
            <a:ext cx="3761267" cy="28209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9665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Google Shape;1375;p19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3300"/>
            </a:pPr>
            <a:r>
              <a:rPr lang="en-GB"/>
              <a:t>To know the narrative of the historic music video.</a:t>
            </a:r>
            <a:endParaRPr/>
          </a:p>
        </p:txBody>
      </p:sp>
      <p:pic>
        <p:nvPicPr>
          <p:cNvPr id="1376" name="Google Shape;1376;p19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933112" y="2222093"/>
            <a:ext cx="3308400" cy="258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7" name="Google Shape;1377;p194"/>
          <p:cNvSpPr txBox="1"/>
          <p:nvPr/>
        </p:nvSpPr>
        <p:spPr>
          <a:xfrm>
            <a:off x="838200" y="2222093"/>
            <a:ext cx="6602000" cy="35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287859" indent="-287859"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band live out their daydreams in paradise</a:t>
            </a:r>
            <a:endParaRPr sz="1467"/>
          </a:p>
          <a:p>
            <a:pPr marL="287859" indent="-287859"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are teased by a ‘vixen’ on the island.</a:t>
            </a:r>
            <a:endParaRPr sz="1467"/>
          </a:p>
          <a:p>
            <a:pPr marL="287859" indent="-84665">
              <a:buClr>
                <a:schemeClr val="dk1"/>
              </a:buClr>
              <a:buSzPts val="2400"/>
            </a:pPr>
            <a:endParaRPr sz="3200" b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GB" sz="32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Does the narrative follow a linear or a non-linear structure?</a:t>
            </a:r>
            <a:endParaRPr sz="3200" b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9287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" name="Google Shape;1382;p19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3300"/>
            </a:pPr>
            <a:r>
              <a:rPr lang="en-GB"/>
              <a:t>To understand how technical and visual codes create meaning.</a:t>
            </a:r>
            <a:endParaRPr/>
          </a:p>
        </p:txBody>
      </p:sp>
      <p:sp>
        <p:nvSpPr>
          <p:cNvPr id="1383" name="Google Shape;1383;p195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7931600" cy="4547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rgbClr val="00B050"/>
              </a:buClr>
              <a:buSzPts val="2100"/>
              <a:buNone/>
            </a:pPr>
            <a:r>
              <a:rPr lang="en-GB" b="1">
                <a:solidFill>
                  <a:srgbClr val="00B050"/>
                </a:solidFill>
              </a:rPr>
              <a:t>Annotate using media terminology the camera shots and identify:</a:t>
            </a:r>
            <a:endParaRPr/>
          </a:p>
          <a:p>
            <a:pPr marL="237061" indent="-228594">
              <a:spcBef>
                <a:spcPts val="1067"/>
              </a:spcBef>
              <a:buClr>
                <a:srgbClr val="00B050"/>
              </a:buClr>
              <a:buSzPts val="2100"/>
            </a:pPr>
            <a:r>
              <a:rPr lang="en-GB" b="1">
                <a:solidFill>
                  <a:srgbClr val="00B050"/>
                </a:solidFill>
              </a:rPr>
              <a:t>Camera shot, angle</a:t>
            </a:r>
            <a:endParaRPr/>
          </a:p>
          <a:p>
            <a:pPr marL="237061" indent="-228594">
              <a:spcBef>
                <a:spcPts val="1067"/>
              </a:spcBef>
              <a:buClr>
                <a:srgbClr val="00B050"/>
              </a:buClr>
              <a:buSzPts val="2100"/>
            </a:pPr>
            <a:r>
              <a:rPr lang="en-GB" b="1">
                <a:solidFill>
                  <a:srgbClr val="00B050"/>
                </a:solidFill>
              </a:rPr>
              <a:t>Visual codes</a:t>
            </a:r>
            <a:endParaRPr b="1">
              <a:solidFill>
                <a:srgbClr val="00B050"/>
              </a:solidFill>
            </a:endParaRPr>
          </a:p>
          <a:p>
            <a:pPr marL="237061" indent="-228594">
              <a:spcBef>
                <a:spcPts val="1067"/>
              </a:spcBef>
              <a:buClr>
                <a:srgbClr val="00B050"/>
              </a:buClr>
              <a:buSzPts val="2100"/>
            </a:pPr>
            <a:r>
              <a:rPr lang="en-GB" b="1">
                <a:solidFill>
                  <a:srgbClr val="00B050"/>
                </a:solidFill>
              </a:rPr>
              <a:t>What these tell us about the narrative or the context</a:t>
            </a:r>
            <a:endParaRPr/>
          </a:p>
          <a:p>
            <a:pPr marL="237061" indent="-228594">
              <a:spcBef>
                <a:spcPts val="1067"/>
              </a:spcBef>
              <a:buClr>
                <a:srgbClr val="FF0000"/>
              </a:buClr>
              <a:buSzPts val="2100"/>
            </a:pPr>
            <a:r>
              <a:rPr lang="en-GB" b="1">
                <a:solidFill>
                  <a:srgbClr val="FF0000"/>
                </a:solidFill>
              </a:rPr>
              <a:t>How the video objectifies women – apply Laura Mulvey’s ‘Male Gaze Theory’</a:t>
            </a:r>
            <a:endParaRPr/>
          </a:p>
        </p:txBody>
      </p:sp>
      <p:sp>
        <p:nvSpPr>
          <p:cNvPr id="1384" name="Google Shape;1384;p195"/>
          <p:cNvSpPr txBox="1"/>
          <p:nvPr/>
        </p:nvSpPr>
        <p:spPr>
          <a:xfrm>
            <a:off x="1163783" y="5389417"/>
            <a:ext cx="2576800" cy="646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r>
              <a:rPr lang="en-GB"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denotation…connotes..</a:t>
            </a:r>
            <a:endParaRPr sz="18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63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1159</Words>
  <Application>Microsoft Office PowerPoint</Application>
  <PresentationFormat>Widescreen</PresentationFormat>
  <Paragraphs>162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COMPONENT 2: MUSIC VIDEOS  </vt:lpstr>
      <vt:lpstr>To know the context of music in the 1980s and 1990s.</vt:lpstr>
      <vt:lpstr>To know the context of music in the 1980s and 1990s.</vt:lpstr>
      <vt:lpstr>PowerPoint Presentation</vt:lpstr>
      <vt:lpstr>To be able to analyse a music video using media terminology.</vt:lpstr>
      <vt:lpstr>USE the information from my slides to answer the following:</vt:lpstr>
      <vt:lpstr>To know the narrative of the historic music video.</vt:lpstr>
      <vt:lpstr>To know the narrative of the historic music video.</vt:lpstr>
      <vt:lpstr>To understand how technical and visual codes create meaning.</vt:lpstr>
      <vt:lpstr>PowerPoint Presentation</vt:lpstr>
      <vt:lpstr>PowerPoint Presentation</vt:lpstr>
      <vt:lpstr>PowerPoint Presentation</vt:lpstr>
      <vt:lpstr>To understand how technical and visual codes create meaning.</vt:lpstr>
      <vt:lpstr>PowerPoint Presentation</vt:lpstr>
      <vt:lpstr>PowerPoint Presentation</vt:lpstr>
      <vt:lpstr>To understand how gender is represented  in the music video.</vt:lpstr>
      <vt:lpstr>To be able to answer a Component 2 Section B exam question using key examples from the text.</vt:lpstr>
      <vt:lpstr>CULTURAL CONTEXT</vt:lpstr>
      <vt:lpstr>The 1980s</vt:lpstr>
    </vt:vector>
  </TitlesOfParts>
  <Company>Raynes Park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COMPONENT 2: MUSIC VIDEOS  </dc:title>
  <dc:creator>Patrick Fuller</dc:creator>
  <cp:lastModifiedBy>Patrick Fuller</cp:lastModifiedBy>
  <cp:revision>1</cp:revision>
  <dcterms:created xsi:type="dcterms:W3CDTF">2020-03-17T07:36:44Z</dcterms:created>
  <dcterms:modified xsi:type="dcterms:W3CDTF">2020-03-17T07:37:05Z</dcterms:modified>
</cp:coreProperties>
</file>