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B2DBE-D91D-4094-A843-298302816E30}" type="datetimeFigureOut">
              <a:rPr lang="en-GB" smtClean="0"/>
              <a:t>17/03/2020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D84E5-2180-44B3-AD75-6CC349BB366D}" type="slidenum">
              <a:rPr lang="en-GB" smtClean="0"/>
              <a:t>‹#›</a:t>
            </a:fld>
            <a:endParaRPr lang="en-GB"/>
          </a:p>
        </p:txBody>
      </p:sp>
    </p:spTree>
    <p:extLst>
      <p:ext uri="{BB962C8B-B14F-4D97-AF65-F5344CB8AC3E}">
        <p14:creationId xmlns:p14="http://schemas.microsoft.com/office/powerpoint/2010/main" val="228388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7e12d5c8a2_0_2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7e12d5c8a2_0_2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7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7e12d5c8a2_0_16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g7e12d5c8a2_0_16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095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7e12d5c8a2_0_1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g7e12d5c8a2_0_16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355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e12d5c8a2_0_16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g7e12d5c8a2_0_16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87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7e12d5c8a2_0_16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g7e12d5c8a2_0_16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42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7e12d5c8a2_0_16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g7e12d5c8a2_0_167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101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7e12d5c8a2_0_16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g7e12d5c8a2_0_16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57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7e12d5c8a2_0_16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g7e12d5c8a2_0_16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7349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7e12d5c8a2_0_16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7e12d5c8a2_0_16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8218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7e12d5c8a2_0_1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g7e12d5c8a2_0_169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3614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7e12d5c8a2_0_17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g7e12d5c8a2_0_170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002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7e12d5c8a2_0_1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7e12d5c8a2_0_1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894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7e12d5c8a2_0_1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g7e12d5c8a2_0_17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261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7e12d5c8a2_0_17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g7e12d5c8a2_0_17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502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7e12d5c8a2_0_17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g7e12d5c8a2_0_17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898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7e12d5c8a2_0_17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g7e12d5c8a2_0_172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42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7e12d5c8a2_0_1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g7e12d5c8a2_0_17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37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7e12d5c8a2_0_1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g7e12d5c8a2_0_17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436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7e12d5c8a2_0_17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g7e12d5c8a2_0_17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90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7e12d5c8a2_0_1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g7e12d5c8a2_0_17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193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g7e12d5c8a2_0_17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g7e12d5c8a2_0_17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8064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7e12d5c8a2_0_17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g7e12d5c8a2_0_17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2053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7e12d5c8a2_0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7e12d5c8a2_0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580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7e368aa5ec_0_223:notes"/>
          <p:cNvSpPr txBox="1">
            <a:spLocks noGrp="1"/>
          </p:cNvSpPr>
          <p:nvPr>
            <p:ph type="body" idx="1"/>
          </p:nvPr>
        </p:nvSpPr>
        <p:spPr>
          <a:xfrm>
            <a:off x="685801"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8" name="Google Shape;1308;g7e368aa5ec_0_223:notes"/>
          <p:cNvSpPr>
            <a:spLocks noGrp="1" noRot="1" noChangeAspect="1"/>
          </p:cNvSpPr>
          <p:nvPr>
            <p:ph type="sldImg" idx="2"/>
          </p:nvPr>
        </p:nvSpPr>
        <p:spPr>
          <a:xfrm>
            <a:off x="426022" y="1143366"/>
            <a:ext cx="6006000" cy="3084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79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7e12d5c8a2_0_1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7e12d5c8a2_0_1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588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7e12d5c8a2_0_1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7e12d5c8a2_0_1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11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7e12d5c8a2_0_1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7e12d5c8a2_0_1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983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7e12d5c8a2_0_1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7e12d5c8a2_0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6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7e12d5c8a2_0_1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7e12d5c8a2_0_1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58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7e12d5c8a2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7e12d5c8a2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41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270308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217437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12254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7129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55230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82923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28086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464471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1328D2-8D84-45F5-9651-B0B5BD8C6011}"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73913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217269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684379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7357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723690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392336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568642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667954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71620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308025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418933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557254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2652318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202238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A1328D2-8D84-45F5-9651-B0B5BD8C6011}"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34376991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88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538521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A1328D2-8D84-45F5-9651-B0B5BD8C6011}"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416680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A1328D2-8D84-45F5-9651-B0B5BD8C6011}"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27096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328D2-8D84-45F5-9651-B0B5BD8C6011}"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1265069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2460521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A1328D2-8D84-45F5-9651-B0B5BD8C6011}"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D42BE-3463-4803-AA25-E8043A4AEB6D}" type="slidenum">
              <a:rPr lang="en-GB" smtClean="0"/>
              <a:t>‹#›</a:t>
            </a:fld>
            <a:endParaRPr lang="en-GB"/>
          </a:p>
        </p:txBody>
      </p:sp>
    </p:spTree>
    <p:extLst>
      <p:ext uri="{BB962C8B-B14F-4D97-AF65-F5344CB8AC3E}">
        <p14:creationId xmlns:p14="http://schemas.microsoft.com/office/powerpoint/2010/main" val="64044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3.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5.png"/><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328D2-8D84-45F5-9651-B0B5BD8C6011}"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D42BE-3463-4803-AA25-E8043A4AEB6D}" type="slidenum">
              <a:rPr lang="en-GB" smtClean="0"/>
              <a:t>‹#›</a:t>
            </a:fld>
            <a:endParaRPr lang="en-GB"/>
          </a:p>
        </p:txBody>
      </p:sp>
    </p:spTree>
    <p:extLst>
      <p:ext uri="{BB962C8B-B14F-4D97-AF65-F5344CB8AC3E}">
        <p14:creationId xmlns:p14="http://schemas.microsoft.com/office/powerpoint/2010/main" val="427234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A1328D2-8D84-45F5-9651-B0B5BD8C6011}" type="datetimeFigureOut">
              <a:rPr lang="en-GB" smtClean="0"/>
              <a:t>17/03/2020</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3D42BE-3463-4803-AA25-E8043A4AEB6D}" type="slidenum">
              <a:rPr lang="en-GB" smtClean="0"/>
              <a:t>‹#›</a:t>
            </a:fld>
            <a:endParaRPr lang="en-GB"/>
          </a:p>
        </p:txBody>
      </p:sp>
    </p:spTree>
    <p:extLst>
      <p:ext uri="{BB962C8B-B14F-4D97-AF65-F5344CB8AC3E}">
        <p14:creationId xmlns:p14="http://schemas.microsoft.com/office/powerpoint/2010/main" val="277681116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57"/>
          <p:cNvSpPr txBox="1">
            <a:spLocks noGrp="1"/>
          </p:cNvSpPr>
          <p:nvPr>
            <p:ph type="title"/>
          </p:nvPr>
        </p:nvSpPr>
        <p:spPr>
          <a:xfrm>
            <a:off x="481467" y="1712833"/>
            <a:ext cx="11360800" cy="2375200"/>
          </a:xfrm>
          <a:prstGeom prst="rect">
            <a:avLst/>
          </a:prstGeom>
          <a:solidFill>
            <a:srgbClr val="FFFF00"/>
          </a:solidFill>
        </p:spPr>
        <p:txBody>
          <a:bodyPr spcFirstLastPara="1" vert="horz" wrap="square" lIns="121900" tIns="121900" rIns="121900" bIns="121900" rtlCol="0" anchor="ctr" anchorCtr="0">
            <a:noAutofit/>
          </a:bodyPr>
          <a:lstStyle/>
          <a:p>
            <a:pPr algn="ctr"/>
            <a:r>
              <a:rPr lang="en-GB" sz="12800" b="1">
                <a:solidFill>
                  <a:srgbClr val="FF0000"/>
                </a:solidFill>
              </a:rPr>
              <a:t>FREEDOM</a:t>
            </a:r>
            <a:endParaRPr sz="12800" b="1">
              <a:solidFill>
                <a:srgbClr val="FF0000"/>
              </a:solidFill>
            </a:endParaRPr>
          </a:p>
        </p:txBody>
      </p:sp>
    </p:spTree>
    <p:extLst>
      <p:ext uri="{BB962C8B-B14F-4D97-AF65-F5344CB8AC3E}">
        <p14:creationId xmlns:p14="http://schemas.microsoft.com/office/powerpoint/2010/main" val="44480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66"/>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TARGETING THE AUDIENCE</a:t>
            </a:r>
            <a:endParaRPr sz="2400">
              <a:solidFill>
                <a:srgbClr val="000000"/>
              </a:solidFill>
              <a:latin typeface="Arial"/>
              <a:ea typeface="Arial"/>
              <a:cs typeface="Arial"/>
              <a:sym typeface="Arial"/>
            </a:endParaRPr>
          </a:p>
        </p:txBody>
      </p:sp>
      <p:sp>
        <p:nvSpPr>
          <p:cNvPr id="1176" name="Google Shape;1176;p166"/>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So, now we know who the audience are; how do the producers of Pharrell Williams’ products target them successfully?</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What ways can they use media to sell him?</a:t>
            </a:r>
            <a:endParaRPr sz="2667" b="1">
              <a:solidFill>
                <a:srgbClr val="000000"/>
              </a:solidFill>
              <a:latin typeface="Arial"/>
              <a:ea typeface="Arial"/>
              <a:cs typeface="Arial"/>
              <a:sym typeface="Arial"/>
            </a:endParaRPr>
          </a:p>
        </p:txBody>
      </p:sp>
      <p:sp>
        <p:nvSpPr>
          <p:cNvPr id="1177" name="Google Shape;1177;p166"/>
          <p:cNvSpPr/>
          <p:nvPr/>
        </p:nvSpPr>
        <p:spPr>
          <a:xfrm>
            <a:off x="719520" y="3933000"/>
            <a:ext cx="8640400" cy="1187600"/>
          </a:xfrm>
          <a:prstGeom prst="rect">
            <a:avLst/>
          </a:prstGeom>
          <a:noFill/>
          <a:ln>
            <a:noFill/>
          </a:ln>
        </p:spPr>
        <p:txBody>
          <a:bodyPr spcFirstLastPara="1" wrap="square" lIns="120000" tIns="60000" rIns="120000" bIns="60000" anchor="t" anchorCtr="0">
            <a:noAutofit/>
          </a:bodyPr>
          <a:lstStyle/>
          <a:p>
            <a:pPr marL="381110" indent="-381110">
              <a:buClr>
                <a:srgbClr val="000000"/>
              </a:buClr>
              <a:buSzPts val="2400"/>
              <a:buFont typeface="Arial"/>
              <a:buChar char="•"/>
            </a:pPr>
            <a:r>
              <a:rPr lang="en-GB" sz="3200">
                <a:solidFill>
                  <a:srgbClr val="000000"/>
                </a:solidFill>
                <a:latin typeface="Arial"/>
                <a:ea typeface="Arial"/>
                <a:cs typeface="Arial"/>
                <a:sym typeface="Arial"/>
              </a:rPr>
              <a:t>Website</a:t>
            </a:r>
            <a:endParaRPr sz="2400">
              <a:solidFill>
                <a:srgbClr val="000000"/>
              </a:solidFill>
              <a:latin typeface="Arial"/>
              <a:ea typeface="Arial"/>
              <a:cs typeface="Arial"/>
              <a:sym typeface="Arial"/>
            </a:endParaRPr>
          </a:p>
          <a:p>
            <a:pPr marL="381110" indent="-381110">
              <a:buClr>
                <a:srgbClr val="000000"/>
              </a:buClr>
              <a:buSzPts val="2400"/>
              <a:buFont typeface="Arial"/>
              <a:buChar char="•"/>
            </a:pPr>
            <a:r>
              <a:rPr lang="en-GB" sz="3200">
                <a:solidFill>
                  <a:srgbClr val="000000"/>
                </a:solidFill>
                <a:latin typeface="Arial"/>
                <a:ea typeface="Arial"/>
                <a:cs typeface="Arial"/>
                <a:sym typeface="Arial"/>
              </a:rPr>
              <a:t>Social media following</a:t>
            </a:r>
            <a:endParaRPr sz="2400">
              <a:solidFill>
                <a:srgbClr val="000000"/>
              </a:solidFill>
              <a:latin typeface="Arial"/>
              <a:ea typeface="Arial"/>
              <a:cs typeface="Arial"/>
              <a:sym typeface="Arial"/>
            </a:endParaRPr>
          </a:p>
          <a:p>
            <a:pPr marL="381110" indent="-381110">
              <a:buClr>
                <a:srgbClr val="000000"/>
              </a:buClr>
              <a:buSzPts val="2400"/>
              <a:buFont typeface="Arial"/>
              <a:buChar char="•"/>
            </a:pPr>
            <a:r>
              <a:rPr lang="en-GB" sz="3200">
                <a:solidFill>
                  <a:srgbClr val="000000"/>
                </a:solidFill>
                <a:latin typeface="Arial"/>
                <a:ea typeface="Arial"/>
                <a:cs typeface="Arial"/>
                <a:sym typeface="Arial"/>
              </a:rPr>
              <a:t>Advertising online</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212197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67"/>
          <p:cNvSpPr/>
          <p:nvPr/>
        </p:nvSpPr>
        <p:spPr>
          <a:xfrm>
            <a:off x="335520" y="5517360"/>
            <a:ext cx="10430400" cy="456000"/>
          </a:xfrm>
          <a:prstGeom prst="rect">
            <a:avLst/>
          </a:prstGeom>
          <a:noFill/>
          <a:ln>
            <a:noFill/>
          </a:ln>
        </p:spPr>
        <p:txBody>
          <a:bodyPr spcFirstLastPara="1" wrap="square" lIns="120000" tIns="60000" rIns="120000" bIns="60000" anchor="t" anchorCtr="0">
            <a:noAutofit/>
          </a:bodyPr>
          <a:lstStyle/>
          <a:p>
            <a:r>
              <a:rPr lang="en-GB" sz="3200">
                <a:solidFill>
                  <a:srgbClr val="000000"/>
                </a:solidFill>
                <a:latin typeface="Arial"/>
                <a:ea typeface="Arial"/>
                <a:cs typeface="Arial"/>
                <a:sym typeface="Arial"/>
              </a:rPr>
              <a:t>What does this IG post say to Pharrell’s audience? </a:t>
            </a:r>
            <a:endParaRPr sz="2400">
              <a:solidFill>
                <a:srgbClr val="000000"/>
              </a:solidFill>
              <a:latin typeface="Arial"/>
              <a:ea typeface="Arial"/>
              <a:cs typeface="Arial"/>
              <a:sym typeface="Arial"/>
            </a:endParaRPr>
          </a:p>
        </p:txBody>
      </p:sp>
      <p:pic>
        <p:nvPicPr>
          <p:cNvPr id="1183" name="Google Shape;1183;p167"/>
          <p:cNvPicPr preferRelativeResize="0"/>
          <p:nvPr/>
        </p:nvPicPr>
        <p:blipFill rotWithShape="1">
          <a:blip r:embed="rId3">
            <a:alphaModFix/>
          </a:blip>
          <a:srcRect/>
          <a:stretch/>
        </p:blipFill>
        <p:spPr>
          <a:xfrm>
            <a:off x="335520" y="404640"/>
            <a:ext cx="10262800" cy="4912800"/>
          </a:xfrm>
          <a:prstGeom prst="rect">
            <a:avLst/>
          </a:prstGeom>
          <a:noFill/>
          <a:ln>
            <a:noFill/>
          </a:ln>
        </p:spPr>
      </p:pic>
    </p:spTree>
    <p:extLst>
      <p:ext uri="{BB962C8B-B14F-4D97-AF65-F5344CB8AC3E}">
        <p14:creationId xmlns:p14="http://schemas.microsoft.com/office/powerpoint/2010/main" val="2245660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68"/>
          <p:cNvSpPr/>
          <p:nvPr/>
        </p:nvSpPr>
        <p:spPr>
          <a:xfrm>
            <a:off x="7248000" y="1628640"/>
            <a:ext cx="4416000" cy="3748000"/>
          </a:xfrm>
          <a:prstGeom prst="rect">
            <a:avLst/>
          </a:prstGeom>
          <a:no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Pharrell is very good at marketing himself as a kind and socially conscious individual. By congratulating Ariana Grande he is seen as </a:t>
            </a:r>
            <a:r>
              <a:rPr lang="en-GB" sz="2400"/>
              <a:t>kind </a:t>
            </a:r>
            <a:r>
              <a:rPr lang="en-GB" sz="2400">
                <a:solidFill>
                  <a:srgbClr val="000000"/>
                </a:solidFill>
                <a:latin typeface="Arial"/>
                <a:ea typeface="Arial"/>
                <a:cs typeface="Arial"/>
                <a:sym typeface="Arial"/>
              </a:rPr>
              <a:t>and supportive. The event itself shows he is charitable.</a:t>
            </a:r>
            <a:endParaRPr sz="2400">
              <a:solidFill>
                <a:srgbClr val="000000"/>
              </a:solidFill>
              <a:latin typeface="Arial"/>
              <a:ea typeface="Arial"/>
              <a:cs typeface="Arial"/>
              <a:sym typeface="Arial"/>
            </a:endParaRPr>
          </a:p>
        </p:txBody>
      </p:sp>
      <p:sp>
        <p:nvSpPr>
          <p:cNvPr id="1189" name="Google Shape;1189;p168"/>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CARING PERSON</a:t>
            </a:r>
            <a:endParaRPr sz="2400">
              <a:solidFill>
                <a:srgbClr val="000000"/>
              </a:solidFill>
              <a:latin typeface="Arial"/>
              <a:ea typeface="Arial"/>
              <a:cs typeface="Arial"/>
              <a:sym typeface="Arial"/>
            </a:endParaRPr>
          </a:p>
        </p:txBody>
      </p:sp>
      <p:sp>
        <p:nvSpPr>
          <p:cNvPr id="1190" name="Google Shape;1190;p168"/>
          <p:cNvSpPr/>
          <p:nvPr/>
        </p:nvSpPr>
        <p:spPr>
          <a:xfrm>
            <a:off x="6864000" y="5805360"/>
            <a:ext cx="4896000" cy="639200"/>
          </a:xfrm>
          <a:prstGeom prst="rect">
            <a:avLst/>
          </a:prstGeom>
          <a:solidFill>
            <a:schemeClr val="accent2"/>
          </a:solidFill>
          <a:ln>
            <a:noFill/>
          </a:ln>
        </p:spPr>
        <p:txBody>
          <a:bodyPr spcFirstLastPara="1" wrap="square" lIns="120000" tIns="60000" rIns="120000" bIns="60000" anchor="t" anchorCtr="0">
            <a:noAutofit/>
          </a:bodyPr>
          <a:lstStyle/>
          <a:p>
            <a:pPr algn="ctr"/>
            <a:r>
              <a:rPr lang="en-GB" sz="2400" b="1">
                <a:solidFill>
                  <a:srgbClr val="000000"/>
                </a:solidFill>
                <a:latin typeface="Arial"/>
                <a:ea typeface="Arial"/>
                <a:cs typeface="Arial"/>
                <a:sym typeface="Arial"/>
              </a:rPr>
              <a:t>Update your notes to show this information. </a:t>
            </a:r>
            <a:endParaRPr sz="2400">
              <a:solidFill>
                <a:srgbClr val="000000"/>
              </a:solidFill>
              <a:latin typeface="Arial"/>
              <a:ea typeface="Arial"/>
              <a:cs typeface="Arial"/>
              <a:sym typeface="Arial"/>
            </a:endParaRPr>
          </a:p>
        </p:txBody>
      </p:sp>
      <p:pic>
        <p:nvPicPr>
          <p:cNvPr id="1191" name="Google Shape;1191;p168"/>
          <p:cNvPicPr preferRelativeResize="0"/>
          <p:nvPr/>
        </p:nvPicPr>
        <p:blipFill rotWithShape="1">
          <a:blip r:embed="rId3">
            <a:alphaModFix/>
          </a:blip>
          <a:srcRect/>
          <a:stretch/>
        </p:blipFill>
        <p:spPr>
          <a:xfrm>
            <a:off x="484800" y="1634760"/>
            <a:ext cx="6352000" cy="3040400"/>
          </a:xfrm>
          <a:prstGeom prst="rect">
            <a:avLst/>
          </a:prstGeom>
          <a:noFill/>
          <a:ln>
            <a:noFill/>
          </a:ln>
        </p:spPr>
      </p:pic>
    </p:spTree>
    <p:extLst>
      <p:ext uri="{BB962C8B-B14F-4D97-AF65-F5344CB8AC3E}">
        <p14:creationId xmlns:p14="http://schemas.microsoft.com/office/powerpoint/2010/main" val="429045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Google Shape;1196;p169"/>
          <p:cNvPicPr preferRelativeResize="0"/>
          <p:nvPr/>
        </p:nvPicPr>
        <p:blipFill rotWithShape="1">
          <a:blip r:embed="rId3">
            <a:alphaModFix/>
          </a:blip>
          <a:srcRect/>
          <a:stretch/>
        </p:blipFill>
        <p:spPr>
          <a:xfrm>
            <a:off x="339360" y="282600"/>
            <a:ext cx="9705600" cy="5234400"/>
          </a:xfrm>
          <a:prstGeom prst="rect">
            <a:avLst/>
          </a:prstGeom>
          <a:noFill/>
          <a:ln>
            <a:noFill/>
          </a:ln>
        </p:spPr>
      </p:pic>
      <p:sp>
        <p:nvSpPr>
          <p:cNvPr id="1197" name="Google Shape;1197;p169"/>
          <p:cNvSpPr/>
          <p:nvPr/>
        </p:nvSpPr>
        <p:spPr>
          <a:xfrm>
            <a:off x="339360" y="5805360"/>
            <a:ext cx="10430400" cy="456000"/>
          </a:xfrm>
          <a:prstGeom prst="rect">
            <a:avLst/>
          </a:prstGeom>
          <a:noFill/>
          <a:ln>
            <a:noFill/>
          </a:ln>
        </p:spPr>
        <p:txBody>
          <a:bodyPr spcFirstLastPara="1" wrap="square" lIns="120000" tIns="60000" rIns="120000" bIns="60000" anchor="t" anchorCtr="0">
            <a:noAutofit/>
          </a:bodyPr>
          <a:lstStyle/>
          <a:p>
            <a:r>
              <a:rPr lang="en-GB" sz="3200">
                <a:solidFill>
                  <a:srgbClr val="000000"/>
                </a:solidFill>
                <a:latin typeface="Arial"/>
                <a:ea typeface="Arial"/>
                <a:cs typeface="Arial"/>
                <a:sym typeface="Arial"/>
              </a:rPr>
              <a:t>What does this IG post say to Pharrell’s audience? </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293874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pic>
        <p:nvPicPr>
          <p:cNvPr id="1202" name="Google Shape;1202;p170"/>
          <p:cNvPicPr preferRelativeResize="0"/>
          <p:nvPr/>
        </p:nvPicPr>
        <p:blipFill rotWithShape="1">
          <a:blip r:embed="rId3">
            <a:alphaModFix/>
          </a:blip>
          <a:srcRect/>
          <a:stretch/>
        </p:blipFill>
        <p:spPr>
          <a:xfrm>
            <a:off x="339360" y="891360"/>
            <a:ext cx="7703200" cy="4154000"/>
          </a:xfrm>
          <a:prstGeom prst="rect">
            <a:avLst/>
          </a:prstGeom>
          <a:noFill/>
          <a:ln>
            <a:noFill/>
          </a:ln>
        </p:spPr>
      </p:pic>
      <p:sp>
        <p:nvSpPr>
          <p:cNvPr id="1203" name="Google Shape;1203;p170"/>
          <p:cNvSpPr/>
          <p:nvPr/>
        </p:nvSpPr>
        <p:spPr>
          <a:xfrm>
            <a:off x="339360" y="5085360"/>
            <a:ext cx="10152400" cy="1187600"/>
          </a:xfrm>
          <a:prstGeom prst="rect">
            <a:avLst/>
          </a:prstGeom>
          <a:no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Through PW’s use of social media we can see he is leading trends in fashion and directly advertising brands and fashion styles to his followers. By following this fans may be able to experience identification with the style of their celebrity interest. </a:t>
            </a:r>
            <a:endParaRPr sz="2400">
              <a:solidFill>
                <a:srgbClr val="000000"/>
              </a:solidFill>
              <a:latin typeface="Arial"/>
              <a:ea typeface="Arial"/>
              <a:cs typeface="Arial"/>
              <a:sym typeface="Arial"/>
            </a:endParaRPr>
          </a:p>
        </p:txBody>
      </p:sp>
      <p:sp>
        <p:nvSpPr>
          <p:cNvPr id="1204" name="Google Shape;1204;p170"/>
          <p:cNvSpPr txBox="1"/>
          <p:nvPr/>
        </p:nvSpPr>
        <p:spPr>
          <a:xfrm>
            <a:off x="609600" y="152651"/>
            <a:ext cx="11087600" cy="7380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OPINION/STYLE LEADER</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1430875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71"/>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ACTIVE AND PASSIVE </a:t>
            </a:r>
            <a:endParaRPr sz="2400">
              <a:solidFill>
                <a:srgbClr val="000000"/>
              </a:solidFill>
              <a:latin typeface="Arial"/>
              <a:ea typeface="Arial"/>
              <a:cs typeface="Arial"/>
              <a:sym typeface="Arial"/>
            </a:endParaRPr>
          </a:p>
        </p:txBody>
      </p:sp>
      <p:sp>
        <p:nvSpPr>
          <p:cNvPr id="1210" name="Google Shape;1210;p171"/>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Audiences can be passive or active.</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u="sng">
                <a:solidFill>
                  <a:srgbClr val="FF0000"/>
                </a:solidFill>
                <a:latin typeface="Arial"/>
                <a:ea typeface="Arial"/>
                <a:cs typeface="Arial"/>
                <a:sym typeface="Arial"/>
              </a:rPr>
              <a:t>Active Audiences</a:t>
            </a:r>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Get involved with media products and brands.</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u="sng">
                <a:solidFill>
                  <a:srgbClr val="FF0000"/>
                </a:solidFill>
                <a:latin typeface="Arial"/>
                <a:ea typeface="Arial"/>
                <a:cs typeface="Arial"/>
                <a:sym typeface="Arial"/>
              </a:rPr>
              <a:t>Passive Audiences</a:t>
            </a:r>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Just consume products and could have their beliefs or behaviour affected but they do not DO anything with the products.</a:t>
            </a:r>
            <a:endParaRPr sz="2667" b="1">
              <a:solidFill>
                <a:srgbClr val="000000"/>
              </a:solidFill>
              <a:latin typeface="Arial"/>
              <a:ea typeface="Arial"/>
              <a:cs typeface="Arial"/>
              <a:sym typeface="Arial"/>
            </a:endParaRPr>
          </a:p>
        </p:txBody>
      </p:sp>
      <p:sp>
        <p:nvSpPr>
          <p:cNvPr id="1211" name="Google Shape;1211;p171"/>
          <p:cNvSpPr/>
          <p:nvPr/>
        </p:nvSpPr>
        <p:spPr>
          <a:xfrm>
            <a:off x="623520" y="5733360"/>
            <a:ext cx="11040800" cy="822000"/>
          </a:xfrm>
          <a:prstGeom prst="rect">
            <a:avLst/>
          </a:prstGeom>
          <a:solidFill>
            <a:srgbClr val="8CB3E3"/>
          </a:solidFill>
          <a:ln>
            <a:noFill/>
          </a:ln>
        </p:spPr>
        <p:txBody>
          <a:bodyPr spcFirstLastPara="1" wrap="square" lIns="120000" tIns="60000" rIns="120000" bIns="60000" anchor="t" anchorCtr="0">
            <a:noAutofit/>
          </a:bodyPr>
          <a:lstStyle/>
          <a:p>
            <a:r>
              <a:rPr lang="en-GB" sz="3200" b="1">
                <a:solidFill>
                  <a:srgbClr val="000000"/>
                </a:solidFill>
                <a:latin typeface="Arial"/>
                <a:ea typeface="Arial"/>
                <a:cs typeface="Arial"/>
                <a:sym typeface="Arial"/>
              </a:rPr>
              <a:t>What kind of audience does Pharrell Williams and why does this work well for him? </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786465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72"/>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OH SO ACTIVE!</a:t>
            </a:r>
            <a:endParaRPr sz="2400">
              <a:solidFill>
                <a:srgbClr val="000000"/>
              </a:solidFill>
              <a:latin typeface="Arial"/>
              <a:ea typeface="Arial"/>
              <a:cs typeface="Arial"/>
              <a:sym typeface="Arial"/>
            </a:endParaRPr>
          </a:p>
        </p:txBody>
      </p:sp>
      <p:sp>
        <p:nvSpPr>
          <p:cNvPr id="1217" name="Google Shape;1217;p172"/>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3733" b="1">
                <a:solidFill>
                  <a:srgbClr val="000000"/>
                </a:solidFill>
                <a:latin typeface="Arial"/>
                <a:ea typeface="Arial"/>
                <a:cs typeface="Arial"/>
                <a:sym typeface="Arial"/>
              </a:rPr>
              <a:t>Pharrell Williams’ audience actively engage via social and digital media. This allows them to show their allegiance with the star. </a:t>
            </a:r>
            <a:endParaRPr sz="2667" b="1">
              <a:solidFill>
                <a:srgbClr val="000000"/>
              </a:solidFill>
              <a:latin typeface="Arial"/>
              <a:ea typeface="Arial"/>
              <a:cs typeface="Arial"/>
              <a:sym typeface="Arial"/>
            </a:endParaRPr>
          </a:p>
          <a:p>
            <a:r>
              <a:rPr lang="en-GB" sz="3733" b="1">
                <a:solidFill>
                  <a:srgbClr val="000000"/>
                </a:solidFill>
                <a:latin typeface="Arial"/>
                <a:ea typeface="Arial"/>
                <a:cs typeface="Arial"/>
                <a:sym typeface="Arial"/>
              </a:rPr>
              <a:t>This is especially true with the socially conscious/charitable aspects of PW’s output. </a:t>
            </a:r>
            <a:endParaRPr sz="2667" b="1">
              <a:solidFill>
                <a:srgbClr val="000000"/>
              </a:solidFill>
              <a:latin typeface="Arial"/>
              <a:ea typeface="Arial"/>
              <a:cs typeface="Arial"/>
              <a:sym typeface="Arial"/>
            </a:endParaRPr>
          </a:p>
        </p:txBody>
      </p:sp>
    </p:spTree>
    <p:extLst>
      <p:ext uri="{BB962C8B-B14F-4D97-AF65-F5344CB8AC3E}">
        <p14:creationId xmlns:p14="http://schemas.microsoft.com/office/powerpoint/2010/main" val="114519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73"/>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EXAM STYLE QUESTION</a:t>
            </a:r>
            <a:endParaRPr sz="2400">
              <a:solidFill>
                <a:srgbClr val="000000"/>
              </a:solidFill>
              <a:latin typeface="Arial"/>
              <a:ea typeface="Arial"/>
              <a:cs typeface="Arial"/>
              <a:sym typeface="Arial"/>
            </a:endParaRPr>
          </a:p>
        </p:txBody>
      </p:sp>
      <p:sp>
        <p:nvSpPr>
          <p:cNvPr id="1223" name="Google Shape;1223;p173"/>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Do music artists have the power to change the views of their audience? You should refer to the Uses and Gratifications theory and Freedom in your answer.</a:t>
            </a:r>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							[10] </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p:txBody>
      </p:sp>
    </p:spTree>
    <p:extLst>
      <p:ext uri="{BB962C8B-B14F-4D97-AF65-F5344CB8AC3E}">
        <p14:creationId xmlns:p14="http://schemas.microsoft.com/office/powerpoint/2010/main" val="170333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74"/>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ANSWER</a:t>
            </a:r>
            <a:endParaRPr sz="2400">
              <a:solidFill>
                <a:srgbClr val="000000"/>
              </a:solidFill>
              <a:latin typeface="Arial"/>
              <a:ea typeface="Arial"/>
              <a:cs typeface="Arial"/>
              <a:sym typeface="Arial"/>
            </a:endParaRPr>
          </a:p>
        </p:txBody>
      </p:sp>
      <p:sp>
        <p:nvSpPr>
          <p:cNvPr id="1229" name="Google Shape;1229;p174"/>
          <p:cNvSpPr txBox="1"/>
          <p:nvPr/>
        </p:nvSpPr>
        <p:spPr>
          <a:xfrm>
            <a:off x="568800" y="1523847"/>
            <a:ext cx="11054400" cy="4844400"/>
          </a:xfrm>
          <a:prstGeom prst="rect">
            <a:avLst/>
          </a:prstGeom>
          <a:noFill/>
          <a:ln>
            <a:noFill/>
          </a:ln>
        </p:spPr>
        <p:txBody>
          <a:bodyPr spcFirstLastPara="1" wrap="square" lIns="121900" tIns="60933" rIns="121900" bIns="60933" anchor="t" anchorCtr="0">
            <a:noAutofit/>
          </a:bodyPr>
          <a:lstStyle/>
          <a:p>
            <a:r>
              <a:rPr lang="en-GB" sz="2400" b="1" u="sng">
                <a:solidFill>
                  <a:srgbClr val="000000"/>
                </a:solidFill>
                <a:latin typeface="Arial"/>
                <a:ea typeface="Arial"/>
                <a:cs typeface="Arial"/>
                <a:sym typeface="Arial"/>
              </a:rPr>
              <a:t>Responses are likely to agree with the statement. </a:t>
            </a:r>
            <a:endParaRPr sz="2400" b="1" u="sng">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Music videos give entertainment to the audience as a primary purpose. This is done through the variety of settings and characters shown is an aesthetically pleasing style. </a:t>
            </a:r>
            <a:endParaRPr sz="2400" b="1">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However, in the case of Freedom there is a clear social message that is being put to the audience as well. </a:t>
            </a:r>
            <a:endParaRPr sz="2400" b="1">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The long shots that show slavery-like conditions show those in back breaking work or grey monotonous factory conditions. These appear even more contrasted when set against the more joyful parts of the video. </a:t>
            </a:r>
            <a:endParaRPr sz="2400" b="1">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This could provide education to the audience about different cultures and important issues in the world. It may also be a catalyst for social interaction in reaction to the issues.</a:t>
            </a:r>
            <a:endParaRPr sz="2400" b="1">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When made available online this opportunity is even further developed in the use of comment sections and social media. </a:t>
            </a:r>
            <a:endParaRPr sz="2400" b="1">
              <a:solidFill>
                <a:srgbClr val="000000"/>
              </a:solidFill>
              <a:latin typeface="Arial"/>
              <a:ea typeface="Arial"/>
              <a:cs typeface="Arial"/>
              <a:sym typeface="Arial"/>
            </a:endParaRPr>
          </a:p>
          <a:p>
            <a:r>
              <a:rPr lang="en-GB" sz="2400" b="1">
                <a:solidFill>
                  <a:srgbClr val="000000"/>
                </a:solidFill>
                <a:latin typeface="Arial"/>
                <a:ea typeface="Arial"/>
                <a:cs typeface="Arial"/>
                <a:sym typeface="Arial"/>
              </a:rPr>
              <a:t>Through PW’s use of social media we can see he is leading trends in fashion and directly advertising brands and fashion styles to his followers. By following this fans may be able to experience identification with the style of their celebrity interest. </a:t>
            </a:r>
            <a:endParaRPr sz="2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957370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75"/>
          <p:cNvSpPr txBox="1"/>
          <p:nvPr/>
        </p:nvSpPr>
        <p:spPr>
          <a:xfrm>
            <a:off x="609600" y="303575"/>
            <a:ext cx="11326800" cy="1371200"/>
          </a:xfrm>
          <a:prstGeom prst="rect">
            <a:avLst/>
          </a:prstGeom>
          <a:noFill/>
          <a:ln>
            <a:noFill/>
          </a:ln>
        </p:spPr>
        <p:txBody>
          <a:bodyPr spcFirstLastPara="1" wrap="square" lIns="121900" tIns="60933" rIns="121900" bIns="60933" anchor="b" anchorCtr="0">
            <a:noAutofit/>
          </a:bodyPr>
          <a:lstStyle/>
          <a:p>
            <a:r>
              <a:rPr lang="en-GB" sz="3200">
                <a:solidFill>
                  <a:srgbClr val="D1282E"/>
                </a:solidFill>
                <a:latin typeface="Arial Black"/>
                <a:ea typeface="Arial Black"/>
                <a:cs typeface="Arial Black"/>
                <a:sym typeface="Arial Black"/>
              </a:rPr>
              <a:t>WHY WAS THE ‘FREEDOM’ MUSIC VIDEO MADE? IS IT DIFFERENT TO OTHERS?</a:t>
            </a:r>
            <a:endParaRPr sz="3200">
              <a:solidFill>
                <a:srgbClr val="000000"/>
              </a:solidFill>
              <a:latin typeface="Arial"/>
              <a:ea typeface="Arial"/>
              <a:cs typeface="Arial"/>
              <a:sym typeface="Arial"/>
            </a:endParaRPr>
          </a:p>
        </p:txBody>
      </p:sp>
      <p:sp>
        <p:nvSpPr>
          <p:cNvPr id="1235" name="Google Shape;1235;p175"/>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pPr marL="457429" indent="-372764">
              <a:buClr>
                <a:srgbClr val="000000"/>
              </a:buClr>
              <a:buSzPts val="1800"/>
              <a:buFont typeface="Arial"/>
              <a:buChar char="•"/>
            </a:pPr>
            <a:r>
              <a:rPr lang="en-GB" sz="2400" b="1">
                <a:solidFill>
                  <a:srgbClr val="000000"/>
                </a:solidFill>
                <a:latin typeface="Arial"/>
                <a:ea typeface="Arial"/>
                <a:cs typeface="Arial"/>
                <a:sym typeface="Arial"/>
              </a:rPr>
              <a:t>Music videos exist as a marketing tool to sell music. </a:t>
            </a:r>
            <a:endParaRPr sz="2400" b="1">
              <a:solidFill>
                <a:srgbClr val="000000"/>
              </a:solidFill>
              <a:latin typeface="Arial"/>
              <a:ea typeface="Arial"/>
              <a:cs typeface="Arial"/>
              <a:sym typeface="Arial"/>
            </a:endParaRPr>
          </a:p>
          <a:p>
            <a:pPr marL="457429" indent="-372764">
              <a:buClr>
                <a:srgbClr val="000000"/>
              </a:buClr>
              <a:buSzPts val="1800"/>
              <a:buFont typeface="Arial"/>
              <a:buChar char="•"/>
            </a:pPr>
            <a:r>
              <a:rPr lang="en-GB" sz="2400" b="1">
                <a:solidFill>
                  <a:srgbClr val="000000"/>
                </a:solidFill>
                <a:latin typeface="Arial"/>
                <a:ea typeface="Arial"/>
                <a:cs typeface="Arial"/>
                <a:sym typeface="Arial"/>
              </a:rPr>
              <a:t>In addition to being a commercial product it also has a social/political message. </a:t>
            </a:r>
            <a:endParaRPr sz="2400" b="1">
              <a:solidFill>
                <a:srgbClr val="000000"/>
              </a:solidFill>
              <a:latin typeface="Arial"/>
              <a:ea typeface="Arial"/>
              <a:cs typeface="Arial"/>
              <a:sym typeface="Arial"/>
            </a:endParaRPr>
          </a:p>
          <a:p>
            <a:pPr marL="457429" indent="-372764">
              <a:buClr>
                <a:srgbClr val="000000"/>
              </a:buClr>
              <a:buSzPts val="1800"/>
              <a:buFont typeface="Arial"/>
              <a:buChar char="•"/>
            </a:pPr>
            <a:r>
              <a:rPr lang="en-GB" sz="2400" b="1">
                <a:solidFill>
                  <a:srgbClr val="000000"/>
                </a:solidFill>
                <a:latin typeface="Arial"/>
                <a:ea typeface="Arial"/>
                <a:cs typeface="Arial"/>
                <a:sym typeface="Arial"/>
              </a:rPr>
              <a:t>It encourages discussion about the worldwide issues of freedom and slavery. </a:t>
            </a:r>
            <a:endParaRPr sz="2400" b="1">
              <a:solidFill>
                <a:srgbClr val="000000"/>
              </a:solidFill>
              <a:latin typeface="Arial"/>
              <a:ea typeface="Arial"/>
              <a:cs typeface="Arial"/>
              <a:sym typeface="Arial"/>
            </a:endParaRPr>
          </a:p>
          <a:p>
            <a:pPr marL="457429" indent="-372764">
              <a:buClr>
                <a:srgbClr val="000000"/>
              </a:buClr>
              <a:buSzPts val="1800"/>
              <a:buFont typeface="Arial"/>
              <a:buChar char="•"/>
            </a:pPr>
            <a:r>
              <a:rPr lang="en-GB" sz="2400" b="1">
                <a:solidFill>
                  <a:srgbClr val="000000"/>
                </a:solidFill>
                <a:latin typeface="Arial"/>
                <a:ea typeface="Arial"/>
                <a:cs typeface="Arial"/>
                <a:sym typeface="Arial"/>
              </a:rPr>
              <a:t>This is very different from most videos that usually focus on more shallow issues. </a:t>
            </a:r>
            <a:endParaRPr sz="2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88230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58"/>
          <p:cNvPicPr preferRelativeResize="0"/>
          <p:nvPr/>
        </p:nvPicPr>
        <p:blipFill>
          <a:blip r:embed="rId3">
            <a:alphaModFix/>
          </a:blip>
          <a:stretch>
            <a:fillRect/>
          </a:stretch>
        </p:blipFill>
        <p:spPr>
          <a:xfrm>
            <a:off x="2870200" y="203200"/>
            <a:ext cx="6451600" cy="6451600"/>
          </a:xfrm>
          <a:prstGeom prst="rect">
            <a:avLst/>
          </a:prstGeom>
          <a:noFill/>
          <a:ln>
            <a:noFill/>
          </a:ln>
        </p:spPr>
      </p:pic>
    </p:spTree>
    <p:extLst>
      <p:ext uri="{BB962C8B-B14F-4D97-AF65-F5344CB8AC3E}">
        <p14:creationId xmlns:p14="http://schemas.microsoft.com/office/powerpoint/2010/main" val="3257150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76"/>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REGULATION: BBFC</a:t>
            </a:r>
            <a:endParaRPr sz="2400">
              <a:solidFill>
                <a:srgbClr val="000000"/>
              </a:solidFill>
              <a:latin typeface="Arial"/>
              <a:ea typeface="Arial"/>
              <a:cs typeface="Arial"/>
              <a:sym typeface="Arial"/>
            </a:endParaRPr>
          </a:p>
        </p:txBody>
      </p:sp>
      <p:sp>
        <p:nvSpPr>
          <p:cNvPr id="1241" name="Google Shape;1241;p176"/>
          <p:cNvSpPr txBox="1"/>
          <p:nvPr/>
        </p:nvSpPr>
        <p:spPr>
          <a:xfrm>
            <a:off x="609600" y="1752480"/>
            <a:ext cx="10159600" cy="38360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There is no current regulation for all music videos but the BBFC is running a pilot to see if it is effective. </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Freedom has not been rated.</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If you were to give a BBFC rating what would you give? why?</a:t>
            </a:r>
            <a:endParaRPr sz="2667" b="1">
              <a:solidFill>
                <a:srgbClr val="000000"/>
              </a:solidFill>
              <a:latin typeface="Arial"/>
              <a:ea typeface="Arial"/>
              <a:cs typeface="Arial"/>
              <a:sym typeface="Arial"/>
            </a:endParaRPr>
          </a:p>
        </p:txBody>
      </p:sp>
      <p:pic>
        <p:nvPicPr>
          <p:cNvPr id="1242" name="Google Shape;1242;p176"/>
          <p:cNvPicPr preferRelativeResize="0"/>
          <p:nvPr/>
        </p:nvPicPr>
        <p:blipFill rotWithShape="1">
          <a:blip r:embed="rId3">
            <a:alphaModFix/>
          </a:blip>
          <a:srcRect/>
          <a:stretch/>
        </p:blipFill>
        <p:spPr>
          <a:xfrm>
            <a:off x="6576000" y="4935240"/>
            <a:ext cx="4422800" cy="1552400"/>
          </a:xfrm>
          <a:prstGeom prst="rect">
            <a:avLst/>
          </a:prstGeom>
          <a:noFill/>
          <a:ln>
            <a:noFill/>
          </a:ln>
        </p:spPr>
      </p:pic>
    </p:spTree>
    <p:extLst>
      <p:ext uri="{BB962C8B-B14F-4D97-AF65-F5344CB8AC3E}">
        <p14:creationId xmlns:p14="http://schemas.microsoft.com/office/powerpoint/2010/main" val="2540605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7"/>
          <p:cNvSpPr txBox="1"/>
          <p:nvPr/>
        </p:nvSpPr>
        <p:spPr>
          <a:xfrm>
            <a:off x="609600" y="152640"/>
            <a:ext cx="10190400" cy="1475600"/>
          </a:xfrm>
          <a:prstGeom prst="rect">
            <a:avLst/>
          </a:prstGeom>
          <a:noFill/>
          <a:ln>
            <a:noFill/>
          </a:ln>
        </p:spPr>
        <p:txBody>
          <a:bodyPr spcFirstLastPara="1" wrap="square" lIns="121900" tIns="60933" rIns="121900" bIns="60933" anchor="b" anchorCtr="0">
            <a:noAutofit/>
          </a:bodyPr>
          <a:lstStyle/>
          <a:p>
            <a:r>
              <a:rPr lang="en-GB" sz="3200">
                <a:solidFill>
                  <a:srgbClr val="FF0000"/>
                </a:solidFill>
                <a:latin typeface="Arial Black"/>
                <a:ea typeface="Arial Black"/>
                <a:cs typeface="Arial Black"/>
                <a:sym typeface="Arial Black"/>
              </a:rPr>
              <a:t>THE WEBSITE: </a:t>
            </a:r>
            <a:r>
              <a:rPr lang="en-GB" sz="3200">
                <a:solidFill>
                  <a:srgbClr val="D1282E"/>
                </a:solidFill>
                <a:latin typeface="Arial Black"/>
                <a:ea typeface="Arial Black"/>
                <a:cs typeface="Arial Black"/>
                <a:sym typeface="Arial Black"/>
              </a:rPr>
              <a:t>ESSENTIAL REVISION</a:t>
            </a:r>
            <a:endParaRPr sz="3200">
              <a:solidFill>
                <a:srgbClr val="000000"/>
              </a:solidFill>
              <a:latin typeface="Arial"/>
              <a:ea typeface="Arial"/>
              <a:cs typeface="Arial"/>
              <a:sym typeface="Arial"/>
            </a:endParaRPr>
          </a:p>
        </p:txBody>
      </p:sp>
      <p:pic>
        <p:nvPicPr>
          <p:cNvPr id="1248" name="Google Shape;1248;p177"/>
          <p:cNvPicPr preferRelativeResize="0"/>
          <p:nvPr/>
        </p:nvPicPr>
        <p:blipFill rotWithShape="1">
          <a:blip r:embed="rId3">
            <a:alphaModFix/>
          </a:blip>
          <a:srcRect/>
          <a:stretch/>
        </p:blipFill>
        <p:spPr>
          <a:xfrm>
            <a:off x="0" y="2038073"/>
            <a:ext cx="12125600" cy="4044400"/>
          </a:xfrm>
          <a:prstGeom prst="rect">
            <a:avLst/>
          </a:prstGeom>
          <a:noFill/>
          <a:ln>
            <a:noFill/>
          </a:ln>
        </p:spPr>
      </p:pic>
    </p:spTree>
    <p:extLst>
      <p:ext uri="{BB962C8B-B14F-4D97-AF65-F5344CB8AC3E}">
        <p14:creationId xmlns:p14="http://schemas.microsoft.com/office/powerpoint/2010/main" val="18231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178"/>
          <p:cNvPicPr preferRelativeResize="0"/>
          <p:nvPr/>
        </p:nvPicPr>
        <p:blipFill rotWithShape="1">
          <a:blip r:embed="rId3">
            <a:alphaModFix/>
          </a:blip>
          <a:srcRect/>
          <a:stretch/>
        </p:blipFill>
        <p:spPr>
          <a:xfrm>
            <a:off x="-160320" y="548640"/>
            <a:ext cx="12352000" cy="4167600"/>
          </a:xfrm>
          <a:prstGeom prst="rect">
            <a:avLst/>
          </a:prstGeom>
          <a:noFill/>
          <a:ln>
            <a:noFill/>
          </a:ln>
        </p:spPr>
      </p:pic>
    </p:spTree>
    <p:extLst>
      <p:ext uri="{BB962C8B-B14F-4D97-AF65-F5344CB8AC3E}">
        <p14:creationId xmlns:p14="http://schemas.microsoft.com/office/powerpoint/2010/main" val="528602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79"/>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FEEDBACK</a:t>
            </a:r>
            <a:endParaRPr sz="2400">
              <a:solidFill>
                <a:srgbClr val="000000"/>
              </a:solidFill>
              <a:latin typeface="Arial"/>
              <a:ea typeface="Arial"/>
              <a:cs typeface="Arial"/>
              <a:sym typeface="Arial"/>
            </a:endParaRPr>
          </a:p>
        </p:txBody>
      </p:sp>
      <p:sp>
        <p:nvSpPr>
          <p:cNvPr id="1259" name="Google Shape;1259;p179"/>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pPr marL="457429" indent="-457429">
              <a:buClr>
                <a:srgbClr val="000000"/>
              </a:buClr>
              <a:buSzPts val="2000"/>
              <a:buFont typeface="Arial"/>
              <a:buChar char="•"/>
            </a:pPr>
            <a:r>
              <a:rPr lang="en-GB" sz="2667" b="1">
                <a:solidFill>
                  <a:srgbClr val="000000"/>
                </a:solidFill>
                <a:latin typeface="Arial"/>
                <a:ea typeface="Arial"/>
                <a:cs typeface="Arial"/>
                <a:sym typeface="Arial"/>
              </a:rPr>
              <a:t>The website has a big focus on the audience. </a:t>
            </a:r>
            <a:endParaRPr sz="2667" b="1">
              <a:solidFill>
                <a:srgbClr val="000000"/>
              </a:solidFill>
              <a:latin typeface="Arial"/>
              <a:ea typeface="Arial"/>
              <a:cs typeface="Arial"/>
              <a:sym typeface="Arial"/>
            </a:endParaRPr>
          </a:p>
          <a:p>
            <a:pPr marL="1067013" lvl="1" indent="-457429">
              <a:buClr>
                <a:srgbClr val="D1282E"/>
              </a:buClr>
              <a:buSzPts val="2000"/>
              <a:buFont typeface="Arial"/>
              <a:buChar char="•"/>
            </a:pPr>
            <a:r>
              <a:rPr lang="en-GB" sz="2667">
                <a:solidFill>
                  <a:srgbClr val="000000"/>
                </a:solidFill>
                <a:latin typeface="Arial"/>
                <a:ea typeface="Arial"/>
                <a:cs typeface="Arial"/>
                <a:sym typeface="Arial"/>
              </a:rPr>
              <a:t>It allows fans to create a customised ‘card’ that allows them to share their favourite Pharrell things.. </a:t>
            </a:r>
            <a:endParaRPr sz="2400">
              <a:solidFill>
                <a:srgbClr val="000000"/>
              </a:solidFill>
              <a:latin typeface="Arial"/>
              <a:ea typeface="Arial"/>
              <a:cs typeface="Arial"/>
              <a:sym typeface="Arial"/>
            </a:endParaRPr>
          </a:p>
          <a:p>
            <a:pPr marL="1067013" lvl="1" indent="-457429">
              <a:buClr>
                <a:srgbClr val="D1282E"/>
              </a:buClr>
              <a:buSzPts val="2000"/>
              <a:buFont typeface="Arial"/>
              <a:buChar char="•"/>
            </a:pPr>
            <a:r>
              <a:rPr lang="en-GB" sz="2667">
                <a:solidFill>
                  <a:srgbClr val="000000"/>
                </a:solidFill>
                <a:latin typeface="Arial"/>
                <a:ea typeface="Arial"/>
                <a:cs typeface="Arial"/>
                <a:sym typeface="Arial"/>
              </a:rPr>
              <a:t>This is presented in an interactive and vibrant style. Thus reflecting the vibrant community. . </a:t>
            </a:r>
            <a:endParaRPr sz="2400">
              <a:solidFill>
                <a:srgbClr val="000000"/>
              </a:solidFill>
              <a:latin typeface="Arial"/>
              <a:ea typeface="Arial"/>
              <a:cs typeface="Arial"/>
              <a:sym typeface="Arial"/>
            </a:endParaRPr>
          </a:p>
          <a:p>
            <a:pPr marL="457429" indent="-457429">
              <a:buClr>
                <a:srgbClr val="000000"/>
              </a:buClr>
              <a:buSzPts val="2000"/>
              <a:buFont typeface="Arial"/>
              <a:buChar char="•"/>
            </a:pPr>
            <a:r>
              <a:rPr lang="en-GB" sz="2667" b="1">
                <a:solidFill>
                  <a:srgbClr val="000000"/>
                </a:solidFill>
                <a:latin typeface="Arial"/>
                <a:ea typeface="Arial"/>
                <a:cs typeface="Arial"/>
                <a:sym typeface="Arial"/>
              </a:rPr>
              <a:t>Video content and options to purchase content through iTunes. This shows that PW is still a commercial artist. </a:t>
            </a:r>
            <a:endParaRPr sz="2667" b="1">
              <a:solidFill>
                <a:srgbClr val="000000"/>
              </a:solidFill>
              <a:latin typeface="Arial"/>
              <a:ea typeface="Arial"/>
              <a:cs typeface="Arial"/>
              <a:sym typeface="Arial"/>
            </a:endParaRPr>
          </a:p>
          <a:p>
            <a:pPr marL="457429" indent="-457429">
              <a:buClr>
                <a:srgbClr val="000000"/>
              </a:buClr>
              <a:buSzPts val="2000"/>
              <a:buFont typeface="Arial"/>
              <a:buChar char="•"/>
            </a:pPr>
            <a:r>
              <a:rPr lang="en-GB" sz="2667" b="1">
                <a:solidFill>
                  <a:srgbClr val="000000"/>
                </a:solidFill>
                <a:latin typeface="Arial"/>
                <a:ea typeface="Arial"/>
                <a:cs typeface="Arial"/>
                <a:sym typeface="Arial"/>
              </a:rPr>
              <a:t>‘Social Good’ is a big focus of the site with stories about peace (UN) the earth (Plastic) and Education/Health (PSA). This shows that PW has very unique values compared to other commercial artists. </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p:txBody>
      </p:sp>
      <p:sp>
        <p:nvSpPr>
          <p:cNvPr id="1260" name="Google Shape;1260;p179"/>
          <p:cNvSpPr/>
          <p:nvPr/>
        </p:nvSpPr>
        <p:spPr>
          <a:xfrm>
            <a:off x="6864000" y="6128280"/>
            <a:ext cx="4896000" cy="639200"/>
          </a:xfrm>
          <a:prstGeom prst="rect">
            <a:avLst/>
          </a:prstGeom>
          <a:solidFill>
            <a:schemeClr val="accent2"/>
          </a:solidFill>
          <a:ln>
            <a:noFill/>
          </a:ln>
        </p:spPr>
        <p:txBody>
          <a:bodyPr spcFirstLastPara="1" wrap="square" lIns="120000" tIns="60000" rIns="120000" bIns="60000" anchor="t" anchorCtr="0">
            <a:noAutofit/>
          </a:bodyPr>
          <a:lstStyle/>
          <a:p>
            <a:pPr algn="ctr"/>
            <a:r>
              <a:rPr lang="en-GB" sz="2400" b="1">
                <a:solidFill>
                  <a:srgbClr val="000000"/>
                </a:solidFill>
                <a:latin typeface="Arial"/>
                <a:ea typeface="Arial"/>
                <a:cs typeface="Arial"/>
                <a:sym typeface="Arial"/>
              </a:rPr>
              <a:t>Update your notes to show this information. </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3433434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80"/>
          <p:cNvSpPr txBox="1"/>
          <p:nvPr/>
        </p:nvSpPr>
        <p:spPr>
          <a:xfrm>
            <a:off x="198240" y="116640"/>
            <a:ext cx="57740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SOCIAL MEDIA: TWITTER</a:t>
            </a:r>
            <a:endParaRPr sz="2400">
              <a:solidFill>
                <a:srgbClr val="000000"/>
              </a:solidFill>
              <a:latin typeface="Arial"/>
              <a:ea typeface="Arial"/>
              <a:cs typeface="Arial"/>
              <a:sym typeface="Arial"/>
            </a:endParaRPr>
          </a:p>
        </p:txBody>
      </p:sp>
      <p:sp>
        <p:nvSpPr>
          <p:cNvPr id="1266" name="Google Shape;1266;p180"/>
          <p:cNvSpPr txBox="1"/>
          <p:nvPr/>
        </p:nvSpPr>
        <p:spPr>
          <a:xfrm>
            <a:off x="192653" y="1422307"/>
            <a:ext cx="57740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How is Pharrell Williams presented on this platform? Why is this effective?</a:t>
            </a:r>
            <a:endParaRPr sz="2667" b="1">
              <a:solidFill>
                <a:srgbClr val="000000"/>
              </a:solidFill>
              <a:latin typeface="Arial"/>
              <a:ea typeface="Arial"/>
              <a:cs typeface="Arial"/>
              <a:sym typeface="Arial"/>
            </a:endParaRPr>
          </a:p>
        </p:txBody>
      </p:sp>
      <p:sp>
        <p:nvSpPr>
          <p:cNvPr id="1267" name="Google Shape;1267;p180"/>
          <p:cNvSpPr/>
          <p:nvPr/>
        </p:nvSpPr>
        <p:spPr>
          <a:xfrm>
            <a:off x="583680" y="4394520"/>
            <a:ext cx="4992000" cy="1187600"/>
          </a:xfrm>
          <a:prstGeom prst="rect">
            <a:avLst/>
          </a:prstGeom>
          <a:solidFill>
            <a:srgbClr val="FBD4B4"/>
          </a:solid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However, he still uses twitter as a publicity machine to promote work and collaborations with other artists. </a:t>
            </a:r>
            <a:endParaRPr sz="2400">
              <a:solidFill>
                <a:srgbClr val="000000"/>
              </a:solidFill>
              <a:latin typeface="Arial"/>
              <a:ea typeface="Arial"/>
              <a:cs typeface="Arial"/>
              <a:sym typeface="Arial"/>
            </a:endParaRPr>
          </a:p>
        </p:txBody>
      </p:sp>
      <p:sp>
        <p:nvSpPr>
          <p:cNvPr id="1268" name="Google Shape;1268;p180"/>
          <p:cNvSpPr/>
          <p:nvPr/>
        </p:nvSpPr>
        <p:spPr>
          <a:xfrm>
            <a:off x="535247" y="2769700"/>
            <a:ext cx="4992000" cy="1462000"/>
          </a:xfrm>
          <a:prstGeom prst="rect">
            <a:avLst/>
          </a:prstGeom>
          <a:solidFill>
            <a:srgbClr val="FBD4B4"/>
          </a:solid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Well educated and respected.</a:t>
            </a:r>
            <a:endParaRPr sz="2400">
              <a:solidFill>
                <a:srgbClr val="000000"/>
              </a:solidFill>
              <a:latin typeface="Arial"/>
              <a:ea typeface="Arial"/>
              <a:cs typeface="Arial"/>
              <a:sym typeface="Arial"/>
            </a:endParaRPr>
          </a:p>
          <a:p>
            <a:r>
              <a:rPr lang="en-GB" sz="2400">
                <a:solidFill>
                  <a:srgbClr val="000000"/>
                </a:solidFill>
                <a:latin typeface="Arial"/>
                <a:ea typeface="Arial"/>
                <a:cs typeface="Arial"/>
                <a:sym typeface="Arial"/>
              </a:rPr>
              <a:t>Not only is he being awarded a degree but is being humble and publicly acknowledging the gesture. </a:t>
            </a:r>
            <a:endParaRPr sz="2400">
              <a:solidFill>
                <a:srgbClr val="000000"/>
              </a:solidFill>
              <a:latin typeface="Arial"/>
              <a:ea typeface="Arial"/>
              <a:cs typeface="Arial"/>
              <a:sym typeface="Arial"/>
            </a:endParaRPr>
          </a:p>
        </p:txBody>
      </p:sp>
      <p:pic>
        <p:nvPicPr>
          <p:cNvPr id="1269" name="Google Shape;1269;p180"/>
          <p:cNvPicPr preferRelativeResize="0"/>
          <p:nvPr/>
        </p:nvPicPr>
        <p:blipFill rotWithShape="1">
          <a:blip r:embed="rId3">
            <a:alphaModFix/>
          </a:blip>
          <a:srcRect/>
          <a:stretch/>
        </p:blipFill>
        <p:spPr>
          <a:xfrm>
            <a:off x="5808000" y="1917000"/>
            <a:ext cx="6133600" cy="4800400"/>
          </a:xfrm>
          <a:prstGeom prst="rect">
            <a:avLst/>
          </a:prstGeom>
          <a:noFill/>
          <a:ln>
            <a:noFill/>
          </a:ln>
        </p:spPr>
      </p:pic>
    </p:spTree>
    <p:extLst>
      <p:ext uri="{BB962C8B-B14F-4D97-AF65-F5344CB8AC3E}">
        <p14:creationId xmlns:p14="http://schemas.microsoft.com/office/powerpoint/2010/main" val="80708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68"/>
                                        </p:tgtEl>
                                        <p:attrNameLst>
                                          <p:attrName>style.visibility</p:attrName>
                                        </p:attrNameLst>
                                      </p:cBhvr>
                                      <p:to>
                                        <p:strVal val="visible"/>
                                      </p:to>
                                    </p:set>
                                    <p:anim calcmode="lin" valueType="num">
                                      <p:cBhvr additive="base">
                                        <p:cTn id="7" dur="500"/>
                                        <p:tgtEl>
                                          <p:spTgt spid="126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67"/>
                                        </p:tgtEl>
                                        <p:attrNameLst>
                                          <p:attrName>style.visibility</p:attrName>
                                        </p:attrNameLst>
                                      </p:cBhvr>
                                      <p:to>
                                        <p:strVal val="visible"/>
                                      </p:to>
                                    </p:set>
                                    <p:anim calcmode="lin" valueType="num">
                                      <p:cBhvr additive="base">
                                        <p:cTn id="10" dur="500"/>
                                        <p:tgtEl>
                                          <p:spTgt spid="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81"/>
          <p:cNvSpPr txBox="1"/>
          <p:nvPr/>
        </p:nvSpPr>
        <p:spPr>
          <a:xfrm>
            <a:off x="609600" y="152640"/>
            <a:ext cx="10094400" cy="7556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SOCIAL MEDIA: FACEBOOK</a:t>
            </a:r>
            <a:endParaRPr sz="2400">
              <a:solidFill>
                <a:srgbClr val="000000"/>
              </a:solidFill>
              <a:latin typeface="Arial"/>
              <a:ea typeface="Arial"/>
              <a:cs typeface="Arial"/>
              <a:sym typeface="Arial"/>
            </a:endParaRPr>
          </a:p>
        </p:txBody>
      </p:sp>
      <p:sp>
        <p:nvSpPr>
          <p:cNvPr id="1275" name="Google Shape;1275;p181"/>
          <p:cNvSpPr txBox="1"/>
          <p:nvPr/>
        </p:nvSpPr>
        <p:spPr>
          <a:xfrm>
            <a:off x="609600" y="9208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How is Pharrell Williams presented on this platform? Why is this effective?</a:t>
            </a:r>
            <a:endParaRPr sz="2667" b="1">
              <a:solidFill>
                <a:srgbClr val="000000"/>
              </a:solidFill>
              <a:latin typeface="Arial"/>
              <a:ea typeface="Arial"/>
              <a:cs typeface="Arial"/>
              <a:sym typeface="Arial"/>
            </a:endParaRPr>
          </a:p>
        </p:txBody>
      </p:sp>
      <p:pic>
        <p:nvPicPr>
          <p:cNvPr id="1276" name="Google Shape;1276;p181"/>
          <p:cNvPicPr preferRelativeResize="0"/>
          <p:nvPr/>
        </p:nvPicPr>
        <p:blipFill rotWithShape="1">
          <a:blip r:embed="rId3">
            <a:alphaModFix/>
          </a:blip>
          <a:srcRect/>
          <a:stretch/>
        </p:blipFill>
        <p:spPr>
          <a:xfrm>
            <a:off x="628320" y="1700640"/>
            <a:ext cx="10798000" cy="5036800"/>
          </a:xfrm>
          <a:prstGeom prst="rect">
            <a:avLst/>
          </a:prstGeom>
          <a:noFill/>
          <a:ln>
            <a:noFill/>
          </a:ln>
        </p:spPr>
      </p:pic>
    </p:spTree>
    <p:extLst>
      <p:ext uri="{BB962C8B-B14F-4D97-AF65-F5344CB8AC3E}">
        <p14:creationId xmlns:p14="http://schemas.microsoft.com/office/powerpoint/2010/main" val="335210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pic>
        <p:nvPicPr>
          <p:cNvPr id="1281" name="Google Shape;1281;p182"/>
          <p:cNvPicPr preferRelativeResize="0"/>
          <p:nvPr/>
        </p:nvPicPr>
        <p:blipFill rotWithShape="1">
          <a:blip r:embed="rId3">
            <a:alphaModFix/>
          </a:blip>
          <a:srcRect l="1597" r="3902"/>
          <a:stretch/>
        </p:blipFill>
        <p:spPr>
          <a:xfrm>
            <a:off x="47520" y="476640"/>
            <a:ext cx="12144000" cy="5994400"/>
          </a:xfrm>
          <a:prstGeom prst="rect">
            <a:avLst/>
          </a:prstGeom>
          <a:noFill/>
          <a:ln>
            <a:noFill/>
          </a:ln>
        </p:spPr>
      </p:pic>
    </p:spTree>
    <p:extLst>
      <p:ext uri="{BB962C8B-B14F-4D97-AF65-F5344CB8AC3E}">
        <p14:creationId xmlns:p14="http://schemas.microsoft.com/office/powerpoint/2010/main" val="234510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83"/>
          <p:cNvSpPr txBox="1"/>
          <p:nvPr/>
        </p:nvSpPr>
        <p:spPr>
          <a:xfrm>
            <a:off x="609600" y="152640"/>
            <a:ext cx="10094400" cy="7556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SOCIAL MEDIA: FACEBOOK</a:t>
            </a:r>
            <a:endParaRPr sz="2400">
              <a:solidFill>
                <a:srgbClr val="000000"/>
              </a:solidFill>
              <a:latin typeface="Arial"/>
              <a:ea typeface="Arial"/>
              <a:cs typeface="Arial"/>
              <a:sym typeface="Arial"/>
            </a:endParaRPr>
          </a:p>
        </p:txBody>
      </p:sp>
      <p:sp>
        <p:nvSpPr>
          <p:cNvPr id="1287" name="Google Shape;1287;p183"/>
          <p:cNvSpPr txBox="1"/>
          <p:nvPr/>
        </p:nvSpPr>
        <p:spPr>
          <a:xfrm>
            <a:off x="609600" y="9208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How is Pharrell Williams presented on this platform? Why is this effective?</a:t>
            </a:r>
            <a:endParaRPr sz="2667" b="1">
              <a:solidFill>
                <a:srgbClr val="000000"/>
              </a:solidFill>
              <a:latin typeface="Arial"/>
              <a:ea typeface="Arial"/>
              <a:cs typeface="Arial"/>
              <a:sym typeface="Arial"/>
            </a:endParaRPr>
          </a:p>
        </p:txBody>
      </p:sp>
      <p:pic>
        <p:nvPicPr>
          <p:cNvPr id="1288" name="Google Shape;1288;p183"/>
          <p:cNvPicPr preferRelativeResize="0"/>
          <p:nvPr/>
        </p:nvPicPr>
        <p:blipFill rotWithShape="1">
          <a:blip r:embed="rId3">
            <a:alphaModFix/>
          </a:blip>
          <a:srcRect/>
          <a:stretch/>
        </p:blipFill>
        <p:spPr>
          <a:xfrm>
            <a:off x="597600" y="1845000"/>
            <a:ext cx="7093600" cy="3308800"/>
          </a:xfrm>
          <a:prstGeom prst="rect">
            <a:avLst/>
          </a:prstGeom>
          <a:noFill/>
          <a:ln>
            <a:noFill/>
          </a:ln>
        </p:spPr>
      </p:pic>
      <p:sp>
        <p:nvSpPr>
          <p:cNvPr id="1289" name="Google Shape;1289;p183"/>
          <p:cNvSpPr/>
          <p:nvPr/>
        </p:nvSpPr>
        <p:spPr>
          <a:xfrm>
            <a:off x="597600" y="5294520"/>
            <a:ext cx="7093600" cy="639200"/>
          </a:xfrm>
          <a:prstGeom prst="rect">
            <a:avLst/>
          </a:prstGeom>
          <a:no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Socially Conscious.</a:t>
            </a:r>
            <a:endParaRPr sz="2400">
              <a:solidFill>
                <a:srgbClr val="000000"/>
              </a:solidFill>
              <a:latin typeface="Arial"/>
              <a:ea typeface="Arial"/>
              <a:cs typeface="Arial"/>
              <a:sym typeface="Arial"/>
            </a:endParaRPr>
          </a:p>
          <a:p>
            <a:r>
              <a:rPr lang="en-GB" sz="2400">
                <a:solidFill>
                  <a:srgbClr val="000000"/>
                </a:solidFill>
                <a:latin typeface="Arial"/>
                <a:ea typeface="Arial"/>
                <a:cs typeface="Arial"/>
                <a:sym typeface="Arial"/>
              </a:rPr>
              <a:t>“I stand for justice and freedom” </a:t>
            </a:r>
            <a:endParaRPr sz="2400">
              <a:solidFill>
                <a:srgbClr val="000000"/>
              </a:solidFill>
              <a:latin typeface="Arial"/>
              <a:ea typeface="Arial"/>
              <a:cs typeface="Arial"/>
              <a:sym typeface="Arial"/>
            </a:endParaRPr>
          </a:p>
        </p:txBody>
      </p:sp>
      <p:sp>
        <p:nvSpPr>
          <p:cNvPr id="1290" name="Google Shape;1290;p183"/>
          <p:cNvSpPr/>
          <p:nvPr/>
        </p:nvSpPr>
        <p:spPr>
          <a:xfrm>
            <a:off x="7729440" y="3645000"/>
            <a:ext cx="3576400" cy="639200"/>
          </a:xfrm>
          <a:prstGeom prst="rect">
            <a:avLst/>
          </a:prstGeom>
          <a:no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Fashionable – liked clear brand page. </a:t>
            </a:r>
            <a:endParaRPr sz="2400">
              <a:solidFill>
                <a:srgbClr val="000000"/>
              </a:solidFill>
              <a:latin typeface="Arial"/>
              <a:ea typeface="Arial"/>
              <a:cs typeface="Arial"/>
              <a:sym typeface="Arial"/>
            </a:endParaRPr>
          </a:p>
        </p:txBody>
      </p:sp>
      <p:sp>
        <p:nvSpPr>
          <p:cNvPr id="1291" name="Google Shape;1291;p183"/>
          <p:cNvSpPr/>
          <p:nvPr/>
        </p:nvSpPr>
        <p:spPr>
          <a:xfrm>
            <a:off x="7689600" y="4554000"/>
            <a:ext cx="3576400" cy="639200"/>
          </a:xfrm>
          <a:prstGeom prst="rect">
            <a:avLst/>
          </a:prstGeom>
          <a:noFill/>
          <a:ln>
            <a:noFill/>
          </a:ln>
        </p:spPr>
        <p:txBody>
          <a:bodyPr spcFirstLastPara="1" wrap="square" lIns="120000" tIns="60000" rIns="120000" bIns="60000" anchor="t" anchorCtr="0">
            <a:noAutofit/>
          </a:bodyPr>
          <a:lstStyle/>
          <a:p>
            <a:r>
              <a:rPr lang="en-GB" sz="2400">
                <a:solidFill>
                  <a:srgbClr val="000000"/>
                </a:solidFill>
                <a:latin typeface="Arial"/>
                <a:ea typeface="Arial"/>
                <a:cs typeface="Arial"/>
                <a:sym typeface="Arial"/>
              </a:rPr>
              <a:t>caring/social conscience – two charity pages. </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283771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84"/>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I AM OTHER</a:t>
            </a:r>
            <a:endParaRPr sz="2400">
              <a:solidFill>
                <a:srgbClr val="000000"/>
              </a:solidFill>
              <a:latin typeface="Arial"/>
              <a:ea typeface="Arial"/>
              <a:cs typeface="Arial"/>
              <a:sym typeface="Arial"/>
            </a:endParaRPr>
          </a:p>
        </p:txBody>
      </p:sp>
      <p:sp>
        <p:nvSpPr>
          <p:cNvPr id="1297" name="Google Shape;1297;p184"/>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i Am Other</a:t>
            </a:r>
            <a:r>
              <a:rPr lang="en-GB" sz="2667">
                <a:solidFill>
                  <a:srgbClr val="000000"/>
                </a:solidFill>
                <a:latin typeface="Arial"/>
                <a:ea typeface="Arial"/>
                <a:cs typeface="Arial"/>
                <a:sym typeface="Arial"/>
              </a:rPr>
              <a:t> is a multi-media creative collective and record label that serves as an umbrella for all of Pharrell Williams' endeavours</a:t>
            </a:r>
            <a:endParaRPr sz="2667" b="1">
              <a:solidFill>
                <a:srgbClr val="000000"/>
              </a:solidFill>
              <a:latin typeface="Arial"/>
              <a:ea typeface="Arial"/>
              <a:cs typeface="Arial"/>
              <a:sym typeface="Arial"/>
            </a:endParaRPr>
          </a:p>
          <a:p>
            <a:pPr marL="457429" indent="-457429">
              <a:lnSpc>
                <a:spcPct val="110000"/>
              </a:lnSpc>
              <a:buClr>
                <a:srgbClr val="000000"/>
              </a:buClr>
              <a:buSzPts val="2000"/>
              <a:buFont typeface="Arial"/>
              <a:buChar char="•"/>
            </a:pPr>
            <a:r>
              <a:rPr lang="en-GB" sz="2667">
                <a:solidFill>
                  <a:srgbClr val="000000"/>
                </a:solidFill>
                <a:latin typeface="Arial"/>
                <a:ea typeface="Arial"/>
                <a:cs typeface="Arial"/>
                <a:sym typeface="Arial"/>
              </a:rPr>
              <a:t>Billionaire Boys Club</a:t>
            </a:r>
            <a:endParaRPr sz="2667" b="1">
              <a:solidFill>
                <a:srgbClr val="000000"/>
              </a:solidFill>
              <a:latin typeface="Arial"/>
              <a:ea typeface="Arial"/>
              <a:cs typeface="Arial"/>
              <a:sym typeface="Arial"/>
            </a:endParaRPr>
          </a:p>
          <a:p>
            <a:pPr marL="457429" indent="-457429">
              <a:lnSpc>
                <a:spcPct val="110000"/>
              </a:lnSpc>
              <a:buClr>
                <a:srgbClr val="000000"/>
              </a:buClr>
              <a:buSzPts val="2000"/>
              <a:buFont typeface="Arial"/>
              <a:buChar char="•"/>
            </a:pPr>
            <a:r>
              <a:rPr lang="en-GB" sz="2667">
                <a:solidFill>
                  <a:srgbClr val="000000"/>
                </a:solidFill>
                <a:latin typeface="Arial"/>
                <a:ea typeface="Arial"/>
                <a:cs typeface="Arial"/>
                <a:sym typeface="Arial"/>
              </a:rPr>
              <a:t>ICECREAM apparel</a:t>
            </a:r>
            <a:endParaRPr sz="2667" b="1">
              <a:solidFill>
                <a:srgbClr val="000000"/>
              </a:solidFill>
              <a:latin typeface="Arial"/>
              <a:ea typeface="Arial"/>
              <a:cs typeface="Arial"/>
              <a:sym typeface="Arial"/>
            </a:endParaRPr>
          </a:p>
          <a:p>
            <a:pPr marL="457429" indent="-457429">
              <a:lnSpc>
                <a:spcPct val="110000"/>
              </a:lnSpc>
              <a:buClr>
                <a:srgbClr val="000000"/>
              </a:buClr>
              <a:buSzPts val="2000"/>
              <a:buFont typeface="Arial"/>
              <a:buChar char="•"/>
            </a:pPr>
            <a:r>
              <a:rPr lang="en-GB" sz="2667">
                <a:solidFill>
                  <a:srgbClr val="000000"/>
                </a:solidFill>
                <a:latin typeface="Arial"/>
                <a:ea typeface="Arial"/>
                <a:cs typeface="Arial"/>
                <a:sym typeface="Arial"/>
              </a:rPr>
              <a:t>textile company Bionic Yarn </a:t>
            </a:r>
            <a:endParaRPr sz="2667" b="1">
              <a:solidFill>
                <a:srgbClr val="000000"/>
              </a:solidFill>
              <a:latin typeface="Arial"/>
              <a:ea typeface="Arial"/>
              <a:cs typeface="Arial"/>
              <a:sym typeface="Arial"/>
            </a:endParaRPr>
          </a:p>
          <a:p>
            <a:pPr marL="457429" indent="-457429">
              <a:lnSpc>
                <a:spcPct val="110000"/>
              </a:lnSpc>
              <a:buClr>
                <a:srgbClr val="000000"/>
              </a:buClr>
              <a:buSzPts val="2000"/>
              <a:buFont typeface="Arial"/>
              <a:buChar char="•"/>
            </a:pPr>
            <a:r>
              <a:rPr lang="en-GB" sz="2667">
                <a:solidFill>
                  <a:srgbClr val="000000"/>
                </a:solidFill>
                <a:latin typeface="Arial"/>
                <a:ea typeface="Arial"/>
                <a:cs typeface="Arial"/>
                <a:sym typeface="Arial"/>
              </a:rPr>
              <a:t>YouTube channel </a:t>
            </a:r>
            <a:endParaRPr sz="2667" b="1">
              <a:solidFill>
                <a:srgbClr val="000000"/>
              </a:solidFill>
              <a:latin typeface="Arial"/>
              <a:ea typeface="Arial"/>
              <a:cs typeface="Arial"/>
              <a:sym typeface="Arial"/>
            </a:endParaRPr>
          </a:p>
          <a:p>
            <a:pPr marL="457429" indent="-457429">
              <a:lnSpc>
                <a:spcPct val="110000"/>
              </a:lnSpc>
              <a:buClr>
                <a:srgbClr val="000000"/>
              </a:buClr>
              <a:buSzPts val="2000"/>
              <a:buFont typeface="Arial"/>
              <a:buChar char="•"/>
            </a:pPr>
            <a:r>
              <a:rPr lang="en-GB" sz="2667">
                <a:solidFill>
                  <a:srgbClr val="000000"/>
                </a:solidFill>
                <a:latin typeface="Arial"/>
                <a:ea typeface="Arial"/>
                <a:cs typeface="Arial"/>
                <a:sym typeface="Arial"/>
              </a:rPr>
              <a:t>Musical creations</a:t>
            </a:r>
            <a:endParaRPr sz="2667" b="1">
              <a:solidFill>
                <a:srgbClr val="000000"/>
              </a:solidFill>
              <a:latin typeface="Arial"/>
              <a:ea typeface="Arial"/>
              <a:cs typeface="Arial"/>
              <a:sym typeface="Arial"/>
            </a:endParaRPr>
          </a:p>
          <a:p>
            <a:r>
              <a:rPr lang="en-GB" sz="2667">
                <a:solidFill>
                  <a:srgbClr val="000000"/>
                </a:solidFill>
                <a:latin typeface="Arial"/>
                <a:ea typeface="Arial"/>
                <a:cs typeface="Arial"/>
                <a:sym typeface="Arial"/>
              </a:rPr>
              <a:t>The programming on the i am OTHER channel focuses on music, culture, fashion and the arts. </a:t>
            </a:r>
            <a:endParaRPr sz="2667" b="1">
              <a:solidFill>
                <a:srgbClr val="000000"/>
              </a:solidFill>
              <a:latin typeface="Arial"/>
              <a:ea typeface="Arial"/>
              <a:cs typeface="Arial"/>
              <a:sym typeface="Arial"/>
            </a:endParaRPr>
          </a:p>
          <a:p>
            <a:r>
              <a:rPr lang="en-GB" sz="2667">
                <a:solidFill>
                  <a:srgbClr val="000000"/>
                </a:solidFill>
                <a:latin typeface="Arial"/>
                <a:ea typeface="Arial"/>
                <a:cs typeface="Arial"/>
                <a:sym typeface="Arial"/>
              </a:rPr>
              <a:t>Williams describes the channel as a "cultural movement dedicated to Thinkers, Innovators and Outcasts."</a:t>
            </a:r>
            <a:endParaRPr sz="2667" b="1">
              <a:solidFill>
                <a:srgbClr val="000000"/>
              </a:solidFill>
              <a:latin typeface="Arial"/>
              <a:ea typeface="Arial"/>
              <a:cs typeface="Arial"/>
              <a:sym typeface="Arial"/>
            </a:endParaRPr>
          </a:p>
        </p:txBody>
      </p:sp>
      <p:pic>
        <p:nvPicPr>
          <p:cNvPr id="1298" name="Google Shape;1298;p184"/>
          <p:cNvPicPr preferRelativeResize="0"/>
          <p:nvPr/>
        </p:nvPicPr>
        <p:blipFill rotWithShape="1">
          <a:blip r:embed="rId3">
            <a:alphaModFix/>
          </a:blip>
          <a:srcRect/>
          <a:stretch/>
        </p:blipFill>
        <p:spPr>
          <a:xfrm>
            <a:off x="8880480" y="476640"/>
            <a:ext cx="2793600" cy="1504400"/>
          </a:xfrm>
          <a:prstGeom prst="rect">
            <a:avLst/>
          </a:prstGeom>
          <a:noFill/>
          <a:ln>
            <a:noFill/>
          </a:ln>
        </p:spPr>
      </p:pic>
      <p:sp>
        <p:nvSpPr>
          <p:cNvPr id="1299" name="Google Shape;1299;p184"/>
          <p:cNvSpPr/>
          <p:nvPr/>
        </p:nvSpPr>
        <p:spPr>
          <a:xfrm>
            <a:off x="6864000" y="6128280"/>
            <a:ext cx="4896000" cy="639200"/>
          </a:xfrm>
          <a:prstGeom prst="rect">
            <a:avLst/>
          </a:prstGeom>
          <a:solidFill>
            <a:schemeClr val="accent2"/>
          </a:solidFill>
          <a:ln>
            <a:noFill/>
          </a:ln>
        </p:spPr>
        <p:txBody>
          <a:bodyPr spcFirstLastPara="1" wrap="square" lIns="120000" tIns="60000" rIns="120000" bIns="60000" anchor="t" anchorCtr="0">
            <a:noAutofit/>
          </a:bodyPr>
          <a:lstStyle/>
          <a:p>
            <a:pPr algn="ctr"/>
            <a:r>
              <a:rPr lang="en-GB" sz="2400" b="1">
                <a:solidFill>
                  <a:srgbClr val="000000"/>
                </a:solidFill>
                <a:latin typeface="Arial"/>
                <a:ea typeface="Arial"/>
                <a:cs typeface="Arial"/>
                <a:sym typeface="Arial"/>
              </a:rPr>
              <a:t>Update your notes to show this information. </a:t>
            </a:r>
            <a:endParaRPr sz="2400">
              <a:solidFill>
                <a:srgbClr val="000000"/>
              </a:solidFill>
              <a:latin typeface="Arial"/>
              <a:ea typeface="Arial"/>
              <a:cs typeface="Arial"/>
              <a:sym typeface="Arial"/>
            </a:endParaRPr>
          </a:p>
        </p:txBody>
      </p:sp>
    </p:spTree>
    <p:extLst>
      <p:ext uri="{BB962C8B-B14F-4D97-AF65-F5344CB8AC3E}">
        <p14:creationId xmlns:p14="http://schemas.microsoft.com/office/powerpoint/2010/main" val="1341368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85"/>
          <p:cNvSpPr txBox="1"/>
          <p:nvPr/>
        </p:nvSpPr>
        <p:spPr>
          <a:xfrm>
            <a:off x="609600" y="152640"/>
            <a:ext cx="7721200" cy="1371200"/>
          </a:xfrm>
          <a:prstGeom prst="rect">
            <a:avLst/>
          </a:prstGeom>
          <a:noFill/>
          <a:ln>
            <a:noFill/>
          </a:ln>
        </p:spPr>
        <p:txBody>
          <a:bodyPr spcFirstLastPara="1" wrap="square" lIns="121900" tIns="60933" rIns="121900" bIns="60933" anchor="b" anchorCtr="0">
            <a:noAutofit/>
          </a:bodyPr>
          <a:lstStyle/>
          <a:p>
            <a:r>
              <a:rPr lang="en-GB" sz="4800">
                <a:solidFill>
                  <a:srgbClr val="D1282E"/>
                </a:solidFill>
                <a:latin typeface="Arial Black"/>
                <a:ea typeface="Arial Black"/>
                <a:cs typeface="Arial Black"/>
                <a:sym typeface="Arial Black"/>
              </a:rPr>
              <a:t>EXAM STYLE QUESTION</a:t>
            </a:r>
            <a:endParaRPr sz="2400">
              <a:solidFill>
                <a:srgbClr val="000000"/>
              </a:solidFill>
              <a:latin typeface="Arial"/>
              <a:ea typeface="Arial"/>
              <a:cs typeface="Arial"/>
              <a:sym typeface="Arial"/>
            </a:endParaRPr>
          </a:p>
        </p:txBody>
      </p:sp>
      <p:sp>
        <p:nvSpPr>
          <p:cNvPr id="1305" name="Google Shape;1305;p185"/>
          <p:cNvSpPr txBox="1"/>
          <p:nvPr/>
        </p:nvSpPr>
        <p:spPr>
          <a:xfrm>
            <a:off x="609600" y="1752480"/>
            <a:ext cx="10159600" cy="4373600"/>
          </a:xfrm>
          <a:prstGeom prst="rect">
            <a:avLst/>
          </a:prstGeom>
          <a:noFill/>
          <a:ln>
            <a:noFill/>
          </a:ln>
        </p:spPr>
        <p:txBody>
          <a:bodyPr spcFirstLastPara="1" wrap="square" lIns="121900" tIns="60933" rIns="121900" bIns="60933" anchor="t" anchorCtr="0">
            <a:noAutofit/>
          </a:bodyPr>
          <a:lstStyle/>
          <a:p>
            <a:r>
              <a:rPr lang="en-GB" sz="2667" b="1">
                <a:solidFill>
                  <a:srgbClr val="000000"/>
                </a:solidFill>
                <a:latin typeface="Arial"/>
                <a:ea typeface="Arial"/>
                <a:cs typeface="Arial"/>
                <a:sym typeface="Arial"/>
              </a:rPr>
              <a:t>Explain how Pharrell uses online and social media to share a variety of values with his audience. </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a:p>
            <a:r>
              <a:rPr lang="en-GB" sz="2667" b="1">
                <a:solidFill>
                  <a:srgbClr val="000000"/>
                </a:solidFill>
                <a:latin typeface="Arial"/>
                <a:ea typeface="Arial"/>
                <a:cs typeface="Arial"/>
                <a:sym typeface="Arial"/>
              </a:rPr>
              <a:t>[10]</a:t>
            </a:r>
            <a:endParaRPr sz="2667" b="1">
              <a:solidFill>
                <a:srgbClr val="000000"/>
              </a:solidFill>
              <a:latin typeface="Arial"/>
              <a:ea typeface="Arial"/>
              <a:cs typeface="Arial"/>
              <a:sym typeface="Arial"/>
            </a:endParaRPr>
          </a:p>
          <a:p>
            <a:endParaRPr sz="2667" b="1">
              <a:solidFill>
                <a:srgbClr val="000000"/>
              </a:solidFill>
              <a:latin typeface="Arial"/>
              <a:ea typeface="Arial"/>
              <a:cs typeface="Arial"/>
              <a:sym typeface="Arial"/>
            </a:endParaRPr>
          </a:p>
        </p:txBody>
      </p:sp>
    </p:spTree>
    <p:extLst>
      <p:ext uri="{BB962C8B-B14F-4D97-AF65-F5344CB8AC3E}">
        <p14:creationId xmlns:p14="http://schemas.microsoft.com/office/powerpoint/2010/main" val="388567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59"/>
          <p:cNvSpPr txBox="1">
            <a:spLocks noGrp="1"/>
          </p:cNvSpPr>
          <p:nvPr>
            <p:ph type="title"/>
          </p:nvPr>
        </p:nvSpPr>
        <p:spPr>
          <a:xfrm>
            <a:off x="415600" y="305933"/>
            <a:ext cx="11360800" cy="763600"/>
          </a:xfrm>
          <a:prstGeom prst="rect">
            <a:avLst/>
          </a:prstGeom>
        </p:spPr>
        <p:txBody>
          <a:bodyPr spcFirstLastPara="1" vert="horz" wrap="square" lIns="121900" tIns="121900" rIns="121900" bIns="121900" rtlCol="0" anchor="t" anchorCtr="0">
            <a:noAutofit/>
          </a:bodyPr>
          <a:lstStyle/>
          <a:p>
            <a:r>
              <a:rPr lang="en-GB">
                <a:solidFill>
                  <a:srgbClr val="FFF2CC"/>
                </a:solidFill>
                <a:latin typeface="Impact"/>
                <a:ea typeface="Impact"/>
                <a:cs typeface="Impact"/>
                <a:sym typeface="Impact"/>
              </a:rPr>
              <a:t>MEDIA LANGUAGE</a:t>
            </a:r>
            <a:endParaRPr>
              <a:solidFill>
                <a:srgbClr val="FFF2CC"/>
              </a:solidFill>
              <a:latin typeface="Impact"/>
              <a:ea typeface="Impact"/>
              <a:cs typeface="Impact"/>
              <a:sym typeface="Impact"/>
            </a:endParaRPr>
          </a:p>
        </p:txBody>
      </p:sp>
      <p:sp>
        <p:nvSpPr>
          <p:cNvPr id="1103" name="Google Shape;1103;p159"/>
          <p:cNvSpPr txBox="1">
            <a:spLocks noGrp="1"/>
          </p:cNvSpPr>
          <p:nvPr>
            <p:ph type="body" idx="1"/>
          </p:nvPr>
        </p:nvSpPr>
        <p:spPr>
          <a:xfrm>
            <a:off x="415600" y="1249200"/>
            <a:ext cx="4723600" cy="3662800"/>
          </a:xfrm>
          <a:prstGeom prst="rect">
            <a:avLst/>
          </a:prstGeom>
        </p:spPr>
        <p:txBody>
          <a:bodyPr spcFirstLastPara="1" vert="horz" wrap="square" lIns="121900" tIns="121900" rIns="121900" bIns="121900" rtlCol="0" anchor="t" anchorCtr="0">
            <a:noAutofit/>
          </a:bodyPr>
          <a:lstStyle/>
          <a:p>
            <a:pPr marL="0" indent="0">
              <a:buNone/>
            </a:pPr>
            <a:r>
              <a:rPr lang="en-GB">
                <a:solidFill>
                  <a:srgbClr val="FFF2CC"/>
                </a:solidFill>
                <a:latin typeface="Impact"/>
                <a:ea typeface="Impact"/>
                <a:cs typeface="Impact"/>
                <a:sym typeface="Impact"/>
              </a:rPr>
              <a:t>MISE EN SCÉNE</a:t>
            </a:r>
            <a:endParaRPr>
              <a:solidFill>
                <a:srgbClr val="FFF2CC"/>
              </a:solidFill>
              <a:latin typeface="Impact"/>
              <a:ea typeface="Impact"/>
              <a:cs typeface="Impact"/>
              <a:sym typeface="Impact"/>
            </a:endParaRPr>
          </a:p>
          <a:p>
            <a:pPr indent="-397923">
              <a:spcBef>
                <a:spcPts val="2133"/>
              </a:spcBef>
              <a:buClr>
                <a:srgbClr val="FFFFFF"/>
              </a:buClr>
              <a:buSzPts val="1100"/>
              <a:buFont typeface="Quicksand"/>
              <a:buChar char="●"/>
            </a:pPr>
            <a:r>
              <a:rPr lang="en-GB" sz="1467">
                <a:solidFill>
                  <a:srgbClr val="FFFFFF"/>
                </a:solidFill>
                <a:latin typeface="Quicksand"/>
                <a:ea typeface="Quicksand"/>
                <a:cs typeface="Quicksand"/>
                <a:sym typeface="Quicksand"/>
              </a:rPr>
              <a:t>Mixture of settings. Some positive and joyful. Some oppressive and sad/empty. To show the mixture in the world (those with freedom, those without)</a:t>
            </a:r>
            <a:endParaRPr sz="1467">
              <a:solidFill>
                <a:srgbClr val="FFFFFF"/>
              </a:solidFill>
              <a:latin typeface="Quicksand"/>
              <a:ea typeface="Quicksand"/>
              <a:cs typeface="Quicksand"/>
              <a:sym typeface="Quicksand"/>
            </a:endParaRPr>
          </a:p>
          <a:p>
            <a:pPr indent="-397923">
              <a:lnSpc>
                <a:spcPct val="100000"/>
              </a:lnSpc>
              <a:buClr>
                <a:srgbClr val="FFFFFF"/>
              </a:buClr>
              <a:buSzPts val="1100"/>
              <a:buFont typeface="Quicksand"/>
              <a:buChar char="●"/>
            </a:pPr>
            <a:r>
              <a:rPr lang="en-GB" sz="1467">
                <a:solidFill>
                  <a:srgbClr val="FFFFFF"/>
                </a:solidFill>
                <a:latin typeface="Quicksand"/>
                <a:ea typeface="Quicksand"/>
                <a:cs typeface="Quicksand"/>
                <a:sym typeface="Quicksand"/>
              </a:rPr>
              <a:t>Pharrell maintains a consistent costume throughout in order to make it easy to follow him. Neutral colours allow you to focus on the issues shown</a:t>
            </a:r>
            <a:endParaRPr sz="1467">
              <a:solidFill>
                <a:srgbClr val="FFFFFF"/>
              </a:solidFill>
              <a:latin typeface="Quicksand"/>
              <a:ea typeface="Quicksand"/>
              <a:cs typeface="Quicksand"/>
              <a:sym typeface="Quicksand"/>
            </a:endParaRPr>
          </a:p>
          <a:p>
            <a:pPr indent="-397923">
              <a:lnSpc>
                <a:spcPct val="100000"/>
              </a:lnSpc>
              <a:buClr>
                <a:srgbClr val="FFFFFF"/>
              </a:buClr>
              <a:buSzPts val="1100"/>
              <a:buFont typeface="Quicksand"/>
              <a:buChar char="●"/>
            </a:pPr>
            <a:r>
              <a:rPr lang="en-GB" sz="1467">
                <a:solidFill>
                  <a:srgbClr val="FFFFFF"/>
                </a:solidFill>
                <a:latin typeface="Quicksand"/>
                <a:ea typeface="Quicksand"/>
                <a:cs typeface="Quicksand"/>
                <a:sym typeface="Quicksand"/>
              </a:rPr>
              <a:t>Colour clearly shows the difference  between ‘free’ scenes and those who are oppressed</a:t>
            </a:r>
            <a:endParaRPr sz="1467">
              <a:solidFill>
                <a:srgbClr val="FFFFFF"/>
              </a:solidFill>
              <a:latin typeface="Quicksand"/>
              <a:ea typeface="Quicksand"/>
              <a:cs typeface="Quicksand"/>
              <a:sym typeface="Quicksand"/>
            </a:endParaRPr>
          </a:p>
        </p:txBody>
      </p:sp>
      <p:sp>
        <p:nvSpPr>
          <p:cNvPr id="1104" name="Google Shape;1104;p159"/>
          <p:cNvSpPr txBox="1"/>
          <p:nvPr/>
        </p:nvSpPr>
        <p:spPr>
          <a:xfrm>
            <a:off x="6096000" y="1249200"/>
            <a:ext cx="4000000" cy="4000000"/>
          </a:xfrm>
          <a:prstGeom prst="rect">
            <a:avLst/>
          </a:prstGeom>
          <a:noFill/>
          <a:ln>
            <a:noFill/>
          </a:ln>
        </p:spPr>
        <p:txBody>
          <a:bodyPr spcFirstLastPara="1" wrap="square" lIns="121900" tIns="121900" rIns="121900" bIns="121900" anchor="t" anchorCtr="0">
            <a:noAutofit/>
          </a:bodyPr>
          <a:lstStyle/>
          <a:p>
            <a:pPr>
              <a:lnSpc>
                <a:spcPct val="115000"/>
              </a:lnSpc>
            </a:pPr>
            <a:r>
              <a:rPr lang="en-GB" sz="2400">
                <a:solidFill>
                  <a:srgbClr val="FFF2CC"/>
                </a:solidFill>
                <a:latin typeface="Impact"/>
                <a:ea typeface="Impact"/>
                <a:cs typeface="Impact"/>
                <a:sym typeface="Impact"/>
              </a:rPr>
              <a:t>CAMERA WORK &amp; EDITING</a:t>
            </a:r>
            <a:endParaRPr sz="1600">
              <a:solidFill>
                <a:srgbClr val="FFFFFF"/>
              </a:solidFill>
              <a:latin typeface="Quicksand"/>
              <a:ea typeface="Quicksand"/>
              <a:cs typeface="Quicksand"/>
              <a:sym typeface="Quicksand"/>
            </a:endParaRPr>
          </a:p>
          <a:p>
            <a:pPr marL="609585" indent="-397923">
              <a:spcBef>
                <a:spcPts val="2133"/>
              </a:spcBef>
              <a:buClr>
                <a:srgbClr val="FFFFFF"/>
              </a:buClr>
              <a:buSzPts val="1100"/>
              <a:buFont typeface="Quicksand"/>
              <a:buChar char="●"/>
            </a:pPr>
            <a:r>
              <a:rPr lang="en-GB" sz="1467">
                <a:solidFill>
                  <a:srgbClr val="FFFFFF"/>
                </a:solidFill>
                <a:latin typeface="Quicksand"/>
                <a:ea typeface="Quicksand"/>
                <a:cs typeface="Quicksand"/>
                <a:sym typeface="Quicksand"/>
              </a:rPr>
              <a:t>Close ups of faces to show their emotions </a:t>
            </a:r>
            <a:endParaRPr sz="1467">
              <a:solidFill>
                <a:srgbClr val="FFFFFF"/>
              </a:solidFill>
              <a:latin typeface="Quicksand"/>
              <a:ea typeface="Quicksand"/>
              <a:cs typeface="Quicksand"/>
              <a:sym typeface="Quicksand"/>
            </a:endParaRPr>
          </a:p>
          <a:p>
            <a:pPr marL="609585" indent="-397923">
              <a:buClr>
                <a:srgbClr val="FFFFFF"/>
              </a:buClr>
              <a:buSzPts val="1100"/>
              <a:buFont typeface="Quicksand"/>
              <a:buChar char="●"/>
            </a:pPr>
            <a:r>
              <a:rPr lang="en-GB" sz="1467">
                <a:solidFill>
                  <a:srgbClr val="FFFFFF"/>
                </a:solidFill>
                <a:latin typeface="Quicksand"/>
                <a:ea typeface="Quicksand"/>
                <a:cs typeface="Quicksand"/>
                <a:sym typeface="Quicksand"/>
              </a:rPr>
              <a:t>Lots of wide angle and long shots to show impressive scenes in full</a:t>
            </a:r>
            <a:endParaRPr sz="1467">
              <a:solidFill>
                <a:srgbClr val="FFFFFF"/>
              </a:solidFill>
              <a:latin typeface="Quicksand"/>
              <a:ea typeface="Quicksand"/>
              <a:cs typeface="Quicksand"/>
              <a:sym typeface="Quicksand"/>
            </a:endParaRPr>
          </a:p>
          <a:p>
            <a:pPr marL="609585" indent="-397923">
              <a:buClr>
                <a:srgbClr val="FFFFFF"/>
              </a:buClr>
              <a:buSzPts val="1100"/>
              <a:buFont typeface="Quicksand"/>
              <a:buChar char="●"/>
            </a:pPr>
            <a:r>
              <a:rPr lang="en-GB" sz="1467">
                <a:solidFill>
                  <a:srgbClr val="FFFFFF"/>
                </a:solidFill>
                <a:latin typeface="Quicksand"/>
                <a:ea typeface="Quicksand"/>
                <a:cs typeface="Quicksand"/>
                <a:sym typeface="Quicksand"/>
              </a:rPr>
              <a:t>High angle last shot showing oppression of those in poor working conditions</a:t>
            </a:r>
            <a:endParaRPr sz="1467">
              <a:solidFill>
                <a:srgbClr val="FFFFFF"/>
              </a:solidFill>
              <a:latin typeface="Quicksand"/>
              <a:ea typeface="Quicksand"/>
              <a:cs typeface="Quicksand"/>
              <a:sym typeface="Quicksand"/>
            </a:endParaRPr>
          </a:p>
          <a:p>
            <a:pPr marL="609585" indent="-397923">
              <a:buClr>
                <a:srgbClr val="FFFFFF"/>
              </a:buClr>
              <a:buSzPts val="1100"/>
              <a:buFont typeface="Quicksand"/>
              <a:buChar char="●"/>
            </a:pPr>
            <a:r>
              <a:rPr lang="en-GB" sz="1467">
                <a:solidFill>
                  <a:srgbClr val="FFFFFF"/>
                </a:solidFill>
                <a:latin typeface="Quicksand"/>
                <a:ea typeface="Quicksand"/>
                <a:cs typeface="Quicksand"/>
                <a:sym typeface="Quicksand"/>
              </a:rPr>
              <a:t>Pace of the editing slows and speeds  up to match the pace of the song and reflect the more sombre moments</a:t>
            </a:r>
            <a:endParaRPr sz="1467">
              <a:solidFill>
                <a:srgbClr val="FFFFFF"/>
              </a:solidFill>
              <a:latin typeface="Quicksand"/>
              <a:ea typeface="Quicksand"/>
              <a:cs typeface="Quicksand"/>
              <a:sym typeface="Quicksand"/>
            </a:endParaRPr>
          </a:p>
        </p:txBody>
      </p:sp>
      <p:sp>
        <p:nvSpPr>
          <p:cNvPr id="1105" name="Google Shape;1105;p159"/>
          <p:cNvSpPr txBox="1"/>
          <p:nvPr/>
        </p:nvSpPr>
        <p:spPr>
          <a:xfrm>
            <a:off x="499833" y="4662733"/>
            <a:ext cx="5482000" cy="1584400"/>
          </a:xfrm>
          <a:prstGeom prst="rect">
            <a:avLst/>
          </a:prstGeom>
          <a:noFill/>
          <a:ln>
            <a:noFill/>
          </a:ln>
        </p:spPr>
        <p:txBody>
          <a:bodyPr spcFirstLastPara="1" wrap="square" lIns="121900" tIns="121900" rIns="121900" bIns="121900" anchor="t" anchorCtr="0">
            <a:noAutofit/>
          </a:bodyPr>
          <a:lstStyle/>
          <a:p>
            <a:pPr>
              <a:lnSpc>
                <a:spcPct val="115000"/>
              </a:lnSpc>
            </a:pPr>
            <a:r>
              <a:rPr lang="en-GB" sz="2400">
                <a:solidFill>
                  <a:srgbClr val="FFF2CC"/>
                </a:solidFill>
                <a:latin typeface="Impact"/>
                <a:ea typeface="Impact"/>
                <a:cs typeface="Impact"/>
                <a:sym typeface="Impact"/>
              </a:rPr>
              <a:t>LIGHTING</a:t>
            </a:r>
            <a:endParaRPr sz="1600">
              <a:solidFill>
                <a:srgbClr val="FFFFFF"/>
              </a:solidFill>
              <a:latin typeface="Quicksand"/>
              <a:ea typeface="Quicksand"/>
              <a:cs typeface="Quicksand"/>
              <a:sym typeface="Quicksand"/>
            </a:endParaRPr>
          </a:p>
          <a:p>
            <a:pPr>
              <a:spcBef>
                <a:spcPts val="2133"/>
              </a:spcBef>
              <a:buClr>
                <a:schemeClr val="dk1"/>
              </a:buClr>
            </a:pPr>
            <a:r>
              <a:rPr lang="en-GB" sz="1467">
                <a:solidFill>
                  <a:srgbClr val="FFFFFF"/>
                </a:solidFill>
                <a:latin typeface="Comfortaa"/>
                <a:ea typeface="Comfortaa"/>
                <a:cs typeface="Comfortaa"/>
                <a:sym typeface="Comfortaa"/>
              </a:rPr>
              <a:t>Mix of high key and low key.</a:t>
            </a:r>
            <a:endParaRPr sz="1467">
              <a:solidFill>
                <a:srgbClr val="FFFFFF"/>
              </a:solidFill>
              <a:latin typeface="Comfortaa"/>
              <a:ea typeface="Comfortaa"/>
              <a:cs typeface="Comfortaa"/>
              <a:sym typeface="Comfortaa"/>
            </a:endParaRPr>
          </a:p>
          <a:p>
            <a:pPr marL="287859" indent="-279393">
              <a:buClr>
                <a:srgbClr val="FFFFFF"/>
              </a:buClr>
              <a:buSzPts val="1100"/>
              <a:buFont typeface="Comfortaa"/>
              <a:buChar char="•"/>
            </a:pPr>
            <a:r>
              <a:rPr lang="en-GB" sz="1467">
                <a:solidFill>
                  <a:srgbClr val="FFFFFF"/>
                </a:solidFill>
                <a:latin typeface="Comfortaa"/>
                <a:ea typeface="Comfortaa"/>
                <a:cs typeface="Comfortaa"/>
                <a:sym typeface="Comfortaa"/>
              </a:rPr>
              <a:t>Low key used in action more sober sequences  to reflect the seriousness of the drama.</a:t>
            </a:r>
            <a:endParaRPr sz="1467">
              <a:solidFill>
                <a:srgbClr val="FFFFFF"/>
              </a:solidFill>
              <a:latin typeface="Comfortaa"/>
              <a:ea typeface="Comfortaa"/>
              <a:cs typeface="Comfortaa"/>
              <a:sym typeface="Comfortaa"/>
            </a:endParaRPr>
          </a:p>
          <a:p>
            <a:pPr marL="287859" indent="-279393">
              <a:buClr>
                <a:srgbClr val="FFFFFF"/>
              </a:buClr>
              <a:buSzPts val="1100"/>
              <a:buFont typeface="Comfortaa"/>
              <a:buChar char="•"/>
            </a:pPr>
            <a:r>
              <a:rPr lang="en-GB" sz="1467">
                <a:solidFill>
                  <a:srgbClr val="FFFFFF"/>
                </a:solidFill>
                <a:latin typeface="Comfortaa"/>
                <a:ea typeface="Comfortaa"/>
                <a:cs typeface="Comfortaa"/>
                <a:sym typeface="Comfortaa"/>
              </a:rPr>
              <a:t>High key used in more joyful scenes. </a:t>
            </a:r>
            <a:endParaRPr sz="1467">
              <a:solidFill>
                <a:srgbClr val="FFFFFF"/>
              </a:solidFill>
              <a:latin typeface="Comfortaa"/>
              <a:ea typeface="Comfortaa"/>
              <a:cs typeface="Comfortaa"/>
              <a:sym typeface="Comfortaa"/>
            </a:endParaRPr>
          </a:p>
        </p:txBody>
      </p:sp>
    </p:spTree>
    <p:extLst>
      <p:ext uri="{BB962C8B-B14F-4D97-AF65-F5344CB8AC3E}">
        <p14:creationId xmlns:p14="http://schemas.microsoft.com/office/powerpoint/2010/main" val="4248206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86"/>
          <p:cNvSpPr txBox="1">
            <a:spLocks noGrp="1"/>
          </p:cNvSpPr>
          <p:nvPr>
            <p:ph type="title"/>
          </p:nvPr>
        </p:nvSpPr>
        <p:spPr>
          <a:xfrm>
            <a:off x="838200" y="365125"/>
            <a:ext cx="10515600" cy="1325600"/>
          </a:xfrm>
          <a:prstGeom prst="rect">
            <a:avLst/>
          </a:prstGeom>
          <a:solidFill>
            <a:srgbClr val="FFFF00"/>
          </a:solidFill>
          <a:ln>
            <a:noFill/>
          </a:ln>
        </p:spPr>
        <p:txBody>
          <a:bodyPr spcFirstLastPara="1" vert="horz" wrap="square" lIns="91433" tIns="45700" rIns="91433" bIns="45700" rtlCol="0" anchor="ctr" anchorCtr="0">
            <a:noAutofit/>
          </a:bodyPr>
          <a:lstStyle/>
          <a:p>
            <a:pPr>
              <a:spcBef>
                <a:spcPts val="0"/>
              </a:spcBef>
              <a:buClr>
                <a:schemeClr val="dk1"/>
              </a:buClr>
              <a:buSzPts val="3000"/>
            </a:pPr>
            <a:r>
              <a:rPr lang="en-GB" sz="4000"/>
              <a:t>To be able to answer a Component 2 Section B exam question using key examples from the text.</a:t>
            </a:r>
            <a:endParaRPr sz="4000"/>
          </a:p>
        </p:txBody>
      </p:sp>
      <p:sp>
        <p:nvSpPr>
          <p:cNvPr id="1311" name="Google Shape;1311;p186"/>
          <p:cNvSpPr txBox="1">
            <a:spLocks noGrp="1"/>
          </p:cNvSpPr>
          <p:nvPr>
            <p:ph type="body" idx="1"/>
          </p:nvPr>
        </p:nvSpPr>
        <p:spPr>
          <a:xfrm>
            <a:off x="838200" y="1825625"/>
            <a:ext cx="7585600" cy="4339600"/>
          </a:xfrm>
          <a:prstGeom prst="rect">
            <a:avLst/>
          </a:prstGeom>
          <a:noFill/>
          <a:ln>
            <a:noFill/>
          </a:ln>
        </p:spPr>
        <p:txBody>
          <a:bodyPr spcFirstLastPara="1" vert="horz" wrap="square" lIns="91433" tIns="45700" rIns="91433" bIns="45700" rtlCol="0" anchor="t" anchorCtr="0">
            <a:noAutofit/>
          </a:bodyPr>
          <a:lstStyle/>
          <a:p>
            <a:pPr marL="0" indent="0">
              <a:spcBef>
                <a:spcPts val="0"/>
              </a:spcBef>
              <a:buClr>
                <a:schemeClr val="dk1"/>
              </a:buClr>
              <a:buSzPts val="2100"/>
              <a:buNone/>
            </a:pPr>
            <a:r>
              <a:rPr lang="en-GB">
                <a:solidFill>
                  <a:srgbClr val="FF0000"/>
                </a:solidFill>
              </a:rPr>
              <a:t>Q: ‘</a:t>
            </a:r>
            <a:r>
              <a:rPr lang="en-GB" i="1">
                <a:solidFill>
                  <a:srgbClr val="FF0000"/>
                </a:solidFill>
              </a:rPr>
              <a:t>Music videos reinforce stereotypes of gender.' </a:t>
            </a:r>
            <a:r>
              <a:rPr lang="en-GB">
                <a:solidFill>
                  <a:srgbClr val="FF0000"/>
                </a:solidFill>
              </a:rPr>
              <a:t>How far is this true in </a:t>
            </a:r>
            <a:r>
              <a:rPr lang="en-GB" b="1">
                <a:solidFill>
                  <a:srgbClr val="FF0000"/>
                </a:solidFill>
              </a:rPr>
              <a:t>Duran Duran’s ‘Rio</a:t>
            </a:r>
            <a:r>
              <a:rPr lang="en-GB">
                <a:solidFill>
                  <a:srgbClr val="FF0000"/>
                </a:solidFill>
              </a:rPr>
              <a:t>’?</a:t>
            </a:r>
            <a:endParaRPr>
              <a:solidFill>
                <a:srgbClr val="FF0000"/>
              </a:solidFill>
            </a:endParaRPr>
          </a:p>
          <a:p>
            <a:pPr marL="237061" indent="-228594">
              <a:spcBef>
                <a:spcPts val="1067"/>
              </a:spcBef>
              <a:buClr>
                <a:schemeClr val="dk1"/>
              </a:buClr>
              <a:buSzPts val="2100"/>
            </a:pPr>
            <a:r>
              <a:rPr lang="en-GB"/>
              <a:t>explore representations of gender in the music video you have studied</a:t>
            </a:r>
            <a:endParaRPr/>
          </a:p>
          <a:p>
            <a:pPr marL="237061" indent="-228594">
              <a:spcBef>
                <a:spcPts val="1067"/>
              </a:spcBef>
              <a:buClr>
                <a:schemeClr val="dk1"/>
              </a:buClr>
              <a:buSzPts val="2100"/>
            </a:pPr>
            <a:r>
              <a:rPr lang="en-GB"/>
              <a:t>refer to relevant media contexts, such as social or cultural</a:t>
            </a:r>
            <a:endParaRPr/>
          </a:p>
          <a:p>
            <a:pPr marL="237061" indent="-228594">
              <a:spcBef>
                <a:spcPts val="1067"/>
              </a:spcBef>
              <a:buClr>
                <a:schemeClr val="dk1"/>
              </a:buClr>
              <a:buSzPts val="2100"/>
            </a:pPr>
            <a:r>
              <a:rPr lang="en-GB"/>
              <a:t>consider whether you agree or disagree with the statement.</a:t>
            </a:r>
            <a:endParaRPr/>
          </a:p>
        </p:txBody>
      </p:sp>
      <p:sp>
        <p:nvSpPr>
          <p:cNvPr id="1312" name="Google Shape;1312;p186"/>
          <p:cNvSpPr txBox="1"/>
          <p:nvPr/>
        </p:nvSpPr>
        <p:spPr>
          <a:xfrm>
            <a:off x="8659091" y="1825625"/>
            <a:ext cx="3006400" cy="2585200"/>
          </a:xfrm>
          <a:prstGeom prst="rect">
            <a:avLst/>
          </a:prstGeom>
          <a:solidFill>
            <a:srgbClr val="C9C9C9"/>
          </a:solidFill>
          <a:ln>
            <a:noFill/>
          </a:ln>
        </p:spPr>
        <p:txBody>
          <a:bodyPr spcFirstLastPara="1" wrap="square" lIns="91433" tIns="45700" rIns="91433" bIns="45700" anchor="t" anchorCtr="0">
            <a:noAutofit/>
          </a:bodyPr>
          <a:lstStyle/>
          <a:p>
            <a:r>
              <a:rPr lang="en-GB" sz="1867" b="1" u="sng">
                <a:solidFill>
                  <a:schemeClr val="dk1"/>
                </a:solidFill>
                <a:latin typeface="Calibri"/>
                <a:ea typeface="Calibri"/>
                <a:cs typeface="Calibri"/>
                <a:sym typeface="Calibri"/>
              </a:rPr>
              <a:t>Criteria:</a:t>
            </a:r>
            <a:endParaRPr sz="1467"/>
          </a:p>
          <a:p>
            <a:pPr marL="287859" indent="-287859">
              <a:buClr>
                <a:schemeClr val="dk1"/>
              </a:buClr>
              <a:buSzPts val="1400"/>
              <a:buFont typeface="Arial"/>
              <a:buChar char="•"/>
            </a:pPr>
            <a:r>
              <a:rPr lang="en-GB" sz="1867">
                <a:solidFill>
                  <a:schemeClr val="dk1"/>
                </a:solidFill>
                <a:latin typeface="Calibri"/>
                <a:ea typeface="Calibri"/>
                <a:cs typeface="Calibri"/>
                <a:sym typeface="Calibri"/>
              </a:rPr>
              <a:t>Identify the stereotypes or mis representations</a:t>
            </a:r>
            <a:endParaRPr sz="1467"/>
          </a:p>
          <a:p>
            <a:pPr marL="287859" indent="-287859">
              <a:buClr>
                <a:schemeClr val="dk1"/>
              </a:buClr>
              <a:buSzPts val="1400"/>
              <a:buFont typeface="Arial"/>
              <a:buChar char="•"/>
            </a:pPr>
            <a:r>
              <a:rPr lang="en-GB" sz="1867">
                <a:solidFill>
                  <a:schemeClr val="dk1"/>
                </a:solidFill>
                <a:latin typeface="Calibri"/>
                <a:ea typeface="Calibri"/>
                <a:cs typeface="Calibri"/>
                <a:sym typeface="Calibri"/>
              </a:rPr>
              <a:t>4 examples from the text</a:t>
            </a:r>
            <a:endParaRPr sz="1467"/>
          </a:p>
          <a:p>
            <a:pPr marL="287859" indent="-287859">
              <a:buClr>
                <a:schemeClr val="dk1"/>
              </a:buClr>
              <a:buSzPts val="1400"/>
              <a:buFont typeface="Arial"/>
              <a:buChar char="•"/>
            </a:pPr>
            <a:r>
              <a:rPr lang="en-GB" sz="1867">
                <a:solidFill>
                  <a:schemeClr val="dk1"/>
                </a:solidFill>
                <a:latin typeface="Calibri"/>
                <a:ea typeface="Calibri"/>
                <a:cs typeface="Calibri"/>
                <a:sym typeface="Calibri"/>
              </a:rPr>
              <a:t>Analysis of these examples</a:t>
            </a:r>
            <a:endParaRPr sz="1467"/>
          </a:p>
          <a:p>
            <a:pPr marL="287859" indent="-287859">
              <a:buClr>
                <a:schemeClr val="dk1"/>
              </a:buClr>
              <a:buSzPts val="1400"/>
              <a:buFont typeface="Arial"/>
              <a:buChar char="•"/>
            </a:pPr>
            <a:r>
              <a:rPr lang="en-GB" sz="1867">
                <a:solidFill>
                  <a:schemeClr val="dk1"/>
                </a:solidFill>
                <a:latin typeface="Calibri"/>
                <a:ea typeface="Calibri"/>
                <a:cs typeface="Calibri"/>
                <a:sym typeface="Calibri"/>
              </a:rPr>
              <a:t>Link to the 80’s context</a:t>
            </a:r>
            <a:endParaRPr sz="1467"/>
          </a:p>
          <a:p>
            <a:pPr marL="287859" indent="-287859">
              <a:buClr>
                <a:srgbClr val="FF0000"/>
              </a:buClr>
              <a:buSzPts val="1400"/>
              <a:buFont typeface="Arial"/>
              <a:buChar char="•"/>
            </a:pPr>
            <a:r>
              <a:rPr lang="en-GB" sz="1867">
                <a:solidFill>
                  <a:srgbClr val="FF0000"/>
                </a:solidFill>
                <a:latin typeface="Calibri"/>
                <a:ea typeface="Calibri"/>
                <a:cs typeface="Calibri"/>
                <a:sym typeface="Calibri"/>
              </a:rPr>
              <a:t>Laura Mulvey’s theory</a:t>
            </a:r>
            <a:endParaRPr sz="1467"/>
          </a:p>
          <a:p>
            <a:pPr marL="287859" indent="-287859">
              <a:buClr>
                <a:schemeClr val="dk1"/>
              </a:buClr>
              <a:buSzPts val="1400"/>
              <a:buFont typeface="Arial"/>
              <a:buChar char="•"/>
            </a:pPr>
            <a:r>
              <a:rPr lang="en-GB" sz="1867">
                <a:solidFill>
                  <a:schemeClr val="dk1"/>
                </a:solidFill>
                <a:latin typeface="Calibri"/>
                <a:ea typeface="Calibri"/>
                <a:cs typeface="Calibri"/>
                <a:sym typeface="Calibri"/>
              </a:rPr>
              <a:t>How the audience would respond.</a:t>
            </a:r>
            <a:endParaRPr sz="1867">
              <a:solidFill>
                <a:schemeClr val="dk1"/>
              </a:solidFill>
              <a:latin typeface="Calibri"/>
              <a:ea typeface="Calibri"/>
              <a:cs typeface="Calibri"/>
              <a:sym typeface="Calibri"/>
            </a:endParaRPr>
          </a:p>
        </p:txBody>
      </p:sp>
      <p:sp>
        <p:nvSpPr>
          <p:cNvPr id="1313" name="Google Shape;1313;p186"/>
          <p:cNvSpPr txBox="1"/>
          <p:nvPr/>
        </p:nvSpPr>
        <p:spPr>
          <a:xfrm>
            <a:off x="1177636" y="5626664"/>
            <a:ext cx="9836800" cy="1077200"/>
          </a:xfrm>
          <a:prstGeom prst="rect">
            <a:avLst/>
          </a:prstGeom>
          <a:solidFill>
            <a:srgbClr val="FFFF00"/>
          </a:solidFill>
          <a:ln>
            <a:noFill/>
          </a:ln>
        </p:spPr>
        <p:txBody>
          <a:bodyPr spcFirstLastPara="1" wrap="square" lIns="91433" tIns="45700" rIns="91433" bIns="45700" anchor="t" anchorCtr="0">
            <a:noAutofit/>
          </a:bodyPr>
          <a:lstStyle/>
          <a:p>
            <a:pPr algn="ctr"/>
            <a:r>
              <a:rPr lang="en-GB" sz="3200" b="1" i="1">
                <a:solidFill>
                  <a:srgbClr val="7030A0"/>
                </a:solidFill>
                <a:latin typeface="Calibri"/>
                <a:ea typeface="Calibri"/>
                <a:cs typeface="Calibri"/>
                <a:sym typeface="Calibri"/>
              </a:rPr>
              <a:t>POINT</a:t>
            </a:r>
            <a:r>
              <a:rPr lang="en-GB" sz="3200">
                <a:solidFill>
                  <a:schemeClr val="dk1"/>
                </a:solidFill>
                <a:latin typeface="Calibri"/>
                <a:ea typeface="Calibri"/>
                <a:cs typeface="Calibri"/>
                <a:sym typeface="Calibri"/>
              </a:rPr>
              <a:t>, </a:t>
            </a:r>
            <a:r>
              <a:rPr lang="en-GB" sz="3200" b="1">
                <a:solidFill>
                  <a:srgbClr val="00B050"/>
                </a:solidFill>
                <a:latin typeface="Calibri"/>
                <a:ea typeface="Calibri"/>
                <a:cs typeface="Calibri"/>
                <a:sym typeface="Calibri"/>
              </a:rPr>
              <a:t>EVIDENCE</a:t>
            </a:r>
            <a:r>
              <a:rPr lang="en-GB" sz="3200">
                <a:solidFill>
                  <a:schemeClr val="dk1"/>
                </a:solidFill>
                <a:latin typeface="Calibri"/>
                <a:ea typeface="Calibri"/>
                <a:cs typeface="Calibri"/>
                <a:sym typeface="Calibri"/>
              </a:rPr>
              <a:t>, </a:t>
            </a:r>
            <a:r>
              <a:rPr lang="en-GB" sz="3200" b="1">
                <a:solidFill>
                  <a:srgbClr val="0070C0"/>
                </a:solidFill>
                <a:latin typeface="Calibri"/>
                <a:ea typeface="Calibri"/>
                <a:cs typeface="Calibri"/>
                <a:sym typeface="Calibri"/>
              </a:rPr>
              <a:t>ANALYSIS</a:t>
            </a:r>
            <a:r>
              <a:rPr lang="en-GB" sz="3200">
                <a:solidFill>
                  <a:schemeClr val="dk1"/>
                </a:solidFill>
                <a:latin typeface="Calibri"/>
                <a:ea typeface="Calibri"/>
                <a:cs typeface="Calibri"/>
                <a:sym typeface="Calibri"/>
              </a:rPr>
              <a:t>, </a:t>
            </a:r>
            <a:r>
              <a:rPr lang="en-GB" sz="3200" b="1">
                <a:solidFill>
                  <a:srgbClr val="FF0000"/>
                </a:solidFill>
                <a:latin typeface="Calibri"/>
                <a:ea typeface="Calibri"/>
                <a:cs typeface="Calibri"/>
                <a:sym typeface="Calibri"/>
              </a:rPr>
              <a:t>RELATE TO AUDIENCE OR THEORY</a:t>
            </a:r>
            <a:r>
              <a:rPr lang="en-GB" sz="1867" b="1">
                <a:solidFill>
                  <a:srgbClr val="FF0000"/>
                </a:solidFill>
                <a:latin typeface="Calibri"/>
                <a:ea typeface="Calibri"/>
                <a:cs typeface="Calibri"/>
                <a:sym typeface="Calibri"/>
              </a:rPr>
              <a:t>. USE the PEE writing frame (point = POINT; EVIDENCE; EXPLAIN)</a:t>
            </a:r>
            <a:endParaRPr sz="1867" b="1">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197652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60"/>
          <p:cNvSpPr txBox="1">
            <a:spLocks noGrp="1"/>
          </p:cNvSpPr>
          <p:nvPr>
            <p:ph type="title"/>
          </p:nvPr>
        </p:nvSpPr>
        <p:spPr>
          <a:xfrm>
            <a:off x="415600" y="1354133"/>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FFF2CC"/>
                </a:solidFill>
                <a:latin typeface="Impact"/>
                <a:ea typeface="Impact"/>
                <a:cs typeface="Impact"/>
                <a:sym typeface="Impact"/>
              </a:rPr>
              <a:t>MEDIA CONTEXTS</a:t>
            </a:r>
            <a:endParaRPr>
              <a:solidFill>
                <a:srgbClr val="FFF2CC"/>
              </a:solidFill>
              <a:latin typeface="Impact"/>
              <a:ea typeface="Impact"/>
              <a:cs typeface="Impact"/>
              <a:sym typeface="Impact"/>
            </a:endParaRPr>
          </a:p>
        </p:txBody>
      </p:sp>
      <p:sp>
        <p:nvSpPr>
          <p:cNvPr id="1111" name="Google Shape;1111;p160"/>
          <p:cNvSpPr txBox="1">
            <a:spLocks noGrp="1"/>
          </p:cNvSpPr>
          <p:nvPr>
            <p:ph type="body" idx="1"/>
          </p:nvPr>
        </p:nvSpPr>
        <p:spPr>
          <a:xfrm>
            <a:off x="911684" y="2540667"/>
            <a:ext cx="3965600" cy="2963200"/>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buNone/>
            </a:pPr>
            <a:r>
              <a:rPr lang="en-GB" sz="2667">
                <a:solidFill>
                  <a:srgbClr val="FFF2CC"/>
                </a:solidFill>
                <a:latin typeface="Impact"/>
                <a:ea typeface="Impact"/>
                <a:cs typeface="Impact"/>
                <a:sym typeface="Impact"/>
              </a:rPr>
              <a:t>PHARRELL WILLIAMS</a:t>
            </a:r>
            <a:endParaRPr sz="2667">
              <a:solidFill>
                <a:srgbClr val="FFF2CC"/>
              </a:solidFill>
              <a:latin typeface="Impact"/>
              <a:ea typeface="Impact"/>
              <a:cs typeface="Impact"/>
              <a:sym typeface="Impact"/>
            </a:endParaRPr>
          </a:p>
          <a:p>
            <a:pPr marL="0" indent="0" algn="ctr">
              <a:spcBef>
                <a:spcPts val="2133"/>
              </a:spcBef>
              <a:spcAft>
                <a:spcPts val="2133"/>
              </a:spcAft>
              <a:buNone/>
            </a:pPr>
            <a:r>
              <a:rPr lang="en-GB" sz="1867">
                <a:solidFill>
                  <a:srgbClr val="FFFFFF"/>
                </a:solidFill>
                <a:latin typeface="Comfortaa"/>
                <a:ea typeface="Comfortaa"/>
                <a:cs typeface="Comfortaa"/>
                <a:sym typeface="Comfortaa"/>
              </a:rPr>
              <a:t>Pharrell Williams is a highly successful music artist, music producer &amp; film producer. He also owns a multi media creative collective which develops art, fashion &amp; music.</a:t>
            </a:r>
            <a:endParaRPr sz="1867">
              <a:solidFill>
                <a:srgbClr val="FFFFFF"/>
              </a:solidFill>
              <a:latin typeface="Comfortaa"/>
              <a:ea typeface="Comfortaa"/>
              <a:cs typeface="Comfortaa"/>
              <a:sym typeface="Comfortaa"/>
            </a:endParaRPr>
          </a:p>
        </p:txBody>
      </p:sp>
      <p:sp>
        <p:nvSpPr>
          <p:cNvPr id="1112" name="Google Shape;1112;p160"/>
          <p:cNvSpPr txBox="1">
            <a:spLocks noGrp="1"/>
          </p:cNvSpPr>
          <p:nvPr>
            <p:ph type="body" idx="4294967295"/>
          </p:nvPr>
        </p:nvSpPr>
        <p:spPr>
          <a:xfrm>
            <a:off x="6137275" y="2540000"/>
            <a:ext cx="6054725" cy="2963863"/>
          </a:xfrm>
          <a:prstGeom prst="rect">
            <a:avLst/>
          </a:prstGeom>
          <a:ln w="9525" cap="flat" cmpd="sng">
            <a:solidFill>
              <a:srgbClr val="FFF2CC"/>
            </a:solidFill>
            <a:prstDash val="solid"/>
            <a:round/>
            <a:headEnd type="none" w="sm" len="sm"/>
            <a:tailEnd type="none" w="sm" len="sm"/>
          </a:ln>
        </p:spPr>
        <p:txBody>
          <a:bodyPr spcFirstLastPara="1" vert="horz" wrap="square" lIns="121900" tIns="360000" rIns="121900" bIns="121900" rtlCol="0" anchor="ctr" anchorCtr="0">
            <a:noAutofit/>
          </a:bodyPr>
          <a:lstStyle/>
          <a:p>
            <a:pPr marL="0" indent="0" algn="ctr">
              <a:buNone/>
            </a:pPr>
            <a:r>
              <a:rPr lang="en-GB" sz="2667">
                <a:solidFill>
                  <a:srgbClr val="FFF2CC"/>
                </a:solidFill>
                <a:latin typeface="Impact"/>
                <a:ea typeface="Impact"/>
                <a:cs typeface="Impact"/>
                <a:sym typeface="Impact"/>
              </a:rPr>
              <a:t>APPLE MUSIC</a:t>
            </a:r>
            <a:endParaRPr sz="2667">
              <a:solidFill>
                <a:srgbClr val="FFF2CC"/>
              </a:solidFill>
              <a:latin typeface="Impact"/>
              <a:ea typeface="Impact"/>
              <a:cs typeface="Impact"/>
              <a:sym typeface="Impact"/>
            </a:endParaRPr>
          </a:p>
          <a:p>
            <a:pPr marL="0" indent="0" algn="ctr">
              <a:spcBef>
                <a:spcPts val="2133"/>
              </a:spcBef>
              <a:spcAft>
                <a:spcPts val="2133"/>
              </a:spcAft>
              <a:buNone/>
            </a:pPr>
            <a:r>
              <a:rPr lang="en-GB" sz="1867">
                <a:solidFill>
                  <a:srgbClr val="FFFFFF"/>
                </a:solidFill>
                <a:latin typeface="Comfortaa"/>
                <a:ea typeface="Comfortaa"/>
                <a:cs typeface="Comfortaa"/>
                <a:sym typeface="Comfortaa"/>
              </a:rPr>
              <a:t>Pharrell partnered with Apple Music for the exclusive release of the single in June 2015. A section of the song was used in an advert for Apple Music prior to its release. This is an example of </a:t>
            </a:r>
            <a:r>
              <a:rPr lang="en-GB" sz="1867" b="1">
                <a:solidFill>
                  <a:srgbClr val="FFFFFF"/>
                </a:solidFill>
                <a:latin typeface="Comfortaa"/>
                <a:ea typeface="Comfortaa"/>
                <a:cs typeface="Comfortaa"/>
                <a:sym typeface="Comfortaa"/>
              </a:rPr>
              <a:t>synergy.</a:t>
            </a:r>
            <a:endParaRPr sz="1867">
              <a:solidFill>
                <a:srgbClr val="FFFFFF"/>
              </a:solidFill>
              <a:latin typeface="Comfortaa"/>
              <a:ea typeface="Comfortaa"/>
              <a:cs typeface="Comfortaa"/>
              <a:sym typeface="Comfortaa"/>
            </a:endParaRPr>
          </a:p>
        </p:txBody>
      </p:sp>
    </p:spTree>
    <p:extLst>
      <p:ext uri="{BB962C8B-B14F-4D97-AF65-F5344CB8AC3E}">
        <p14:creationId xmlns:p14="http://schemas.microsoft.com/office/powerpoint/2010/main" val="1897478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61"/>
          <p:cNvSpPr txBox="1">
            <a:spLocks noGrp="1"/>
          </p:cNvSpPr>
          <p:nvPr>
            <p:ph type="title"/>
          </p:nvPr>
        </p:nvSpPr>
        <p:spPr>
          <a:xfrm>
            <a:off x="415600" y="139933"/>
            <a:ext cx="11360800" cy="1325200"/>
          </a:xfrm>
          <a:prstGeom prst="rect">
            <a:avLst/>
          </a:prstGeom>
        </p:spPr>
        <p:txBody>
          <a:bodyPr spcFirstLastPara="1" vert="horz" wrap="square" lIns="121900" tIns="121900" rIns="121900" bIns="121900" rtlCol="0" anchor="t" anchorCtr="0">
            <a:noAutofit/>
          </a:bodyPr>
          <a:lstStyle/>
          <a:p>
            <a:pPr algn="ctr"/>
            <a:r>
              <a:rPr lang="en-GB">
                <a:solidFill>
                  <a:srgbClr val="FFF2CC"/>
                </a:solidFill>
                <a:latin typeface="Impact"/>
                <a:ea typeface="Impact"/>
                <a:cs typeface="Impact"/>
                <a:sym typeface="Impact"/>
              </a:rPr>
              <a:t>MEDIA CONTEXTS</a:t>
            </a:r>
            <a:endParaRPr>
              <a:solidFill>
                <a:srgbClr val="FFF2CC"/>
              </a:solidFill>
              <a:latin typeface="Impact"/>
              <a:ea typeface="Impact"/>
              <a:cs typeface="Impact"/>
              <a:sym typeface="Impact"/>
            </a:endParaRPr>
          </a:p>
          <a:p>
            <a:pPr algn="ctr"/>
            <a:r>
              <a:rPr lang="en-GB" sz="2400" u="sng">
                <a:solidFill>
                  <a:srgbClr val="FFF2CC"/>
                </a:solidFill>
                <a:latin typeface="Impact"/>
                <a:ea typeface="Impact"/>
                <a:cs typeface="Impact"/>
                <a:sym typeface="Impact"/>
              </a:rPr>
              <a:t>INTERTEXTUAL</a:t>
            </a:r>
            <a:r>
              <a:rPr lang="en-GB" sz="2400">
                <a:solidFill>
                  <a:srgbClr val="FFF2CC"/>
                </a:solidFill>
                <a:latin typeface="Impact"/>
                <a:ea typeface="Impact"/>
                <a:cs typeface="Impact"/>
                <a:sym typeface="Impact"/>
              </a:rPr>
              <a:t> REFERENCES</a:t>
            </a:r>
            <a:endParaRPr sz="2400">
              <a:solidFill>
                <a:srgbClr val="FFF2CC"/>
              </a:solidFill>
              <a:latin typeface="Impact"/>
              <a:ea typeface="Impact"/>
              <a:cs typeface="Impact"/>
              <a:sym typeface="Impact"/>
            </a:endParaRPr>
          </a:p>
        </p:txBody>
      </p:sp>
      <p:sp>
        <p:nvSpPr>
          <p:cNvPr id="1118" name="Google Shape;1118;p161"/>
          <p:cNvSpPr txBox="1">
            <a:spLocks noGrp="1"/>
          </p:cNvSpPr>
          <p:nvPr>
            <p:ph type="body" idx="1"/>
          </p:nvPr>
        </p:nvSpPr>
        <p:spPr>
          <a:xfrm>
            <a:off x="212400" y="1363533"/>
            <a:ext cx="4437200" cy="2823600"/>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buNone/>
            </a:pPr>
            <a:r>
              <a:rPr lang="en-GB" sz="2667">
                <a:solidFill>
                  <a:srgbClr val="FFF2CC"/>
                </a:solidFill>
                <a:latin typeface="Impact"/>
                <a:ea typeface="Impact"/>
                <a:cs typeface="Impact"/>
                <a:sym typeface="Impact"/>
              </a:rPr>
              <a:t>MUHAMMAD ALI</a:t>
            </a:r>
            <a:endParaRPr sz="2667">
              <a:solidFill>
                <a:srgbClr val="FFF2CC"/>
              </a:solidFill>
              <a:latin typeface="Impact"/>
              <a:ea typeface="Impact"/>
              <a:cs typeface="Impact"/>
              <a:sym typeface="Impact"/>
            </a:endParaRPr>
          </a:p>
          <a:p>
            <a:pPr marL="0" indent="0" algn="ctr">
              <a:lnSpc>
                <a:spcPct val="100000"/>
              </a:lnSpc>
              <a:spcBef>
                <a:spcPts val="2133"/>
              </a:spcBef>
              <a:buClr>
                <a:schemeClr val="dk1"/>
              </a:buClr>
              <a:buSzPts val="1100"/>
              <a:buNone/>
            </a:pPr>
            <a:r>
              <a:rPr lang="en-GB" sz="1467">
                <a:solidFill>
                  <a:srgbClr val="FFFFFF"/>
                </a:solidFill>
                <a:latin typeface="Comfortaa"/>
                <a:ea typeface="Comfortaa"/>
                <a:cs typeface="Comfortaa"/>
                <a:sym typeface="Comfortaa"/>
              </a:rPr>
              <a:t>On April 28, 1967, boxing champion Muhammad Ali refuses to be inducted into the U.S. Army and is immediately stripped of his heavyweight title. Ali, a Muslim, cited religious reasons for his decision to forgo military service.</a:t>
            </a:r>
            <a:endParaRPr sz="1467">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1467">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1467">
                <a:solidFill>
                  <a:srgbClr val="FFFFFF"/>
                </a:solidFill>
                <a:latin typeface="Comfortaa"/>
                <a:ea typeface="Comfortaa"/>
                <a:cs typeface="Comfortaa"/>
                <a:sym typeface="Comfortaa"/>
              </a:rPr>
              <a:t>“I ain’t got no quarrel with those Vietcong.” </a:t>
            </a:r>
            <a:endParaRPr sz="1467">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sp>
        <p:nvSpPr>
          <p:cNvPr id="1119" name="Google Shape;1119;p161"/>
          <p:cNvSpPr txBox="1">
            <a:spLocks noGrp="1"/>
          </p:cNvSpPr>
          <p:nvPr>
            <p:ph type="body" idx="4294967295"/>
          </p:nvPr>
        </p:nvSpPr>
        <p:spPr>
          <a:xfrm>
            <a:off x="8437563" y="1363663"/>
            <a:ext cx="3754437" cy="2824162"/>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ctr" anchorCtr="0">
            <a:noAutofit/>
          </a:bodyPr>
          <a:lstStyle/>
          <a:p>
            <a:pPr marL="0" indent="0" algn="ctr">
              <a:buNone/>
            </a:pPr>
            <a:r>
              <a:rPr lang="en-GB" sz="2667">
                <a:solidFill>
                  <a:srgbClr val="FFF2CC"/>
                </a:solidFill>
                <a:latin typeface="Impact"/>
                <a:ea typeface="Impact"/>
                <a:cs typeface="Impact"/>
                <a:sym typeface="Impact"/>
              </a:rPr>
              <a:t>1989 MASSACRE IN TIANANMEN SQUARE</a:t>
            </a:r>
            <a:endParaRPr sz="2667">
              <a:solidFill>
                <a:srgbClr val="FFF2CC"/>
              </a:solidFill>
              <a:latin typeface="Impact"/>
              <a:ea typeface="Impact"/>
              <a:cs typeface="Impact"/>
              <a:sym typeface="Impact"/>
            </a:endParaRPr>
          </a:p>
          <a:p>
            <a:pPr marL="0" indent="0" algn="ctr">
              <a:lnSpc>
                <a:spcPct val="100000"/>
              </a:lnSpc>
              <a:spcBef>
                <a:spcPts val="2133"/>
              </a:spcBef>
              <a:buClr>
                <a:schemeClr val="dk1"/>
              </a:buClr>
              <a:buSzPts val="1100"/>
              <a:buNone/>
            </a:pPr>
            <a:r>
              <a:rPr lang="en-GB" sz="1467">
                <a:solidFill>
                  <a:srgbClr val="FFFFFF"/>
                </a:solidFill>
                <a:latin typeface="Comfortaa"/>
                <a:ea typeface="Comfortaa"/>
                <a:cs typeface="Comfortaa"/>
                <a:sym typeface="Comfortaa"/>
              </a:rPr>
              <a:t>Several hundred civilians have been shot dead by the Chinese army during a bloody military operation to crush a democratic protest in Peking's (Beijing) Tiananmen Square.</a:t>
            </a:r>
            <a:endParaRPr sz="1467">
              <a:solidFill>
                <a:srgbClr val="FFFFFF"/>
              </a:solidFill>
              <a:latin typeface="Comfortaa"/>
              <a:ea typeface="Comfortaa"/>
              <a:cs typeface="Comfortaa"/>
              <a:sym typeface="Comfortaa"/>
            </a:endParaRPr>
          </a:p>
        </p:txBody>
      </p:sp>
      <p:sp>
        <p:nvSpPr>
          <p:cNvPr id="1127" name="Google Shape;1127;p161"/>
          <p:cNvSpPr txBox="1">
            <a:spLocks noGrp="1"/>
          </p:cNvSpPr>
          <p:nvPr>
            <p:ph type="body" idx="4294967295"/>
          </p:nvPr>
        </p:nvSpPr>
        <p:spPr>
          <a:xfrm>
            <a:off x="8809038" y="1363663"/>
            <a:ext cx="3382962" cy="2824162"/>
          </a:xfrm>
          <a:prstGeom prst="rect">
            <a:avLst/>
          </a:prstGeom>
          <a:ln w="9525" cap="flat" cmpd="sng">
            <a:solidFill>
              <a:srgbClr val="FFF2CC"/>
            </a:solidFill>
            <a:prstDash val="solid"/>
            <a:round/>
            <a:headEnd type="none" w="sm" len="sm"/>
            <a:tailEnd type="none" w="sm" len="sm"/>
          </a:ln>
        </p:spPr>
        <p:txBody>
          <a:bodyPr spcFirstLastPara="1" vert="horz" wrap="square" lIns="121900" tIns="456000" rIns="121900" bIns="121900" rtlCol="0" anchor="ctr" anchorCtr="0">
            <a:noAutofit/>
          </a:bodyPr>
          <a:lstStyle/>
          <a:p>
            <a:pPr marL="0" indent="0" algn="ctr">
              <a:spcAft>
                <a:spcPts val="2133"/>
              </a:spcAft>
              <a:buNone/>
            </a:pPr>
            <a:r>
              <a:rPr lang="en-GB" sz="2667">
                <a:solidFill>
                  <a:srgbClr val="FFF2CC"/>
                </a:solidFill>
                <a:latin typeface="Impact"/>
                <a:ea typeface="Impact"/>
                <a:cs typeface="Impact"/>
                <a:sym typeface="Impact"/>
              </a:rPr>
              <a:t>AFGHAN GIRL</a:t>
            </a:r>
            <a:br>
              <a:rPr lang="en-GB" sz="2667">
                <a:solidFill>
                  <a:srgbClr val="FFF2CC"/>
                </a:solidFill>
                <a:latin typeface="Impact"/>
                <a:ea typeface="Impact"/>
                <a:cs typeface="Impact"/>
                <a:sym typeface="Impact"/>
              </a:rPr>
            </a:br>
            <a:r>
              <a:rPr lang="en-GB" sz="1467">
                <a:solidFill>
                  <a:srgbClr val="FFFFFF"/>
                </a:solidFill>
                <a:latin typeface="Comfortaa"/>
                <a:ea typeface="Comfortaa"/>
                <a:cs typeface="Comfortaa"/>
                <a:sym typeface="Comfortaa"/>
              </a:rPr>
              <a:t>A 1984 photographic portrait of a student in an informal school in the Nasir Bagh refugee camp. The image became a symbol of "refugee girl/woman located in some distant camp" deserving of the compassion of the Western viewer.</a:t>
            </a:r>
            <a:endParaRPr sz="1467">
              <a:solidFill>
                <a:srgbClr val="FFFFFF"/>
              </a:solidFill>
              <a:latin typeface="Comfortaa"/>
              <a:ea typeface="Comfortaa"/>
              <a:cs typeface="Comfortaa"/>
              <a:sym typeface="Comfortaa"/>
            </a:endParaRPr>
          </a:p>
        </p:txBody>
      </p:sp>
      <p:sp>
        <p:nvSpPr>
          <p:cNvPr id="1128" name="Google Shape;1128;p161"/>
          <p:cNvSpPr txBox="1">
            <a:spLocks noGrp="1"/>
          </p:cNvSpPr>
          <p:nvPr>
            <p:ph type="body" idx="4294967295"/>
          </p:nvPr>
        </p:nvSpPr>
        <p:spPr>
          <a:xfrm>
            <a:off x="5256213" y="5957888"/>
            <a:ext cx="6935787" cy="747712"/>
          </a:xfrm>
          <a:prstGeom prst="rect">
            <a:avLst/>
          </a:prstGeom>
          <a:ln w="9525" cap="flat" cmpd="sng">
            <a:solidFill>
              <a:srgbClr val="FFF2CC"/>
            </a:solidFill>
            <a:prstDash val="solid"/>
            <a:round/>
            <a:headEnd type="none" w="sm" len="sm"/>
            <a:tailEnd type="none" w="sm" len="sm"/>
          </a:ln>
        </p:spPr>
        <p:txBody>
          <a:bodyPr spcFirstLastPara="1" vert="horz" wrap="square" lIns="121900" tIns="456000" rIns="121900" bIns="121900" rtlCol="0" anchor="ctr" anchorCtr="0">
            <a:noAutofit/>
          </a:bodyPr>
          <a:lstStyle/>
          <a:p>
            <a:pPr marL="0" indent="0" algn="ctr">
              <a:spcAft>
                <a:spcPts val="2133"/>
              </a:spcAft>
              <a:buNone/>
            </a:pPr>
            <a:r>
              <a:rPr lang="en-GB" sz="1333">
                <a:solidFill>
                  <a:srgbClr val="FFF2CC"/>
                </a:solidFill>
                <a:latin typeface="Impact"/>
                <a:ea typeface="Impact"/>
                <a:cs typeface="Impact"/>
                <a:sym typeface="Impact"/>
              </a:rPr>
              <a:t>AFGHAN GIRL also suggests that, post 911 when attitudes towards Muslim communities shifted, Pharrell sees them as equal and in need of their own ‘freedom’</a:t>
            </a:r>
            <a:endParaRPr sz="1333">
              <a:solidFill>
                <a:srgbClr val="FFFFFF"/>
              </a:solidFill>
              <a:latin typeface="Comfortaa"/>
              <a:ea typeface="Comfortaa"/>
              <a:cs typeface="Comfortaa"/>
              <a:sym typeface="Comfortaa"/>
            </a:endParaRPr>
          </a:p>
        </p:txBody>
      </p:sp>
      <p:pic>
        <p:nvPicPr>
          <p:cNvPr id="1120" name="Google Shape;1120;p161"/>
          <p:cNvPicPr preferRelativeResize="0"/>
          <p:nvPr/>
        </p:nvPicPr>
        <p:blipFill>
          <a:blip r:embed="rId3">
            <a:alphaModFix/>
          </a:blip>
          <a:stretch>
            <a:fillRect/>
          </a:stretch>
        </p:blipFill>
        <p:spPr>
          <a:xfrm>
            <a:off x="430999" y="4288746"/>
            <a:ext cx="4000000" cy="2249993"/>
          </a:xfrm>
          <a:prstGeom prst="rect">
            <a:avLst/>
          </a:prstGeom>
          <a:noFill/>
          <a:ln>
            <a:noFill/>
          </a:ln>
        </p:spPr>
      </p:pic>
      <p:pic>
        <p:nvPicPr>
          <p:cNvPr id="1121" name="Google Shape;1121;p161"/>
          <p:cNvPicPr preferRelativeResize="0"/>
          <p:nvPr/>
        </p:nvPicPr>
        <p:blipFill rotWithShape="1">
          <a:blip r:embed="rId4">
            <a:alphaModFix/>
          </a:blip>
          <a:srcRect l="12389" r="9588"/>
          <a:stretch/>
        </p:blipFill>
        <p:spPr>
          <a:xfrm>
            <a:off x="4771400" y="4355000"/>
            <a:ext cx="2156800" cy="1555600"/>
          </a:xfrm>
          <a:prstGeom prst="rect">
            <a:avLst/>
          </a:prstGeom>
          <a:noFill/>
          <a:ln>
            <a:noFill/>
          </a:ln>
        </p:spPr>
      </p:pic>
      <p:pic>
        <p:nvPicPr>
          <p:cNvPr id="1122" name="Google Shape;1122;p161"/>
          <p:cNvPicPr preferRelativeResize="0"/>
          <p:nvPr/>
        </p:nvPicPr>
        <p:blipFill rotWithShape="1">
          <a:blip r:embed="rId5">
            <a:alphaModFix/>
          </a:blip>
          <a:srcRect l="8123" r="8730" b="5051"/>
          <a:stretch/>
        </p:blipFill>
        <p:spPr>
          <a:xfrm>
            <a:off x="6551400" y="4355000"/>
            <a:ext cx="1974800" cy="1555600"/>
          </a:xfrm>
          <a:prstGeom prst="rect">
            <a:avLst/>
          </a:prstGeom>
          <a:noFill/>
          <a:ln>
            <a:noFill/>
          </a:ln>
        </p:spPr>
      </p:pic>
      <p:cxnSp>
        <p:nvCxnSpPr>
          <p:cNvPr id="1123" name="Google Shape;1123;p161"/>
          <p:cNvCxnSpPr/>
          <p:nvPr/>
        </p:nvCxnSpPr>
        <p:spPr>
          <a:xfrm rot="10800000" flipH="1">
            <a:off x="6197600" y="5501067"/>
            <a:ext cx="247600" cy="4400"/>
          </a:xfrm>
          <a:prstGeom prst="straightConnector1">
            <a:avLst/>
          </a:prstGeom>
          <a:noFill/>
          <a:ln w="38100" cap="flat" cmpd="sng">
            <a:solidFill>
              <a:srgbClr val="FFFFFF"/>
            </a:solidFill>
            <a:prstDash val="solid"/>
            <a:round/>
            <a:headEnd type="none" w="med" len="med"/>
            <a:tailEnd type="triangle" w="med" len="med"/>
          </a:ln>
        </p:spPr>
      </p:cxnSp>
      <p:pic>
        <p:nvPicPr>
          <p:cNvPr id="1124" name="Google Shape;1124;p161"/>
          <p:cNvPicPr preferRelativeResize="0"/>
          <p:nvPr/>
        </p:nvPicPr>
        <p:blipFill rotWithShape="1">
          <a:blip r:embed="rId6">
            <a:alphaModFix/>
          </a:blip>
          <a:srcRect/>
          <a:stretch/>
        </p:blipFill>
        <p:spPr>
          <a:xfrm>
            <a:off x="8722400" y="4387988"/>
            <a:ext cx="1148400" cy="1489600"/>
          </a:xfrm>
          <a:prstGeom prst="rect">
            <a:avLst/>
          </a:prstGeom>
          <a:noFill/>
          <a:ln>
            <a:noFill/>
          </a:ln>
        </p:spPr>
      </p:pic>
      <p:pic>
        <p:nvPicPr>
          <p:cNvPr id="1125" name="Google Shape;1125;p161"/>
          <p:cNvPicPr preferRelativeResize="0"/>
          <p:nvPr/>
        </p:nvPicPr>
        <p:blipFill rotWithShape="1">
          <a:blip r:embed="rId7">
            <a:alphaModFix/>
          </a:blip>
          <a:srcRect l="6266" r="13495"/>
          <a:stretch/>
        </p:blipFill>
        <p:spPr>
          <a:xfrm>
            <a:off x="9870800" y="4388000"/>
            <a:ext cx="2048000" cy="1528800"/>
          </a:xfrm>
          <a:prstGeom prst="rect">
            <a:avLst/>
          </a:prstGeom>
          <a:noFill/>
          <a:ln>
            <a:noFill/>
          </a:ln>
        </p:spPr>
      </p:pic>
      <p:cxnSp>
        <p:nvCxnSpPr>
          <p:cNvPr id="1126" name="Google Shape;1126;p161"/>
          <p:cNvCxnSpPr/>
          <p:nvPr/>
        </p:nvCxnSpPr>
        <p:spPr>
          <a:xfrm rot="10800000" flipH="1">
            <a:off x="9729933" y="5754833"/>
            <a:ext cx="247600" cy="4400"/>
          </a:xfrm>
          <a:prstGeom prst="straightConnector1">
            <a:avLst/>
          </a:prstGeom>
          <a:noFill/>
          <a:ln w="38100" cap="flat" cmpd="sng">
            <a:solidFill>
              <a:srgbClr val="FFFFFF"/>
            </a:solidFill>
            <a:prstDash val="solid"/>
            <a:round/>
            <a:headEnd type="none" w="med" len="med"/>
            <a:tailEnd type="triangle" w="med" len="med"/>
          </a:ln>
        </p:spPr>
      </p:cxnSp>
    </p:spTree>
    <p:extLst>
      <p:ext uri="{BB962C8B-B14F-4D97-AF65-F5344CB8AC3E}">
        <p14:creationId xmlns:p14="http://schemas.microsoft.com/office/powerpoint/2010/main" val="2579493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62"/>
          <p:cNvSpPr txBox="1">
            <a:spLocks noGrp="1"/>
          </p:cNvSpPr>
          <p:nvPr>
            <p:ph type="title"/>
          </p:nvPr>
        </p:nvSpPr>
        <p:spPr>
          <a:xfrm>
            <a:off x="415600" y="532217"/>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FFF2CC"/>
                </a:solidFill>
                <a:latin typeface="Impact"/>
                <a:ea typeface="Impact"/>
                <a:cs typeface="Impact"/>
                <a:sym typeface="Impact"/>
              </a:rPr>
              <a:t>REPRESENTATION</a:t>
            </a:r>
            <a:endParaRPr>
              <a:solidFill>
                <a:srgbClr val="FFF2CC"/>
              </a:solidFill>
              <a:latin typeface="Impact"/>
              <a:ea typeface="Impact"/>
              <a:cs typeface="Impact"/>
              <a:sym typeface="Impact"/>
            </a:endParaRPr>
          </a:p>
          <a:p>
            <a:pPr algn="ctr"/>
            <a:r>
              <a:rPr lang="en-GB" sz="2400">
                <a:solidFill>
                  <a:srgbClr val="FFF2CC"/>
                </a:solidFill>
                <a:latin typeface="Impact"/>
                <a:ea typeface="Impact"/>
                <a:cs typeface="Impact"/>
                <a:sym typeface="Impact"/>
              </a:rPr>
              <a:t>RACE</a:t>
            </a:r>
            <a:endParaRPr sz="2400">
              <a:solidFill>
                <a:srgbClr val="FFF2CC"/>
              </a:solidFill>
              <a:latin typeface="Impact"/>
              <a:ea typeface="Impact"/>
              <a:cs typeface="Impact"/>
              <a:sym typeface="Impact"/>
            </a:endParaRPr>
          </a:p>
        </p:txBody>
      </p:sp>
      <p:sp>
        <p:nvSpPr>
          <p:cNvPr id="1136" name="Google Shape;1136;p162"/>
          <p:cNvSpPr txBox="1">
            <a:spLocks noGrp="1"/>
          </p:cNvSpPr>
          <p:nvPr>
            <p:ph type="body" idx="1"/>
          </p:nvPr>
        </p:nvSpPr>
        <p:spPr>
          <a:xfrm>
            <a:off x="1008700" y="4054184"/>
            <a:ext cx="4667600" cy="2271600"/>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GB" sz="1200">
                <a:solidFill>
                  <a:srgbClr val="FFFFFF"/>
                </a:solidFill>
                <a:latin typeface="Comfortaa"/>
                <a:ea typeface="Comfortaa"/>
                <a:cs typeface="Comfortaa"/>
                <a:sym typeface="Comfortaa"/>
              </a:rPr>
              <a:t>In this scene we see long shots of black people being forced to carry out physical manual labour under the rule of a white aggressor, an explicit representation of ethnic minorities being oppressed.</a:t>
            </a:r>
            <a:endParaRPr sz="1200">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1200">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1200">
                <a:solidFill>
                  <a:srgbClr val="FFFFFF"/>
                </a:solidFill>
                <a:latin typeface="Comfortaa"/>
                <a:ea typeface="Comfortaa"/>
                <a:cs typeface="Comfortaa"/>
                <a:sym typeface="Comfortaa"/>
              </a:rPr>
              <a:t>This aligns with the video’s overall message of escaping oppression and people or system that restrict people’s freedoms.</a:t>
            </a:r>
            <a:endParaRPr sz="1200">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1200">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1200">
                <a:solidFill>
                  <a:srgbClr val="FFFFFF"/>
                </a:solidFill>
                <a:latin typeface="Comfortaa"/>
                <a:ea typeface="Comfortaa"/>
                <a:cs typeface="Comfortaa"/>
                <a:sym typeface="Comfortaa"/>
              </a:rPr>
              <a:t>The scene has grey cinematography (colour) to represent the negative mood and lack of freedom.</a:t>
            </a:r>
            <a:endParaRPr sz="1200">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sp>
        <p:nvSpPr>
          <p:cNvPr id="1137" name="Google Shape;1137;p162"/>
          <p:cNvSpPr txBox="1">
            <a:spLocks noGrp="1"/>
          </p:cNvSpPr>
          <p:nvPr>
            <p:ph type="body" idx="4294967295"/>
          </p:nvPr>
        </p:nvSpPr>
        <p:spPr>
          <a:xfrm>
            <a:off x="7523163" y="4054475"/>
            <a:ext cx="4668837" cy="2271713"/>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GB" sz="1467">
                <a:solidFill>
                  <a:srgbClr val="FFFFFF"/>
                </a:solidFill>
                <a:latin typeface="Comfortaa"/>
                <a:ea typeface="Comfortaa"/>
                <a:cs typeface="Comfortaa"/>
                <a:sym typeface="Comfortaa"/>
              </a:rPr>
              <a:t>In this birdseye shot, a variety of hands come together. We can see that they are from a variety of ethnic backgrounds, therefore having connotations of global unity and ‘cultural togetherness’ regardless of race.</a:t>
            </a:r>
            <a:endParaRPr sz="1467">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1467">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1467">
                <a:solidFill>
                  <a:srgbClr val="FFFFFF"/>
                </a:solidFill>
                <a:latin typeface="Comfortaa"/>
                <a:ea typeface="Comfortaa"/>
                <a:cs typeface="Comfortaa"/>
                <a:sym typeface="Comfortaa"/>
              </a:rPr>
              <a:t>The cinematography of this scene is more colourful to represent the unity and freedom - this is a juxtaposition with the slavery scene.</a:t>
            </a:r>
            <a:endParaRPr sz="1467">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pic>
        <p:nvPicPr>
          <p:cNvPr id="1134" name="Google Shape;1134;p162"/>
          <p:cNvPicPr preferRelativeResize="0"/>
          <p:nvPr/>
        </p:nvPicPr>
        <p:blipFill>
          <a:blip r:embed="rId3">
            <a:alphaModFix/>
          </a:blip>
          <a:stretch>
            <a:fillRect/>
          </a:stretch>
        </p:blipFill>
        <p:spPr>
          <a:xfrm>
            <a:off x="1008684" y="1827286"/>
            <a:ext cx="4667533" cy="2112668"/>
          </a:xfrm>
          <a:prstGeom prst="rect">
            <a:avLst/>
          </a:prstGeom>
          <a:noFill/>
          <a:ln>
            <a:noFill/>
          </a:ln>
        </p:spPr>
      </p:pic>
      <p:pic>
        <p:nvPicPr>
          <p:cNvPr id="1135" name="Google Shape;1135;p162"/>
          <p:cNvPicPr preferRelativeResize="0"/>
          <p:nvPr/>
        </p:nvPicPr>
        <p:blipFill>
          <a:blip r:embed="rId4">
            <a:alphaModFix/>
          </a:blip>
          <a:stretch>
            <a:fillRect/>
          </a:stretch>
        </p:blipFill>
        <p:spPr>
          <a:xfrm>
            <a:off x="6515783" y="1814649"/>
            <a:ext cx="4667533" cy="2137939"/>
          </a:xfrm>
          <a:prstGeom prst="rect">
            <a:avLst/>
          </a:prstGeom>
          <a:noFill/>
          <a:ln>
            <a:noFill/>
          </a:ln>
        </p:spPr>
      </p:pic>
    </p:spTree>
    <p:extLst>
      <p:ext uri="{BB962C8B-B14F-4D97-AF65-F5344CB8AC3E}">
        <p14:creationId xmlns:p14="http://schemas.microsoft.com/office/powerpoint/2010/main" val="67108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163"/>
          <p:cNvSpPr txBox="1">
            <a:spLocks noGrp="1"/>
          </p:cNvSpPr>
          <p:nvPr>
            <p:ph type="title"/>
          </p:nvPr>
        </p:nvSpPr>
        <p:spPr>
          <a:xfrm>
            <a:off x="461667" y="311551"/>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FFF2CC"/>
                </a:solidFill>
                <a:latin typeface="Impact"/>
                <a:ea typeface="Impact"/>
                <a:cs typeface="Impact"/>
                <a:sym typeface="Impact"/>
              </a:rPr>
              <a:t>REPRESENTATION</a:t>
            </a:r>
            <a:endParaRPr>
              <a:solidFill>
                <a:srgbClr val="FFF2CC"/>
              </a:solidFill>
              <a:latin typeface="Impact"/>
              <a:ea typeface="Impact"/>
              <a:cs typeface="Impact"/>
              <a:sym typeface="Impact"/>
            </a:endParaRPr>
          </a:p>
          <a:p>
            <a:pPr algn="ctr"/>
            <a:r>
              <a:rPr lang="en-GB" sz="2400">
                <a:solidFill>
                  <a:srgbClr val="FFF2CC"/>
                </a:solidFill>
                <a:latin typeface="Impact"/>
                <a:ea typeface="Impact"/>
                <a:cs typeface="Impact"/>
                <a:sym typeface="Impact"/>
              </a:rPr>
              <a:t>WEALTH/SOCIAL STATUS/NATURE</a:t>
            </a:r>
            <a:endParaRPr sz="2400">
              <a:solidFill>
                <a:srgbClr val="FFF2CC"/>
              </a:solidFill>
              <a:latin typeface="Impact"/>
              <a:ea typeface="Impact"/>
              <a:cs typeface="Impact"/>
              <a:sym typeface="Impact"/>
            </a:endParaRPr>
          </a:p>
        </p:txBody>
      </p:sp>
      <p:sp>
        <p:nvSpPr>
          <p:cNvPr id="1143" name="Google Shape;1143;p163"/>
          <p:cNvSpPr txBox="1">
            <a:spLocks noGrp="1"/>
          </p:cNvSpPr>
          <p:nvPr>
            <p:ph type="body" idx="1"/>
          </p:nvPr>
        </p:nvSpPr>
        <p:spPr>
          <a:xfrm>
            <a:off x="353084" y="4097651"/>
            <a:ext cx="2730400" cy="2448800"/>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Pharrell is shown standing in a run down shopping mall, making a criticism of consumerist culture - where you are judged by how much money and possessions that you have. This idea is also explored later in the video where Pharrell walks in front of a group of expressionless models, implying that none of the models have freedom because they are told what to wear and how to behave.</a:t>
            </a: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The models are later shown taking off their wigs and walking away, representing them reclaiming their freedom.</a:t>
            </a:r>
            <a:endParaRPr sz="933">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sp>
        <p:nvSpPr>
          <p:cNvPr id="1145" name="Google Shape;1145;p163"/>
          <p:cNvSpPr txBox="1">
            <a:spLocks noGrp="1"/>
          </p:cNvSpPr>
          <p:nvPr>
            <p:ph type="body" idx="4294967295"/>
          </p:nvPr>
        </p:nvSpPr>
        <p:spPr>
          <a:xfrm>
            <a:off x="9391650" y="4097338"/>
            <a:ext cx="2800350" cy="2449512"/>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endParaRPr sz="1200">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1200">
                <a:solidFill>
                  <a:srgbClr val="FFFFFF"/>
                </a:solidFill>
                <a:latin typeface="Comfortaa"/>
                <a:ea typeface="Comfortaa"/>
                <a:cs typeface="Comfortaa"/>
                <a:sym typeface="Comfortaa"/>
              </a:rPr>
              <a:t>There is a dramatic contrast and another example of juxtaposition when a shot of a large city is shown immediately before a waterfall. The implication is that the waterfall represents freedom, as it is natural and moving freely, while the still, manmade and foreboding city isn’t free.</a:t>
            </a:r>
            <a:endParaRPr sz="1200">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sp>
        <p:nvSpPr>
          <p:cNvPr id="1151" name="Google Shape;1151;p163"/>
          <p:cNvSpPr txBox="1">
            <a:spLocks noGrp="1"/>
          </p:cNvSpPr>
          <p:nvPr>
            <p:ph type="body" idx="4294967295"/>
          </p:nvPr>
        </p:nvSpPr>
        <p:spPr>
          <a:xfrm>
            <a:off x="0" y="4097338"/>
            <a:ext cx="2728913" cy="2449512"/>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An emotive shot of child labourers in a third world country working is shown, representing the idea that innocent children are trapped by the slavery of greed in modern society. This is juxtaposed by a shot before showing Pharrell standing on the stage of a school play with characters trapped in a net - a literal representation of imprisonment.</a:t>
            </a: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Pharrell is later seen standing amongst a sweatshop - where workers do repetitive work for little pay. He is stood in the centre - ‘standing with’ - or supporting them.</a:t>
            </a:r>
            <a:endParaRPr sz="933">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sp>
        <p:nvSpPr>
          <p:cNvPr id="1154" name="Google Shape;1154;p163"/>
          <p:cNvSpPr txBox="1">
            <a:spLocks noGrp="1"/>
          </p:cNvSpPr>
          <p:nvPr>
            <p:ph type="body" idx="4294967295"/>
          </p:nvPr>
        </p:nvSpPr>
        <p:spPr>
          <a:xfrm>
            <a:off x="9463088" y="4097338"/>
            <a:ext cx="2728912" cy="2449512"/>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Freedom is represented through the animal kingdom at several points in the video, juxtaposed with the images of oppressed humans. For example, a shot of a group of birds is used as a symbol for freedom. We also see a slow motion shot of a man riding a bucking horse, the implication being that the man is oppressing the horse, who is resisting being controlled.</a:t>
            </a: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endParaRPr sz="933">
              <a:solidFill>
                <a:srgbClr val="FFFFFF"/>
              </a:solidFill>
              <a:latin typeface="Comfortaa"/>
              <a:ea typeface="Comfortaa"/>
              <a:cs typeface="Comfortaa"/>
              <a:sym typeface="Comfortaa"/>
            </a:endParaRPr>
          </a:p>
          <a:p>
            <a:pPr marL="0" indent="0" algn="ctr">
              <a:lnSpc>
                <a:spcPct val="100000"/>
              </a:lnSpc>
              <a:buClr>
                <a:schemeClr val="dk1"/>
              </a:buClr>
              <a:buSzPts val="1100"/>
              <a:buNone/>
            </a:pPr>
            <a:r>
              <a:rPr lang="en-GB" sz="933">
                <a:solidFill>
                  <a:srgbClr val="FFFFFF"/>
                </a:solidFill>
                <a:latin typeface="Comfortaa"/>
                <a:ea typeface="Comfortaa"/>
                <a:cs typeface="Comfortaa"/>
                <a:sym typeface="Comfortaa"/>
              </a:rPr>
              <a:t>An antelope is shown being chased by a cheetah. Pharrell mimics the movements of the running antelope as he sings the lyric ‘run antelope’, representing his hopes to gain freedom.</a:t>
            </a:r>
            <a:endParaRPr sz="933">
              <a:solidFill>
                <a:srgbClr val="FFFFFF"/>
              </a:solidFill>
              <a:latin typeface="Comfortaa"/>
              <a:ea typeface="Comfortaa"/>
              <a:cs typeface="Comfortaa"/>
              <a:sym typeface="Comfortaa"/>
            </a:endParaRPr>
          </a:p>
          <a:p>
            <a:pPr marL="0" indent="0" algn="ctr">
              <a:spcAft>
                <a:spcPts val="2133"/>
              </a:spcAft>
              <a:buNone/>
            </a:pPr>
            <a:endParaRPr sz="1867">
              <a:solidFill>
                <a:srgbClr val="FFFFFF"/>
              </a:solidFill>
              <a:latin typeface="Comfortaa"/>
              <a:ea typeface="Comfortaa"/>
              <a:cs typeface="Comfortaa"/>
              <a:sym typeface="Comfortaa"/>
            </a:endParaRPr>
          </a:p>
        </p:txBody>
      </p:sp>
      <p:pic>
        <p:nvPicPr>
          <p:cNvPr id="1144" name="Google Shape;1144;p163"/>
          <p:cNvPicPr preferRelativeResize="0"/>
          <p:nvPr/>
        </p:nvPicPr>
        <p:blipFill>
          <a:blip r:embed="rId3">
            <a:alphaModFix/>
          </a:blip>
          <a:stretch>
            <a:fillRect/>
          </a:stretch>
        </p:blipFill>
        <p:spPr>
          <a:xfrm>
            <a:off x="353001" y="1567517"/>
            <a:ext cx="2730567" cy="1237099"/>
          </a:xfrm>
          <a:prstGeom prst="rect">
            <a:avLst/>
          </a:prstGeom>
          <a:noFill/>
          <a:ln>
            <a:noFill/>
          </a:ln>
        </p:spPr>
      </p:pic>
      <p:pic>
        <p:nvPicPr>
          <p:cNvPr id="1146" name="Google Shape;1146;p163"/>
          <p:cNvPicPr preferRelativeResize="0"/>
          <p:nvPr/>
        </p:nvPicPr>
        <p:blipFill>
          <a:blip r:embed="rId4">
            <a:alphaModFix/>
          </a:blip>
          <a:stretch>
            <a:fillRect/>
          </a:stretch>
        </p:blipFill>
        <p:spPr>
          <a:xfrm>
            <a:off x="9033433" y="1567518"/>
            <a:ext cx="2801568" cy="1279833"/>
          </a:xfrm>
          <a:prstGeom prst="rect">
            <a:avLst/>
          </a:prstGeom>
          <a:noFill/>
          <a:ln>
            <a:noFill/>
          </a:ln>
        </p:spPr>
      </p:pic>
      <p:pic>
        <p:nvPicPr>
          <p:cNvPr id="1147" name="Google Shape;1147;p163"/>
          <p:cNvPicPr preferRelativeResize="0"/>
          <p:nvPr/>
        </p:nvPicPr>
        <p:blipFill>
          <a:blip r:embed="rId5">
            <a:alphaModFix/>
          </a:blip>
          <a:stretch>
            <a:fillRect/>
          </a:stretch>
        </p:blipFill>
        <p:spPr>
          <a:xfrm>
            <a:off x="9033434" y="2761384"/>
            <a:ext cx="2805580" cy="1279833"/>
          </a:xfrm>
          <a:prstGeom prst="rect">
            <a:avLst/>
          </a:prstGeom>
          <a:noFill/>
          <a:ln>
            <a:noFill/>
          </a:ln>
        </p:spPr>
      </p:pic>
      <p:pic>
        <p:nvPicPr>
          <p:cNvPr id="1148" name="Google Shape;1148;p163"/>
          <p:cNvPicPr preferRelativeResize="0"/>
          <p:nvPr/>
        </p:nvPicPr>
        <p:blipFill>
          <a:blip r:embed="rId6">
            <a:alphaModFix/>
          </a:blip>
          <a:stretch>
            <a:fillRect/>
          </a:stretch>
        </p:blipFill>
        <p:spPr>
          <a:xfrm>
            <a:off x="353001" y="2780133"/>
            <a:ext cx="2730567" cy="1242331"/>
          </a:xfrm>
          <a:prstGeom prst="rect">
            <a:avLst/>
          </a:prstGeom>
          <a:noFill/>
          <a:ln>
            <a:noFill/>
          </a:ln>
        </p:spPr>
      </p:pic>
      <p:pic>
        <p:nvPicPr>
          <p:cNvPr id="1149" name="Google Shape;1149;p163"/>
          <p:cNvPicPr preferRelativeResize="0"/>
          <p:nvPr/>
        </p:nvPicPr>
        <p:blipFill>
          <a:blip r:embed="rId7">
            <a:alphaModFix/>
          </a:blip>
          <a:stretch>
            <a:fillRect/>
          </a:stretch>
        </p:blipFill>
        <p:spPr>
          <a:xfrm>
            <a:off x="3294867" y="1567517"/>
            <a:ext cx="2730400" cy="1237779"/>
          </a:xfrm>
          <a:prstGeom prst="rect">
            <a:avLst/>
          </a:prstGeom>
          <a:noFill/>
          <a:ln>
            <a:noFill/>
          </a:ln>
        </p:spPr>
      </p:pic>
      <p:pic>
        <p:nvPicPr>
          <p:cNvPr id="1150" name="Google Shape;1150;p163"/>
          <p:cNvPicPr preferRelativeResize="0"/>
          <p:nvPr/>
        </p:nvPicPr>
        <p:blipFill>
          <a:blip r:embed="rId8">
            <a:alphaModFix/>
          </a:blip>
          <a:stretch>
            <a:fillRect/>
          </a:stretch>
        </p:blipFill>
        <p:spPr>
          <a:xfrm>
            <a:off x="3294867" y="2780157"/>
            <a:ext cx="2730400" cy="1244396"/>
          </a:xfrm>
          <a:prstGeom prst="rect">
            <a:avLst/>
          </a:prstGeom>
          <a:noFill/>
          <a:ln>
            <a:noFill/>
          </a:ln>
        </p:spPr>
      </p:pic>
      <p:pic>
        <p:nvPicPr>
          <p:cNvPr id="1152" name="Google Shape;1152;p163"/>
          <p:cNvPicPr preferRelativeResize="0"/>
          <p:nvPr/>
        </p:nvPicPr>
        <p:blipFill>
          <a:blip r:embed="rId9">
            <a:alphaModFix/>
          </a:blip>
          <a:stretch>
            <a:fillRect/>
          </a:stretch>
        </p:blipFill>
        <p:spPr>
          <a:xfrm>
            <a:off x="6164152" y="1568732"/>
            <a:ext cx="2730401" cy="1234661"/>
          </a:xfrm>
          <a:prstGeom prst="rect">
            <a:avLst/>
          </a:prstGeom>
          <a:noFill/>
          <a:ln>
            <a:noFill/>
          </a:ln>
        </p:spPr>
      </p:pic>
      <p:pic>
        <p:nvPicPr>
          <p:cNvPr id="1153" name="Google Shape;1153;p163"/>
          <p:cNvPicPr preferRelativeResize="0"/>
          <p:nvPr/>
        </p:nvPicPr>
        <p:blipFill>
          <a:blip r:embed="rId10">
            <a:alphaModFix/>
          </a:blip>
          <a:stretch>
            <a:fillRect/>
          </a:stretch>
        </p:blipFill>
        <p:spPr>
          <a:xfrm>
            <a:off x="6164168" y="2780167"/>
            <a:ext cx="2730401" cy="1226111"/>
          </a:xfrm>
          <a:prstGeom prst="rect">
            <a:avLst/>
          </a:prstGeom>
          <a:noFill/>
          <a:ln>
            <a:noFill/>
          </a:ln>
        </p:spPr>
      </p:pic>
    </p:spTree>
    <p:extLst>
      <p:ext uri="{BB962C8B-B14F-4D97-AF65-F5344CB8AC3E}">
        <p14:creationId xmlns:p14="http://schemas.microsoft.com/office/powerpoint/2010/main" val="2523461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64"/>
          <p:cNvSpPr txBox="1">
            <a:spLocks noGrp="1"/>
          </p:cNvSpPr>
          <p:nvPr>
            <p:ph type="title"/>
          </p:nvPr>
        </p:nvSpPr>
        <p:spPr>
          <a:prstGeom prst="rect">
            <a:avLst/>
          </a:prstGeom>
          <a:solidFill>
            <a:srgbClr val="9FC5E8"/>
          </a:solidFill>
        </p:spPr>
        <p:txBody>
          <a:bodyPr spcFirstLastPara="1" vert="horz" wrap="square" lIns="121900" tIns="121900" rIns="121900" bIns="121900" rtlCol="0" anchor="t" anchorCtr="0">
            <a:noAutofit/>
          </a:bodyPr>
          <a:lstStyle/>
          <a:p>
            <a:r>
              <a:rPr lang="en-GB" b="1">
                <a:solidFill>
                  <a:srgbClr val="FFFFFF"/>
                </a:solidFill>
                <a:latin typeface="Raleway"/>
                <a:ea typeface="Raleway"/>
                <a:cs typeface="Raleway"/>
                <a:sym typeface="Raleway"/>
              </a:rPr>
              <a:t>Narrative Theory - Binary Oppositions</a:t>
            </a:r>
            <a:endParaRPr b="1">
              <a:solidFill>
                <a:srgbClr val="FFFFFF"/>
              </a:solidFill>
              <a:latin typeface="Raleway"/>
              <a:ea typeface="Raleway"/>
              <a:cs typeface="Raleway"/>
              <a:sym typeface="Raleway"/>
            </a:endParaRPr>
          </a:p>
        </p:txBody>
      </p:sp>
      <p:sp>
        <p:nvSpPr>
          <p:cNvPr id="1160" name="Google Shape;1160;p16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a:buClr>
                <a:srgbClr val="000000"/>
              </a:buClr>
              <a:buFont typeface="Raleway"/>
              <a:buChar char="●"/>
            </a:pPr>
            <a:r>
              <a:rPr lang="en-GB">
                <a:solidFill>
                  <a:srgbClr val="000000"/>
                </a:solidFill>
                <a:latin typeface="Raleway"/>
                <a:ea typeface="Raleway"/>
                <a:cs typeface="Raleway"/>
                <a:sym typeface="Raleway"/>
              </a:rPr>
              <a:t>Meaning in texts are dependent upon (and produced through) pairs of oppositions</a:t>
            </a:r>
            <a:endParaRPr>
              <a:solidFill>
                <a:srgbClr val="000000"/>
              </a:solidFill>
              <a:latin typeface="Raleway"/>
              <a:ea typeface="Raleway"/>
              <a:cs typeface="Raleway"/>
              <a:sym typeface="Raleway"/>
            </a:endParaRPr>
          </a:p>
          <a:p>
            <a:pPr>
              <a:buClr>
                <a:srgbClr val="000000"/>
              </a:buClr>
              <a:buFont typeface="Raleway"/>
              <a:buChar char="●"/>
            </a:pPr>
            <a:r>
              <a:rPr lang="en-GB">
                <a:solidFill>
                  <a:srgbClr val="000000"/>
                </a:solidFill>
                <a:latin typeface="Raleway"/>
                <a:ea typeface="Raleway"/>
                <a:cs typeface="Raleway"/>
                <a:sym typeface="Raleway"/>
              </a:rPr>
              <a:t>Two images placed side by side for contrast, gives an image a more powerful meaning</a:t>
            </a:r>
            <a:endParaRPr>
              <a:solidFill>
                <a:srgbClr val="000000"/>
              </a:solidFill>
              <a:latin typeface="Raleway"/>
              <a:ea typeface="Raleway"/>
              <a:cs typeface="Raleway"/>
              <a:sym typeface="Raleway"/>
            </a:endParaRPr>
          </a:p>
          <a:p>
            <a:pPr marL="0" indent="0">
              <a:spcBef>
                <a:spcPts val="2133"/>
              </a:spcBef>
              <a:buNone/>
            </a:pPr>
            <a:r>
              <a:rPr lang="en-GB">
                <a:solidFill>
                  <a:srgbClr val="4A86E8"/>
                </a:solidFill>
                <a:latin typeface="Raleway"/>
                <a:ea typeface="Raleway"/>
                <a:cs typeface="Raleway"/>
                <a:sym typeface="Raleway"/>
              </a:rPr>
              <a:t>Where &amp; why are binary opposites placed side by side in the video? Screen shot &amp; explain three examples.</a:t>
            </a:r>
            <a:endParaRPr>
              <a:solidFill>
                <a:srgbClr val="4A86E8"/>
              </a:solidFill>
              <a:latin typeface="Raleway"/>
              <a:ea typeface="Raleway"/>
              <a:cs typeface="Raleway"/>
              <a:sym typeface="Raleway"/>
            </a:endParaRPr>
          </a:p>
          <a:p>
            <a:pPr marL="0" indent="0">
              <a:spcBef>
                <a:spcPts val="2133"/>
              </a:spcBef>
              <a:spcAft>
                <a:spcPts val="2133"/>
              </a:spcAft>
              <a:buNone/>
            </a:pPr>
            <a:endParaRPr>
              <a:solidFill>
                <a:srgbClr val="000000"/>
              </a:solidFill>
            </a:endParaRPr>
          </a:p>
        </p:txBody>
      </p:sp>
      <p:pic>
        <p:nvPicPr>
          <p:cNvPr id="1161" name="Google Shape;1161;p164"/>
          <p:cNvPicPr preferRelativeResize="0"/>
          <p:nvPr/>
        </p:nvPicPr>
        <p:blipFill rotWithShape="1">
          <a:blip r:embed="rId3">
            <a:alphaModFix/>
          </a:blip>
          <a:srcRect t="19786" b="21041"/>
          <a:stretch/>
        </p:blipFill>
        <p:spPr>
          <a:xfrm>
            <a:off x="1" y="4484934"/>
            <a:ext cx="5013167" cy="2373065"/>
          </a:xfrm>
          <a:prstGeom prst="rect">
            <a:avLst/>
          </a:prstGeom>
          <a:noFill/>
          <a:ln>
            <a:noFill/>
          </a:ln>
        </p:spPr>
      </p:pic>
      <p:pic>
        <p:nvPicPr>
          <p:cNvPr id="1162" name="Google Shape;1162;p164"/>
          <p:cNvPicPr preferRelativeResize="0"/>
          <p:nvPr/>
        </p:nvPicPr>
        <p:blipFill rotWithShape="1">
          <a:blip r:embed="rId4">
            <a:alphaModFix/>
          </a:blip>
          <a:srcRect t="21802" b="21553"/>
          <a:stretch/>
        </p:blipFill>
        <p:spPr>
          <a:xfrm>
            <a:off x="6593300" y="4320934"/>
            <a:ext cx="5598699" cy="2537065"/>
          </a:xfrm>
          <a:prstGeom prst="rect">
            <a:avLst/>
          </a:prstGeom>
          <a:noFill/>
          <a:ln>
            <a:noFill/>
          </a:ln>
        </p:spPr>
      </p:pic>
    </p:spTree>
    <p:extLst>
      <p:ext uri="{BB962C8B-B14F-4D97-AF65-F5344CB8AC3E}">
        <p14:creationId xmlns:p14="http://schemas.microsoft.com/office/powerpoint/2010/main" val="166617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65"/>
          <p:cNvSpPr txBox="1">
            <a:spLocks noGrp="1"/>
          </p:cNvSpPr>
          <p:nvPr>
            <p:ph type="title"/>
          </p:nvPr>
        </p:nvSpPr>
        <p:spPr>
          <a:xfrm>
            <a:off x="415600" y="983084"/>
            <a:ext cx="11360800" cy="763600"/>
          </a:xfrm>
          <a:prstGeom prst="rect">
            <a:avLst/>
          </a:prstGeom>
        </p:spPr>
        <p:txBody>
          <a:bodyPr spcFirstLastPara="1" vert="horz" wrap="square" lIns="121900" tIns="121900" rIns="121900" bIns="121900" rtlCol="0" anchor="t" anchorCtr="0">
            <a:noAutofit/>
          </a:bodyPr>
          <a:lstStyle/>
          <a:p>
            <a:pPr algn="ctr"/>
            <a:r>
              <a:rPr lang="en-GB">
                <a:solidFill>
                  <a:srgbClr val="FFF2CC"/>
                </a:solidFill>
                <a:latin typeface="Impact"/>
                <a:ea typeface="Impact"/>
                <a:cs typeface="Impact"/>
                <a:sym typeface="Impact"/>
              </a:rPr>
              <a:t>SOCIAL AND CULTURAL SIGNIFICANCE</a:t>
            </a:r>
            <a:endParaRPr>
              <a:solidFill>
                <a:srgbClr val="FFF2CC"/>
              </a:solidFill>
              <a:latin typeface="Impact"/>
              <a:ea typeface="Impact"/>
              <a:cs typeface="Impact"/>
              <a:sym typeface="Impact"/>
            </a:endParaRPr>
          </a:p>
        </p:txBody>
      </p:sp>
      <p:sp>
        <p:nvSpPr>
          <p:cNvPr id="1168" name="Google Shape;1168;p165"/>
          <p:cNvSpPr txBox="1">
            <a:spLocks noGrp="1"/>
          </p:cNvSpPr>
          <p:nvPr>
            <p:ph type="body" idx="1"/>
          </p:nvPr>
        </p:nvSpPr>
        <p:spPr>
          <a:xfrm>
            <a:off x="1522333" y="2152917"/>
            <a:ext cx="3140800" cy="3722000"/>
          </a:xfrm>
          <a:prstGeom prst="rect">
            <a:avLst/>
          </a:prstGeom>
          <a:ln w="9525" cap="flat" cmpd="sng">
            <a:solidFill>
              <a:srgbClr val="FFF2CC"/>
            </a:solidFill>
            <a:prstDash val="solid"/>
            <a:round/>
            <a:headEnd type="none" w="sm" len="sm"/>
            <a:tailEnd type="none" w="sm" len="sm"/>
          </a:ln>
        </p:spPr>
        <p:txBody>
          <a:bodyPr spcFirstLastPara="1" vert="horz" wrap="square" lIns="121900" tIns="121900" rIns="121900" bIns="121900" rtlCol="0" anchor="t" anchorCtr="0">
            <a:noAutofit/>
          </a:bodyPr>
          <a:lstStyle/>
          <a:p>
            <a:pPr marL="0" indent="0" algn="ctr">
              <a:buNone/>
            </a:pPr>
            <a:r>
              <a:rPr lang="en-GB">
                <a:solidFill>
                  <a:srgbClr val="FFF2CC"/>
                </a:solidFill>
                <a:latin typeface="Impact"/>
                <a:ea typeface="Impact"/>
                <a:cs typeface="Impact"/>
                <a:sym typeface="Impact"/>
              </a:rPr>
              <a:t>MIXED ETHNICITIES/RELIGIONS</a:t>
            </a:r>
            <a:endParaRPr>
              <a:solidFill>
                <a:srgbClr val="FFF2CC"/>
              </a:solidFill>
              <a:latin typeface="Impact"/>
              <a:ea typeface="Impact"/>
              <a:cs typeface="Impact"/>
              <a:sym typeface="Impact"/>
            </a:endParaRPr>
          </a:p>
          <a:p>
            <a:pPr marL="0" indent="0" algn="ctr">
              <a:lnSpc>
                <a:spcPct val="100000"/>
              </a:lnSpc>
              <a:spcBef>
                <a:spcPts val="2133"/>
              </a:spcBef>
              <a:buNone/>
            </a:pPr>
            <a:r>
              <a:rPr lang="en-GB" sz="1467">
                <a:solidFill>
                  <a:srgbClr val="FFFFFF"/>
                </a:solidFill>
                <a:latin typeface="Quicksand"/>
                <a:ea typeface="Quicksand"/>
                <a:cs typeface="Quicksand"/>
                <a:sym typeface="Quicksand"/>
              </a:rPr>
              <a:t>Pharrell has purposefully included a large mix of people from different ethnic and religious backgrounds throughout the video, as well as including scenes of different countries. This reflects our modern day multicultural society in a positive way.</a:t>
            </a:r>
            <a:endParaRPr sz="1467">
              <a:solidFill>
                <a:srgbClr val="FFFFFF"/>
              </a:solidFill>
              <a:latin typeface="Quicksand"/>
              <a:ea typeface="Quicksand"/>
              <a:cs typeface="Quicksand"/>
              <a:sym typeface="Quicksand"/>
            </a:endParaRPr>
          </a:p>
        </p:txBody>
      </p:sp>
      <p:sp>
        <p:nvSpPr>
          <p:cNvPr id="1169" name="Google Shape;1169;p165"/>
          <p:cNvSpPr txBox="1"/>
          <p:nvPr/>
        </p:nvSpPr>
        <p:spPr>
          <a:xfrm>
            <a:off x="7905667" y="2152917"/>
            <a:ext cx="2764000" cy="3722000"/>
          </a:xfrm>
          <a:prstGeom prst="rect">
            <a:avLst/>
          </a:prstGeom>
          <a:noFill/>
          <a:ln w="9525" cap="flat" cmpd="sng">
            <a:solidFill>
              <a:srgbClr val="FFF2CC"/>
            </a:solidFill>
            <a:prstDash val="solid"/>
            <a:round/>
            <a:headEnd type="none" w="sm" len="sm"/>
            <a:tailEnd type="none" w="sm" len="sm"/>
          </a:ln>
        </p:spPr>
        <p:txBody>
          <a:bodyPr spcFirstLastPara="1" wrap="square" lIns="121900" tIns="121900" rIns="121900" bIns="121900" anchor="t" anchorCtr="0">
            <a:noAutofit/>
          </a:bodyPr>
          <a:lstStyle/>
          <a:p>
            <a:pPr algn="ctr">
              <a:lnSpc>
                <a:spcPct val="115000"/>
              </a:lnSpc>
            </a:pPr>
            <a:r>
              <a:rPr lang="en-GB" sz="2400">
                <a:solidFill>
                  <a:srgbClr val="FFF2CC"/>
                </a:solidFill>
                <a:latin typeface="Impact"/>
                <a:ea typeface="Impact"/>
                <a:cs typeface="Impact"/>
                <a:sym typeface="Impact"/>
              </a:rPr>
              <a:t>HISTORICAL FIGURES &amp; EVENTS</a:t>
            </a:r>
            <a:endParaRPr sz="1600">
              <a:solidFill>
                <a:srgbClr val="FFFFFF"/>
              </a:solidFill>
              <a:latin typeface="Quicksand"/>
              <a:ea typeface="Quicksand"/>
              <a:cs typeface="Quicksand"/>
              <a:sym typeface="Quicksand"/>
            </a:endParaRPr>
          </a:p>
          <a:p>
            <a:pPr algn="ctr">
              <a:spcBef>
                <a:spcPts val="2133"/>
              </a:spcBef>
            </a:pPr>
            <a:r>
              <a:rPr lang="en-GB" sz="1467">
                <a:solidFill>
                  <a:srgbClr val="FFFFFF"/>
                </a:solidFill>
                <a:latin typeface="Quicksand"/>
                <a:ea typeface="Quicksand"/>
                <a:cs typeface="Quicksand"/>
                <a:sym typeface="Quicksand"/>
              </a:rPr>
              <a:t>The prominent use of groundbreaking historical figures and events such as Muhammad Ali and the  1989 Massacre in Tiananmen Square allows the audience to easily recognise the important message of the song and video.</a:t>
            </a:r>
            <a:endParaRPr sz="1467">
              <a:solidFill>
                <a:srgbClr val="FFFFFF"/>
              </a:solidFill>
              <a:latin typeface="Quicksand"/>
              <a:ea typeface="Quicksand"/>
              <a:cs typeface="Quicksand"/>
              <a:sym typeface="Quicksand"/>
            </a:endParaRPr>
          </a:p>
        </p:txBody>
      </p:sp>
      <p:sp>
        <p:nvSpPr>
          <p:cNvPr id="1170" name="Google Shape;1170;p165"/>
          <p:cNvSpPr txBox="1"/>
          <p:nvPr/>
        </p:nvSpPr>
        <p:spPr>
          <a:xfrm>
            <a:off x="4902400" y="2152917"/>
            <a:ext cx="2764000" cy="3722000"/>
          </a:xfrm>
          <a:prstGeom prst="rect">
            <a:avLst/>
          </a:prstGeom>
          <a:noFill/>
          <a:ln w="9525" cap="flat" cmpd="sng">
            <a:solidFill>
              <a:srgbClr val="FFF2CC"/>
            </a:solidFill>
            <a:prstDash val="solid"/>
            <a:round/>
            <a:headEnd type="none" w="sm" len="sm"/>
            <a:tailEnd type="none" w="sm" len="sm"/>
          </a:ln>
        </p:spPr>
        <p:txBody>
          <a:bodyPr spcFirstLastPara="1" wrap="square" lIns="121900" tIns="121900" rIns="121900" bIns="121900" anchor="t" anchorCtr="0">
            <a:noAutofit/>
          </a:bodyPr>
          <a:lstStyle/>
          <a:p>
            <a:pPr algn="ctr">
              <a:lnSpc>
                <a:spcPct val="115000"/>
              </a:lnSpc>
            </a:pPr>
            <a:r>
              <a:rPr lang="en-GB" sz="2400">
                <a:solidFill>
                  <a:srgbClr val="FFF2CC"/>
                </a:solidFill>
                <a:latin typeface="Impact"/>
                <a:ea typeface="Impact"/>
                <a:cs typeface="Impact"/>
                <a:sym typeface="Impact"/>
              </a:rPr>
              <a:t>CONTRAST IN TREATMENT</a:t>
            </a:r>
            <a:endParaRPr sz="1600">
              <a:solidFill>
                <a:srgbClr val="FFFFFF"/>
              </a:solidFill>
              <a:latin typeface="Quicksand"/>
              <a:ea typeface="Quicksand"/>
              <a:cs typeface="Quicksand"/>
              <a:sym typeface="Quicksand"/>
            </a:endParaRPr>
          </a:p>
          <a:p>
            <a:pPr algn="ctr">
              <a:spcBef>
                <a:spcPts val="2133"/>
              </a:spcBef>
            </a:pPr>
            <a:r>
              <a:rPr lang="en-GB" sz="1467">
                <a:solidFill>
                  <a:srgbClr val="FFFFFF"/>
                </a:solidFill>
                <a:latin typeface="Comfortaa"/>
                <a:ea typeface="Comfortaa"/>
                <a:cs typeface="Comfortaa"/>
                <a:sym typeface="Comfortaa"/>
              </a:rPr>
              <a:t>The video shows a contrast in the way the different groups are treated. Some clearly have freedom - others don’t. The video is a direct comment on injustice.</a:t>
            </a:r>
            <a:endParaRPr sz="1467">
              <a:solidFill>
                <a:srgbClr val="FFFFFF"/>
              </a:solidFill>
              <a:latin typeface="Comfortaa"/>
              <a:ea typeface="Comfortaa"/>
              <a:cs typeface="Comfortaa"/>
              <a:sym typeface="Comfortaa"/>
            </a:endParaRPr>
          </a:p>
        </p:txBody>
      </p:sp>
    </p:spTree>
    <p:extLst>
      <p:ext uri="{BB962C8B-B14F-4D97-AF65-F5344CB8AC3E}">
        <p14:creationId xmlns:p14="http://schemas.microsoft.com/office/powerpoint/2010/main" val="363759911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2035</Words>
  <Application>Microsoft Office PowerPoint</Application>
  <PresentationFormat>Widescreen</PresentationFormat>
  <Paragraphs>160</Paragraphs>
  <Slides>30</Slides>
  <Notes>30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Arial</vt:lpstr>
      <vt:lpstr>Arial Black</vt:lpstr>
      <vt:lpstr>Calibri</vt:lpstr>
      <vt:lpstr>Calibri Light</vt:lpstr>
      <vt:lpstr>Century Gothic</vt:lpstr>
      <vt:lpstr>Comfortaa</vt:lpstr>
      <vt:lpstr>Impact</vt:lpstr>
      <vt:lpstr>Quicksand</vt:lpstr>
      <vt:lpstr>Raleway</vt:lpstr>
      <vt:lpstr>Wingdings 3</vt:lpstr>
      <vt:lpstr>Office Theme</vt:lpstr>
      <vt:lpstr>Ion</vt:lpstr>
      <vt:lpstr>FREEDOM</vt:lpstr>
      <vt:lpstr>PowerPoint Presentation</vt:lpstr>
      <vt:lpstr>MEDIA LANGUAGE</vt:lpstr>
      <vt:lpstr>MEDIA CONTEXTS</vt:lpstr>
      <vt:lpstr>MEDIA CONTEXTS INTERTEXTUAL REFERENCES</vt:lpstr>
      <vt:lpstr>REPRESENTATION RACE</vt:lpstr>
      <vt:lpstr>REPRESENTATION WEALTH/SOCIAL STATUS/NATURE</vt:lpstr>
      <vt:lpstr>Narrative Theory - Binary Oppositions</vt:lpstr>
      <vt:lpstr>SOCIAL AND CULTURAL SIGNIFICANCE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 able to answer a Component 2 Section B exam question using key examples from the text.</vt:lpstr>
    </vt:vector>
  </TitlesOfParts>
  <Company>Raynes Park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dc:title>
  <dc:creator>Patrick Fuller</dc:creator>
  <cp:lastModifiedBy>Patrick Fuller</cp:lastModifiedBy>
  <cp:revision>1</cp:revision>
  <dcterms:created xsi:type="dcterms:W3CDTF">2020-03-17T07:35:39Z</dcterms:created>
  <dcterms:modified xsi:type="dcterms:W3CDTF">2020-03-17T07:35:58Z</dcterms:modified>
</cp:coreProperties>
</file>