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DB208-B0D2-481F-940C-5D341EE3124A}" type="datetimeFigureOut">
              <a:rPr lang="en-GB" smtClean="0"/>
              <a:t>17/03/2020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FD119-6DE4-4C7D-A802-A294C8FC8E10}" type="slidenum">
              <a:rPr lang="en-GB" smtClean="0"/>
              <a:t>‹#›</a:t>
            </a:fld>
            <a:endParaRPr lang="en-GB"/>
          </a:p>
        </p:txBody>
      </p:sp>
    </p:spTree>
    <p:extLst>
      <p:ext uri="{BB962C8B-B14F-4D97-AF65-F5344CB8AC3E}">
        <p14:creationId xmlns:p14="http://schemas.microsoft.com/office/powerpoint/2010/main" val="3310701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e12d5c8a2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e12d5c8a2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43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7e12d5c8a2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7e12d5c8a2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93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e12d5c8a2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e12d5c8a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10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e12d5c8a2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e12d5c8a2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97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e12d5c8a2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e12d5c8a2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152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e12d5c8a2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e12d5c8a2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08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7e12d5c8a2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7e12d5c8a2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91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e12d5c8a2_0_2127: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e12d5c8a2_0_2127: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866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e12d5c8a2_0_2133: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7e12d5c8a2_0_2133: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62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7e12d5c8a2_0_2139: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7e12d5c8a2_0_2139: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903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e12d5c8a2_0_2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7e12d5c8a2_0_2144:notes"/>
          <p:cNvSpPr>
            <a:spLocks noGrp="1" noRot="1" noChangeAspect="1"/>
          </p:cNvSpPr>
          <p:nvPr>
            <p:ph type="sldImg" idx="2"/>
          </p:nvPr>
        </p:nvSpPr>
        <p:spPr>
          <a:xfrm>
            <a:off x="381175"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98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e12d5c8a2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e12d5c8a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093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e12d5c8a2_0_2150: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7e12d5c8a2_0_2150:notes"/>
          <p:cNvSpPr>
            <a:spLocks noGrp="1" noRot="1" noChangeAspect="1"/>
          </p:cNvSpPr>
          <p:nvPr>
            <p:ph type="sldImg" idx="2"/>
          </p:nvPr>
        </p:nvSpPr>
        <p:spPr>
          <a:xfrm>
            <a:off x="381153" y="68578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02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e12d5c8a2_0_2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7e12d5c8a2_0_2155:notes"/>
          <p:cNvSpPr>
            <a:spLocks noGrp="1" noRot="1" noChangeAspect="1"/>
          </p:cNvSpPr>
          <p:nvPr>
            <p:ph type="sldImg" idx="2"/>
          </p:nvPr>
        </p:nvSpPr>
        <p:spPr>
          <a:xfrm>
            <a:off x="381175"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14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7e12d5c8a2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g7e12d5c8a2_0_2167:notes"/>
          <p:cNvSpPr>
            <a:spLocks noGrp="1" noRot="1" noChangeAspect="1"/>
          </p:cNvSpPr>
          <p:nvPr>
            <p:ph type="sldImg" idx="2"/>
          </p:nvPr>
        </p:nvSpPr>
        <p:spPr>
          <a:xfrm>
            <a:off x="381175"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672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e12d5c8a2_0_2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g7e12d5c8a2_0_2173:notes"/>
          <p:cNvSpPr>
            <a:spLocks noGrp="1" noRot="1" noChangeAspect="1"/>
          </p:cNvSpPr>
          <p:nvPr>
            <p:ph type="sldImg" idx="2"/>
          </p:nvPr>
        </p:nvSpPr>
        <p:spPr>
          <a:xfrm>
            <a:off x="381175"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972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e12d5c8a2_0_2179: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e12d5c8a2_0_2179: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70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7e12d5c8a2_0_2185: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7e12d5c8a2_0_2185: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10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7e12d5c8a2_0_2193: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7e12d5c8a2_0_2193: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557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7e12d5c8a2_0_2200: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7e12d5c8a2_0_2200: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518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e12d5c8a2_0_2208: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e12d5c8a2_0_2208: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750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7e12d5c8a2_0_2216:notes"/>
          <p:cNvSpPr>
            <a:spLocks noGrp="1" noRot="1" noChangeAspect="1"/>
          </p:cNvSpPr>
          <p:nvPr>
            <p:ph type="sldImg" idx="2"/>
          </p:nvPr>
        </p:nvSpPr>
        <p:spPr>
          <a:xfrm>
            <a:off x="1143206" y="68578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7e12d5c8a2_0_2216: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72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e12d5c8a2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7e12d5c8a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845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7e12d5c8a2_0_2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7e12d5c8a2_0_2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Print off for students</a:t>
            </a:r>
            <a:endParaRPr/>
          </a:p>
          <a:p>
            <a:pPr marL="0" lvl="0" indent="0" algn="l" rtl="0">
              <a:spcBef>
                <a:spcPts val="0"/>
              </a:spcBef>
              <a:spcAft>
                <a:spcPts val="0"/>
              </a:spcAft>
              <a:buNone/>
            </a:pPr>
            <a:endParaRPr/>
          </a:p>
        </p:txBody>
      </p:sp>
      <p:sp>
        <p:nvSpPr>
          <p:cNvPr id="683" name="Google Shape;683;g7e12d5c8a2_0_2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383804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e12d5c8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e12d5c8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07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e12d5c8a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e12d5c8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63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7e12d5c8a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7e12d5c8a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55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e12d5c8a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7e12d5c8a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72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e12d5c8a2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e12d5c8a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52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e12d5c8a2_0_2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7e12d5c8a2_0_2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7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B09EBDC-CD91-40BD-B6CF-EF1BB6163B4F}"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38982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09EBDC-CD91-40BD-B6CF-EF1BB6163B4F}"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298684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09EBDC-CD91-40BD-B6CF-EF1BB6163B4F}"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2850874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4690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09EBDC-CD91-40BD-B6CF-EF1BB6163B4F}"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322238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09EBDC-CD91-40BD-B6CF-EF1BB6163B4F}"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88893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B09EBDC-CD91-40BD-B6CF-EF1BB6163B4F}"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115484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B09EBDC-CD91-40BD-B6CF-EF1BB6163B4F}"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294626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B09EBDC-CD91-40BD-B6CF-EF1BB6163B4F}"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279356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9EBDC-CD91-40BD-B6CF-EF1BB6163B4F}"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275504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09EBDC-CD91-40BD-B6CF-EF1BB6163B4F}"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3319134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09EBDC-CD91-40BD-B6CF-EF1BB6163B4F}"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639E2-140A-4415-A91E-E0E469C46280}" type="slidenum">
              <a:rPr lang="en-GB" smtClean="0"/>
              <a:t>‹#›</a:t>
            </a:fld>
            <a:endParaRPr lang="en-GB"/>
          </a:p>
        </p:txBody>
      </p:sp>
    </p:spTree>
    <p:extLst>
      <p:ext uri="{BB962C8B-B14F-4D97-AF65-F5344CB8AC3E}">
        <p14:creationId xmlns:p14="http://schemas.microsoft.com/office/powerpoint/2010/main" val="177092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9EBDC-CD91-40BD-B6CF-EF1BB6163B4F}"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639E2-140A-4415-A91E-E0E469C46280}" type="slidenum">
              <a:rPr lang="en-GB" smtClean="0"/>
              <a:t>‹#›</a:t>
            </a:fld>
            <a:endParaRPr lang="en-GB"/>
          </a:p>
        </p:txBody>
      </p:sp>
    </p:spTree>
    <p:extLst>
      <p:ext uri="{BB962C8B-B14F-4D97-AF65-F5344CB8AC3E}">
        <p14:creationId xmlns:p14="http://schemas.microsoft.com/office/powerpoint/2010/main" val="4061238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30404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481467" y="508000"/>
            <a:ext cx="11360800" cy="5889200"/>
          </a:xfrm>
          <a:prstGeom prst="rect">
            <a:avLst/>
          </a:prstGeom>
          <a:solidFill>
            <a:srgbClr val="FFFF00"/>
          </a:solidFill>
        </p:spPr>
        <p:txBody>
          <a:bodyPr spcFirstLastPara="1" vert="horz" wrap="square" lIns="121900" tIns="121900" rIns="121900" bIns="121900" rtlCol="0" anchor="ctr" anchorCtr="0">
            <a:noAutofit/>
          </a:bodyPr>
          <a:lstStyle/>
          <a:p>
            <a:pPr algn="ctr"/>
            <a:r>
              <a:rPr lang="en-GB" sz="12800" b="1">
                <a:solidFill>
                  <a:srgbClr val="FF0000"/>
                </a:solidFill>
              </a:rPr>
              <a:t>LUTHER and THE SWEENEY</a:t>
            </a:r>
            <a:endParaRPr sz="12800" b="1">
              <a:solidFill>
                <a:srgbClr val="FF0000"/>
              </a:solidFill>
            </a:endParaRPr>
          </a:p>
        </p:txBody>
      </p:sp>
    </p:spTree>
    <p:extLst>
      <p:ext uri="{BB962C8B-B14F-4D97-AF65-F5344CB8AC3E}">
        <p14:creationId xmlns:p14="http://schemas.microsoft.com/office/powerpoint/2010/main" val="1824331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5"/>
          <p:cNvSpPr/>
          <p:nvPr/>
        </p:nvSpPr>
        <p:spPr>
          <a:xfrm>
            <a:off x="164784" y="177000"/>
            <a:ext cx="11862400" cy="65040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9" name="Google Shape;519;p85"/>
          <p:cNvSpPr/>
          <p:nvPr/>
        </p:nvSpPr>
        <p:spPr>
          <a:xfrm>
            <a:off x="289233" y="1591267"/>
            <a:ext cx="3833200" cy="10028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1067" b="1">
                <a:latin typeface="Quicksand"/>
                <a:ea typeface="Quicksand"/>
                <a:cs typeface="Quicksand"/>
                <a:sym typeface="Quicksand"/>
              </a:rPr>
              <a:t>LIGHTING AND COLOUR</a:t>
            </a:r>
            <a:endParaRPr sz="1067" b="1">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Low-key lighting: signifying crime and danger</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“Gritty realism” to create verisimilitude (making it REAl and BELIEVABLE) </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Flashing police car lights/red lights signify danger</a:t>
            </a:r>
            <a:endParaRPr sz="1067">
              <a:latin typeface="Quicksand"/>
              <a:ea typeface="Quicksand"/>
              <a:cs typeface="Quicksand"/>
              <a:sym typeface="Quicksand"/>
            </a:endParaRPr>
          </a:p>
        </p:txBody>
      </p:sp>
      <p:sp>
        <p:nvSpPr>
          <p:cNvPr id="520" name="Google Shape;520;p85"/>
          <p:cNvSpPr/>
          <p:nvPr/>
        </p:nvSpPr>
        <p:spPr>
          <a:xfrm>
            <a:off x="8069567" y="1557667"/>
            <a:ext cx="3892000" cy="41024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933" b="1">
                <a:latin typeface="Quicksand"/>
                <a:ea typeface="Quicksand"/>
                <a:cs typeface="Quicksand"/>
                <a:sym typeface="Quicksand"/>
              </a:rPr>
              <a:t>General Crime Drama “STOCK” CHARACTERS</a:t>
            </a:r>
            <a:endParaRPr sz="933" b="1">
              <a:latin typeface="Quicksand"/>
              <a:ea typeface="Quicksand"/>
              <a:cs typeface="Quicksand"/>
              <a:sym typeface="Quicksand"/>
            </a:endParaRPr>
          </a:p>
          <a:p>
            <a:pPr marL="609585" indent="-364058">
              <a:lnSpc>
                <a:spcPct val="107916"/>
              </a:lnSpc>
              <a:buClr>
                <a:schemeClr val="dk1"/>
              </a:buClr>
              <a:buSzPts val="700"/>
              <a:buFont typeface="Calibri"/>
              <a:buChar char="●"/>
            </a:pPr>
            <a:r>
              <a:rPr lang="en-GB" sz="933">
                <a:solidFill>
                  <a:schemeClr val="dk1"/>
                </a:solidFill>
                <a:latin typeface="Calibri"/>
                <a:ea typeface="Calibri"/>
                <a:cs typeface="Calibri"/>
                <a:sym typeface="Calibri"/>
              </a:rPr>
              <a:t>The </a:t>
            </a:r>
            <a:r>
              <a:rPr lang="en-GB" sz="933" b="1">
                <a:solidFill>
                  <a:schemeClr val="dk1"/>
                </a:solidFill>
                <a:latin typeface="Calibri"/>
                <a:ea typeface="Calibri"/>
                <a:cs typeface="Calibri"/>
                <a:sym typeface="Calibri"/>
              </a:rPr>
              <a:t>eponymous hero</a:t>
            </a:r>
            <a:r>
              <a:rPr lang="en-GB" sz="933">
                <a:solidFill>
                  <a:schemeClr val="dk1"/>
                </a:solidFill>
                <a:latin typeface="Calibri"/>
                <a:ea typeface="Calibri"/>
                <a:cs typeface="Calibri"/>
                <a:sym typeface="Calibri"/>
              </a:rPr>
              <a:t> – a central figure detective who is so crucial to some crime dramas that the show is named after them i.e. </a:t>
            </a:r>
            <a:r>
              <a:rPr lang="en-GB" sz="933" i="1">
                <a:solidFill>
                  <a:schemeClr val="dk1"/>
                </a:solidFill>
                <a:latin typeface="Calibri"/>
                <a:ea typeface="Calibri"/>
                <a:cs typeface="Calibri"/>
                <a:sym typeface="Calibri"/>
              </a:rPr>
              <a:t>Luther, Inspector Morse, Scott and Bailey.</a:t>
            </a:r>
            <a:r>
              <a:rPr lang="en-GB" sz="933">
                <a:solidFill>
                  <a:schemeClr val="dk1"/>
                </a:solidFill>
                <a:latin typeface="Calibri"/>
                <a:ea typeface="Calibri"/>
                <a:cs typeface="Calibri"/>
                <a:sym typeface="Calibri"/>
              </a:rPr>
              <a:t>  These characters are often bad tempered, flawed but brilliant detectives! </a:t>
            </a:r>
            <a:r>
              <a:rPr lang="en-GB" sz="933" b="1">
                <a:solidFill>
                  <a:schemeClr val="dk1"/>
                </a:solidFill>
                <a:latin typeface="Calibri"/>
                <a:ea typeface="Calibri"/>
                <a:cs typeface="Calibri"/>
                <a:sym typeface="Calibri"/>
              </a:rPr>
              <a:t>Stereotypically</a:t>
            </a:r>
            <a:r>
              <a:rPr lang="en-GB" sz="933">
                <a:solidFill>
                  <a:schemeClr val="dk1"/>
                </a:solidFill>
                <a:latin typeface="Calibri"/>
                <a:ea typeface="Calibri"/>
                <a:cs typeface="Calibri"/>
                <a:sym typeface="Calibri"/>
              </a:rPr>
              <a:t> these are </a:t>
            </a:r>
            <a:r>
              <a:rPr lang="en-GB" sz="933" b="1">
                <a:solidFill>
                  <a:schemeClr val="dk1"/>
                </a:solidFill>
                <a:latin typeface="Calibri"/>
                <a:ea typeface="Calibri"/>
                <a:cs typeface="Calibri"/>
                <a:sym typeface="Calibri"/>
              </a:rPr>
              <a:t>white</a:t>
            </a:r>
            <a:r>
              <a:rPr lang="en-GB" sz="933">
                <a:solidFill>
                  <a:schemeClr val="dk1"/>
                </a:solidFill>
                <a:latin typeface="Calibri"/>
                <a:ea typeface="Calibri"/>
                <a:cs typeface="Calibri"/>
                <a:sym typeface="Calibri"/>
              </a:rPr>
              <a:t>, </a:t>
            </a:r>
            <a:r>
              <a:rPr lang="en-GB" sz="933" b="1">
                <a:solidFill>
                  <a:schemeClr val="dk1"/>
                </a:solidFill>
                <a:latin typeface="Calibri"/>
                <a:ea typeface="Calibri"/>
                <a:cs typeface="Calibri"/>
                <a:sym typeface="Calibri"/>
              </a:rPr>
              <a:t>male</a:t>
            </a:r>
            <a:r>
              <a:rPr lang="en-GB" sz="933">
                <a:solidFill>
                  <a:schemeClr val="dk1"/>
                </a:solidFill>
                <a:latin typeface="Calibri"/>
                <a:ea typeface="Calibri"/>
                <a:cs typeface="Calibri"/>
                <a:sym typeface="Calibri"/>
              </a:rPr>
              <a:t> characters</a:t>
            </a:r>
            <a:endParaRPr sz="933">
              <a:solidFill>
                <a:schemeClr val="dk1"/>
              </a:solidFill>
              <a:latin typeface="Calibri"/>
              <a:ea typeface="Calibri"/>
              <a:cs typeface="Calibri"/>
              <a:sym typeface="Calibri"/>
            </a:endParaRPr>
          </a:p>
          <a:p>
            <a:pPr marL="609585" indent="-364058">
              <a:lnSpc>
                <a:spcPct val="107916"/>
              </a:lnSpc>
              <a:buClr>
                <a:schemeClr val="dk1"/>
              </a:buClr>
              <a:buSzPts val="700"/>
              <a:buFont typeface="Calibri"/>
              <a:buChar char="●"/>
            </a:pPr>
            <a:r>
              <a:rPr lang="en-GB" sz="933">
                <a:solidFill>
                  <a:schemeClr val="dk1"/>
                </a:solidFill>
                <a:latin typeface="Calibri"/>
                <a:ea typeface="Calibri"/>
                <a:cs typeface="Calibri"/>
                <a:sym typeface="Calibri"/>
              </a:rPr>
              <a:t>A </a:t>
            </a:r>
            <a:r>
              <a:rPr lang="en-GB" sz="933" b="1">
                <a:solidFill>
                  <a:schemeClr val="dk1"/>
                </a:solidFill>
                <a:latin typeface="Calibri"/>
                <a:ea typeface="Calibri"/>
                <a:cs typeface="Calibri"/>
                <a:sym typeface="Calibri"/>
              </a:rPr>
              <a:t>maverick</a:t>
            </a:r>
            <a:r>
              <a:rPr lang="en-GB" sz="933">
                <a:solidFill>
                  <a:schemeClr val="dk1"/>
                </a:solidFill>
                <a:latin typeface="Calibri"/>
                <a:ea typeface="Calibri"/>
                <a:cs typeface="Calibri"/>
                <a:sym typeface="Calibri"/>
              </a:rPr>
              <a:t> cop who disobeys orders and breaks the rules to try and achieve justice.</a:t>
            </a:r>
            <a:endParaRPr sz="933">
              <a:solidFill>
                <a:schemeClr val="dk1"/>
              </a:solidFill>
              <a:latin typeface="Calibri"/>
              <a:ea typeface="Calibri"/>
              <a:cs typeface="Calibri"/>
              <a:sym typeface="Calibri"/>
            </a:endParaRPr>
          </a:p>
          <a:p>
            <a:pPr marL="609585" indent="-364058">
              <a:lnSpc>
                <a:spcPct val="107916"/>
              </a:lnSpc>
              <a:buClr>
                <a:schemeClr val="dk1"/>
              </a:buClr>
              <a:buSzPts val="700"/>
              <a:buFont typeface="Calibri"/>
              <a:buChar char="●"/>
            </a:pPr>
            <a:r>
              <a:rPr lang="en-GB" sz="933">
                <a:solidFill>
                  <a:schemeClr val="dk1"/>
                </a:solidFill>
                <a:latin typeface="Calibri"/>
                <a:ea typeface="Calibri"/>
                <a:cs typeface="Calibri"/>
                <a:sym typeface="Calibri"/>
              </a:rPr>
              <a:t>A ‘sidekick’ or </a:t>
            </a:r>
            <a:r>
              <a:rPr lang="en-GB" sz="933" b="1">
                <a:solidFill>
                  <a:schemeClr val="dk1"/>
                </a:solidFill>
                <a:latin typeface="Calibri"/>
                <a:ea typeface="Calibri"/>
                <a:cs typeface="Calibri"/>
                <a:sym typeface="Calibri"/>
              </a:rPr>
              <a:t>helper</a:t>
            </a:r>
            <a:r>
              <a:rPr lang="en-GB" sz="933">
                <a:solidFill>
                  <a:schemeClr val="dk1"/>
                </a:solidFill>
                <a:latin typeface="Calibri"/>
                <a:ea typeface="Calibri"/>
                <a:cs typeface="Calibri"/>
                <a:sym typeface="Calibri"/>
              </a:rPr>
              <a:t> (Propp’s characters) who works alongside the maverick cop or main law enforcement character (Detective RIPLEY in Luther) this character is often a ‘rookie’ and new to the police force.  This character can act as an </a:t>
            </a:r>
            <a:r>
              <a:rPr lang="en-GB" sz="933" b="1">
                <a:solidFill>
                  <a:schemeClr val="dk1"/>
                </a:solidFill>
                <a:latin typeface="Calibri"/>
                <a:ea typeface="Calibri"/>
                <a:cs typeface="Calibri"/>
                <a:sym typeface="Calibri"/>
              </a:rPr>
              <a:t>audience surrogate positioning the audience in their shoes (vicariously)</a:t>
            </a:r>
            <a:r>
              <a:rPr lang="en-GB" sz="933">
                <a:solidFill>
                  <a:schemeClr val="dk1"/>
                </a:solidFill>
                <a:latin typeface="Calibri"/>
                <a:ea typeface="Calibri"/>
                <a:cs typeface="Calibri"/>
                <a:sym typeface="Calibri"/>
              </a:rPr>
              <a:t> and share their sense of mystery about the crime – this supports the </a:t>
            </a:r>
            <a:r>
              <a:rPr lang="en-GB" sz="933" b="1">
                <a:solidFill>
                  <a:schemeClr val="dk1"/>
                </a:solidFill>
                <a:latin typeface="Calibri"/>
                <a:ea typeface="Calibri"/>
                <a:cs typeface="Calibri"/>
                <a:sym typeface="Calibri"/>
              </a:rPr>
              <a:t>Uses and Gratifications </a:t>
            </a:r>
            <a:r>
              <a:rPr lang="en-GB" sz="933">
                <a:solidFill>
                  <a:schemeClr val="dk1"/>
                </a:solidFill>
                <a:latin typeface="Calibri"/>
                <a:ea typeface="Calibri"/>
                <a:cs typeface="Calibri"/>
                <a:sym typeface="Calibri"/>
              </a:rPr>
              <a:t>theory because the </a:t>
            </a:r>
            <a:r>
              <a:rPr lang="en-GB" sz="933" b="1">
                <a:solidFill>
                  <a:schemeClr val="dk1"/>
                </a:solidFill>
                <a:latin typeface="Calibri"/>
                <a:ea typeface="Calibri"/>
                <a:cs typeface="Calibri"/>
                <a:sym typeface="Calibri"/>
              </a:rPr>
              <a:t>audience</a:t>
            </a:r>
            <a:r>
              <a:rPr lang="en-GB" sz="933">
                <a:solidFill>
                  <a:schemeClr val="dk1"/>
                </a:solidFill>
                <a:latin typeface="Calibri"/>
                <a:ea typeface="Calibri"/>
                <a:cs typeface="Calibri"/>
                <a:sym typeface="Calibri"/>
              </a:rPr>
              <a:t> can </a:t>
            </a:r>
            <a:r>
              <a:rPr lang="en-GB" sz="933" b="1">
                <a:solidFill>
                  <a:schemeClr val="dk1"/>
                </a:solidFill>
                <a:latin typeface="Calibri"/>
                <a:ea typeface="Calibri"/>
                <a:cs typeface="Calibri"/>
                <a:sym typeface="Calibri"/>
              </a:rPr>
              <a:t>identify</a:t>
            </a:r>
            <a:r>
              <a:rPr lang="en-GB" sz="933">
                <a:solidFill>
                  <a:schemeClr val="dk1"/>
                </a:solidFill>
                <a:latin typeface="Calibri"/>
                <a:ea typeface="Calibri"/>
                <a:cs typeface="Calibri"/>
                <a:sym typeface="Calibri"/>
              </a:rPr>
              <a:t> with this character.</a:t>
            </a:r>
            <a:endParaRPr sz="933">
              <a:solidFill>
                <a:schemeClr val="dk1"/>
              </a:solidFill>
              <a:latin typeface="Calibri"/>
              <a:ea typeface="Calibri"/>
              <a:cs typeface="Calibri"/>
              <a:sym typeface="Calibri"/>
            </a:endParaRPr>
          </a:p>
          <a:p>
            <a:pPr marL="609585" indent="-364058">
              <a:lnSpc>
                <a:spcPct val="107916"/>
              </a:lnSpc>
              <a:buClr>
                <a:schemeClr val="dk1"/>
              </a:buClr>
              <a:buSzPts val="700"/>
              <a:buFont typeface="Calibri"/>
              <a:buChar char="●"/>
            </a:pPr>
            <a:r>
              <a:rPr lang="en-GB" sz="933">
                <a:solidFill>
                  <a:schemeClr val="dk1"/>
                </a:solidFill>
                <a:latin typeface="Calibri"/>
                <a:ea typeface="Calibri"/>
                <a:cs typeface="Calibri"/>
                <a:sym typeface="Calibri"/>
              </a:rPr>
              <a:t>Partnerships – stereotypically these are male/male detective/sidekick, but recently, as society has changed and female characters have become stronger, there have been female/female partnerships. Often these characters are </a:t>
            </a:r>
            <a:r>
              <a:rPr lang="en-GB" sz="933" b="1">
                <a:solidFill>
                  <a:schemeClr val="dk1"/>
                </a:solidFill>
                <a:latin typeface="Calibri"/>
                <a:ea typeface="Calibri"/>
                <a:cs typeface="Calibri"/>
                <a:sym typeface="Calibri"/>
              </a:rPr>
              <a:t>binary opposites</a:t>
            </a:r>
            <a:r>
              <a:rPr lang="en-GB" sz="933">
                <a:solidFill>
                  <a:schemeClr val="dk1"/>
                </a:solidFill>
                <a:latin typeface="Calibri"/>
                <a:ea typeface="Calibri"/>
                <a:cs typeface="Calibri"/>
                <a:sym typeface="Calibri"/>
              </a:rPr>
              <a:t> – the opposites come from: gender, ethnicity, age, experience, social class.</a:t>
            </a:r>
            <a:endParaRPr sz="933">
              <a:solidFill>
                <a:schemeClr val="dk1"/>
              </a:solidFill>
              <a:latin typeface="Calibri"/>
              <a:ea typeface="Calibri"/>
              <a:cs typeface="Calibri"/>
              <a:sym typeface="Calibri"/>
            </a:endParaRPr>
          </a:p>
          <a:p>
            <a:pPr marL="609585" indent="-364058">
              <a:lnSpc>
                <a:spcPct val="107916"/>
              </a:lnSpc>
              <a:buClr>
                <a:schemeClr val="dk1"/>
              </a:buClr>
              <a:buSzPts val="700"/>
              <a:buFont typeface="Calibri"/>
              <a:buChar char="●"/>
            </a:pPr>
            <a:r>
              <a:rPr lang="en-GB" sz="933">
                <a:solidFill>
                  <a:schemeClr val="dk1"/>
                </a:solidFill>
                <a:latin typeface="Calibri"/>
                <a:ea typeface="Calibri"/>
                <a:cs typeface="Calibri"/>
                <a:sym typeface="Calibri"/>
              </a:rPr>
              <a:t>Characters who work independently from the police like </a:t>
            </a:r>
            <a:r>
              <a:rPr lang="en-GB" sz="933" i="1">
                <a:solidFill>
                  <a:schemeClr val="dk1"/>
                </a:solidFill>
                <a:latin typeface="Calibri"/>
                <a:ea typeface="Calibri"/>
                <a:cs typeface="Calibri"/>
                <a:sym typeface="Calibri"/>
              </a:rPr>
              <a:t>Sherlock Holmes</a:t>
            </a:r>
            <a:r>
              <a:rPr lang="en-GB" sz="933">
                <a:solidFill>
                  <a:schemeClr val="dk1"/>
                </a:solidFill>
                <a:latin typeface="Calibri"/>
                <a:ea typeface="Calibri"/>
                <a:cs typeface="Calibri"/>
                <a:sym typeface="Calibri"/>
              </a:rPr>
              <a:t>. These characters do however often help the police and are sometimes are used to demonstrate the inadequacies of the police force.</a:t>
            </a:r>
            <a:endParaRPr sz="933">
              <a:latin typeface="Quicksand"/>
              <a:ea typeface="Quicksand"/>
              <a:cs typeface="Quicksand"/>
              <a:sym typeface="Quicksand"/>
            </a:endParaRPr>
          </a:p>
        </p:txBody>
      </p:sp>
      <p:sp>
        <p:nvSpPr>
          <p:cNvPr id="521" name="Google Shape;521;p85"/>
          <p:cNvSpPr/>
          <p:nvPr/>
        </p:nvSpPr>
        <p:spPr>
          <a:xfrm>
            <a:off x="4229400" y="1591267"/>
            <a:ext cx="3733200" cy="21916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1333" b="1">
                <a:latin typeface="Quicksand"/>
                <a:ea typeface="Quicksand"/>
                <a:cs typeface="Quicksand"/>
                <a:sym typeface="Quicksand"/>
              </a:rPr>
              <a:t>CHARACTERS</a:t>
            </a:r>
            <a:endParaRPr sz="1333" b="1">
              <a:latin typeface="Quicksand"/>
              <a:ea typeface="Quicksand"/>
              <a:cs typeface="Quicksand"/>
              <a:sym typeface="Quicksand"/>
            </a:endParaRPr>
          </a:p>
          <a:p>
            <a:pPr marL="609585" indent="-355591">
              <a:buClr>
                <a:schemeClr val="dk1"/>
              </a:buClr>
              <a:buSzPts val="600"/>
              <a:buFont typeface="Quicksand"/>
              <a:buChar char="●"/>
            </a:pPr>
            <a:r>
              <a:rPr lang="en-GB" sz="800">
                <a:latin typeface="Quicksand"/>
                <a:ea typeface="Quicksand"/>
                <a:cs typeface="Quicksand"/>
                <a:sym typeface="Quicksand"/>
              </a:rPr>
              <a:t>DETECTIVES/Crime Solvers</a:t>
            </a:r>
            <a:endParaRPr sz="800">
              <a:latin typeface="Quicksand"/>
              <a:ea typeface="Quicksand"/>
              <a:cs typeface="Quicksand"/>
              <a:sym typeface="Quicksand"/>
            </a:endParaRPr>
          </a:p>
          <a:p>
            <a:pPr marL="609585" indent="-355591">
              <a:buClr>
                <a:schemeClr val="dk1"/>
              </a:buClr>
              <a:buSzPts val="600"/>
              <a:buFont typeface="Quicksand"/>
              <a:buChar char="●"/>
            </a:pPr>
            <a:r>
              <a:rPr lang="en-GB" sz="800">
                <a:latin typeface="Quicksand"/>
                <a:ea typeface="Quicksand"/>
                <a:cs typeface="Quicksand"/>
                <a:sym typeface="Quicksand"/>
              </a:rPr>
              <a:t>CRIMINALS</a:t>
            </a:r>
            <a:endParaRPr sz="800">
              <a:latin typeface="Quicksand"/>
              <a:ea typeface="Quicksand"/>
              <a:cs typeface="Quicksand"/>
              <a:sym typeface="Quicksand"/>
            </a:endParaRPr>
          </a:p>
          <a:p>
            <a:pPr marL="609585" indent="-355591">
              <a:buClr>
                <a:schemeClr val="dk1"/>
              </a:buClr>
              <a:buSzPts val="600"/>
              <a:buFont typeface="Quicksand"/>
              <a:buChar char="●"/>
            </a:pPr>
            <a:r>
              <a:rPr lang="en-GB" sz="800">
                <a:latin typeface="Quicksand"/>
                <a:ea typeface="Quicksand"/>
                <a:cs typeface="Quicksand"/>
                <a:sym typeface="Quicksand"/>
              </a:rPr>
              <a:t>VICTIMS</a:t>
            </a:r>
            <a:endParaRPr sz="800">
              <a:latin typeface="Quicksand"/>
              <a:ea typeface="Quicksand"/>
              <a:cs typeface="Quicksand"/>
              <a:sym typeface="Quicksand"/>
            </a:endParaRPr>
          </a:p>
          <a:p>
            <a:pPr marL="609585" indent="-355591">
              <a:buClr>
                <a:schemeClr val="dk1"/>
              </a:buClr>
              <a:buSzPts val="600"/>
              <a:buFont typeface="Quicksand"/>
              <a:buChar char="●"/>
            </a:pPr>
            <a:r>
              <a:rPr lang="en-GB" sz="800">
                <a:latin typeface="Quicksand"/>
                <a:ea typeface="Quicksand"/>
                <a:cs typeface="Quicksand"/>
                <a:sym typeface="Quicksand"/>
              </a:rPr>
              <a:t>FAMILY/FRIENDS of victims</a:t>
            </a:r>
            <a:endParaRPr sz="800">
              <a:latin typeface="Quicksand"/>
              <a:ea typeface="Quicksand"/>
              <a:cs typeface="Quicksand"/>
              <a:sym typeface="Quicksand"/>
            </a:endParaRPr>
          </a:p>
          <a:p>
            <a:pPr marL="609585"/>
            <a:endParaRPr sz="800">
              <a:latin typeface="Quicksand"/>
              <a:ea typeface="Quicksand"/>
              <a:cs typeface="Quicksand"/>
              <a:sym typeface="Quicksand"/>
            </a:endParaRPr>
          </a:p>
          <a:p>
            <a:r>
              <a:rPr lang="en-GB" sz="800" i="1">
                <a:latin typeface="Quicksand"/>
                <a:ea typeface="Quicksand"/>
                <a:cs typeface="Quicksand"/>
                <a:sym typeface="Quicksand"/>
              </a:rPr>
              <a:t>PROPP’s THEORY</a:t>
            </a:r>
            <a:endParaRPr sz="800" i="1">
              <a:latin typeface="Quicksand"/>
              <a:ea typeface="Quicksand"/>
              <a:cs typeface="Quicksand"/>
              <a:sym typeface="Quicksand"/>
            </a:endParaRPr>
          </a:p>
          <a:p>
            <a:pPr marL="609585" indent="-355591">
              <a:buSzPts val="600"/>
              <a:buFont typeface="Quicksand"/>
              <a:buAutoNum type="arabicPeriod"/>
            </a:pPr>
            <a:r>
              <a:rPr lang="en-GB" sz="800" i="1">
                <a:latin typeface="Quicksand"/>
                <a:ea typeface="Quicksand"/>
                <a:cs typeface="Quicksand"/>
                <a:sym typeface="Quicksand"/>
              </a:rPr>
              <a:t>The Hero</a:t>
            </a:r>
            <a:r>
              <a:rPr lang="en-GB" sz="800">
                <a:latin typeface="Quicksand"/>
                <a:ea typeface="Quicksand"/>
                <a:cs typeface="Quicksand"/>
                <a:sym typeface="Quicksand"/>
              </a:rPr>
              <a:t> (Detective: Luther)</a:t>
            </a:r>
            <a:endParaRPr sz="800">
              <a:latin typeface="Quicksand"/>
              <a:ea typeface="Quicksand"/>
              <a:cs typeface="Quicksand"/>
              <a:sym typeface="Quicksand"/>
            </a:endParaRPr>
          </a:p>
          <a:p>
            <a:pPr marL="609585" indent="-355591">
              <a:buSzPts val="600"/>
              <a:buFont typeface="Quicksand"/>
              <a:buAutoNum type="arabicPeriod"/>
            </a:pPr>
            <a:r>
              <a:rPr lang="en-GB" sz="800" i="1">
                <a:latin typeface="Quicksand"/>
                <a:ea typeface="Quicksand"/>
                <a:cs typeface="Quicksand"/>
                <a:sym typeface="Quicksand"/>
              </a:rPr>
              <a:t>The Villain</a:t>
            </a:r>
            <a:r>
              <a:rPr lang="en-GB" sz="800">
                <a:latin typeface="Quicksand"/>
                <a:ea typeface="Quicksand"/>
                <a:cs typeface="Quicksand"/>
                <a:sym typeface="Quicksand"/>
              </a:rPr>
              <a:t> (Criminal: Alice)</a:t>
            </a:r>
            <a:endParaRPr sz="800">
              <a:latin typeface="Quicksand"/>
              <a:ea typeface="Quicksand"/>
              <a:cs typeface="Quicksand"/>
              <a:sym typeface="Quicksand"/>
            </a:endParaRPr>
          </a:p>
          <a:p>
            <a:pPr marL="609585" indent="-355591">
              <a:buSzPts val="600"/>
              <a:buFont typeface="Quicksand"/>
              <a:buAutoNum type="arabicPeriod"/>
            </a:pPr>
            <a:r>
              <a:rPr lang="en-GB" sz="800" i="1">
                <a:latin typeface="Quicksand"/>
                <a:ea typeface="Quicksand"/>
                <a:cs typeface="Quicksand"/>
                <a:sym typeface="Quicksand"/>
              </a:rPr>
              <a:t>The Helper</a:t>
            </a:r>
            <a:r>
              <a:rPr lang="en-GB" sz="800">
                <a:latin typeface="Quicksand"/>
                <a:ea typeface="Quicksand"/>
                <a:cs typeface="Quicksand"/>
                <a:sym typeface="Quicksand"/>
              </a:rPr>
              <a:t> (Partner: Ripley)</a:t>
            </a:r>
            <a:endParaRPr sz="800">
              <a:latin typeface="Quicksand"/>
              <a:ea typeface="Quicksand"/>
              <a:cs typeface="Quicksand"/>
              <a:sym typeface="Quicksand"/>
            </a:endParaRPr>
          </a:p>
          <a:p>
            <a:pPr marL="609585" indent="-355591">
              <a:buSzPts val="600"/>
              <a:buFont typeface="Quicksand"/>
              <a:buAutoNum type="arabicPeriod"/>
            </a:pPr>
            <a:r>
              <a:rPr lang="en-GB" sz="800" i="1">
                <a:latin typeface="Quicksand"/>
                <a:ea typeface="Quicksand"/>
                <a:cs typeface="Quicksand"/>
                <a:sym typeface="Quicksand"/>
              </a:rPr>
              <a:t>The Princess</a:t>
            </a:r>
            <a:r>
              <a:rPr lang="en-GB" sz="800">
                <a:latin typeface="Quicksand"/>
                <a:ea typeface="Quicksand"/>
                <a:cs typeface="Quicksand"/>
                <a:sym typeface="Quicksand"/>
              </a:rPr>
              <a:t> (Victims: someone who needs to be saved, could be his wife, could be the child in the opening scene)</a:t>
            </a:r>
            <a:endParaRPr sz="800">
              <a:latin typeface="Quicksand"/>
              <a:ea typeface="Quicksand"/>
              <a:cs typeface="Quicksand"/>
              <a:sym typeface="Quicksand"/>
            </a:endParaRPr>
          </a:p>
          <a:p>
            <a:pPr marL="609585" indent="-355591">
              <a:buSzPts val="600"/>
              <a:buFont typeface="Quicksand"/>
              <a:buAutoNum type="arabicPeriod"/>
            </a:pPr>
            <a:r>
              <a:rPr lang="en-GB" sz="800" i="1">
                <a:latin typeface="Quicksand"/>
                <a:ea typeface="Quicksand"/>
                <a:cs typeface="Quicksand"/>
                <a:sym typeface="Quicksand"/>
              </a:rPr>
              <a:t>The Donor</a:t>
            </a:r>
            <a:r>
              <a:rPr lang="en-GB" sz="800">
                <a:latin typeface="Quicksand"/>
                <a:ea typeface="Quicksand"/>
                <a:cs typeface="Quicksand"/>
                <a:sym typeface="Quicksand"/>
              </a:rPr>
              <a:t> (Gives the hero something: Could be his female boss giving him his job back)</a:t>
            </a:r>
            <a:endParaRPr sz="800">
              <a:latin typeface="Quicksand"/>
              <a:ea typeface="Quicksand"/>
              <a:cs typeface="Quicksand"/>
              <a:sym typeface="Quicksand"/>
            </a:endParaRPr>
          </a:p>
          <a:p>
            <a:pPr marL="609585" indent="-355591">
              <a:buSzPts val="600"/>
              <a:buFont typeface="Quicksand"/>
              <a:buAutoNum type="arabicPeriod"/>
            </a:pPr>
            <a:r>
              <a:rPr lang="en-GB" sz="800">
                <a:latin typeface="Quicksand"/>
                <a:ea typeface="Quicksand"/>
                <a:cs typeface="Quicksand"/>
                <a:sym typeface="Quicksand"/>
              </a:rPr>
              <a:t>False Hero (looks good, turns out to be evil)</a:t>
            </a:r>
            <a:endParaRPr sz="800">
              <a:latin typeface="Quicksand"/>
              <a:ea typeface="Quicksand"/>
              <a:cs typeface="Quicksand"/>
              <a:sym typeface="Quicksand"/>
            </a:endParaRPr>
          </a:p>
          <a:p>
            <a:endParaRPr sz="1333">
              <a:latin typeface="Quicksand"/>
              <a:ea typeface="Quicksand"/>
              <a:cs typeface="Quicksand"/>
              <a:sym typeface="Quicksand"/>
            </a:endParaRPr>
          </a:p>
        </p:txBody>
      </p:sp>
      <p:sp>
        <p:nvSpPr>
          <p:cNvPr id="522" name="Google Shape;522;p85"/>
          <p:cNvSpPr txBox="1"/>
          <p:nvPr/>
        </p:nvSpPr>
        <p:spPr>
          <a:xfrm>
            <a:off x="905600" y="320733"/>
            <a:ext cx="10518000" cy="1207600"/>
          </a:xfrm>
          <a:prstGeom prst="rect">
            <a:avLst/>
          </a:prstGeom>
          <a:solidFill>
            <a:srgbClr val="FFFF00"/>
          </a:solidFill>
          <a:ln>
            <a:noFill/>
          </a:ln>
        </p:spPr>
        <p:txBody>
          <a:bodyPr spcFirstLastPara="1" wrap="square" lIns="121900" tIns="121900" rIns="121900" bIns="121900" anchor="ctr" anchorCtr="0">
            <a:noAutofit/>
          </a:bodyPr>
          <a:lstStyle/>
          <a:p>
            <a:r>
              <a:rPr lang="en-GB" sz="4800" b="1"/>
              <a:t>CONVENTIONS OF CRIME GENRE</a:t>
            </a:r>
            <a:endParaRPr sz="4800" b="1"/>
          </a:p>
        </p:txBody>
      </p:sp>
      <p:sp>
        <p:nvSpPr>
          <p:cNvPr id="523" name="Google Shape;523;p85"/>
          <p:cNvSpPr/>
          <p:nvPr/>
        </p:nvSpPr>
        <p:spPr>
          <a:xfrm>
            <a:off x="289233" y="2663533"/>
            <a:ext cx="3833200" cy="12076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609585"/>
            <a:endParaRPr sz="1067" b="1">
              <a:latin typeface="Quicksand"/>
              <a:ea typeface="Quicksand"/>
              <a:cs typeface="Quicksand"/>
              <a:sym typeface="Quicksand"/>
            </a:endParaRPr>
          </a:p>
          <a:p>
            <a:pPr algn="ctr"/>
            <a:r>
              <a:rPr lang="en-GB" sz="1067" b="1">
                <a:latin typeface="Quicksand"/>
                <a:ea typeface="Quicksand"/>
                <a:cs typeface="Quicksand"/>
                <a:sym typeface="Quicksand"/>
              </a:rPr>
              <a:t>PROPS</a:t>
            </a:r>
            <a:endParaRPr sz="1067" b="1">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Weapons</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Police banner tape</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Police cars</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Gloves (Black gloves for villain)</a:t>
            </a:r>
            <a:endParaRPr sz="1067">
              <a:latin typeface="Quicksand"/>
              <a:ea typeface="Quicksand"/>
              <a:cs typeface="Quicksand"/>
              <a:sym typeface="Quicksand"/>
            </a:endParaRPr>
          </a:p>
          <a:p>
            <a:pPr marL="609585" indent="-372524">
              <a:buSzPts val="800"/>
              <a:buFont typeface="Quicksand"/>
              <a:buChar char="●"/>
            </a:pPr>
            <a:r>
              <a:rPr lang="en-GB" sz="1067">
                <a:latin typeface="Quicksand"/>
                <a:ea typeface="Quicksand"/>
                <a:cs typeface="Quicksand"/>
                <a:sym typeface="Quicksand"/>
              </a:rPr>
              <a:t>Forensic kits (finger prints, magnifying glass, laboratory equipment) </a:t>
            </a:r>
            <a:endParaRPr sz="1067">
              <a:latin typeface="Quicksand"/>
              <a:ea typeface="Quicksand"/>
              <a:cs typeface="Quicksand"/>
              <a:sym typeface="Quicksand"/>
            </a:endParaRPr>
          </a:p>
          <a:p>
            <a:pPr marL="609585"/>
            <a:endParaRPr sz="1067">
              <a:latin typeface="Quicksand"/>
              <a:ea typeface="Quicksand"/>
              <a:cs typeface="Quicksand"/>
              <a:sym typeface="Quicksand"/>
            </a:endParaRPr>
          </a:p>
        </p:txBody>
      </p:sp>
      <p:sp>
        <p:nvSpPr>
          <p:cNvPr id="524" name="Google Shape;524;p85"/>
          <p:cNvSpPr/>
          <p:nvPr/>
        </p:nvSpPr>
        <p:spPr>
          <a:xfrm>
            <a:off x="289233" y="3940600"/>
            <a:ext cx="3833200" cy="25380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1067" b="1">
                <a:latin typeface="Quicksand"/>
                <a:ea typeface="Quicksand"/>
                <a:cs typeface="Quicksand"/>
                <a:sym typeface="Quicksand"/>
              </a:rPr>
              <a:t>NARRATIVES IN CRIME GENRE</a:t>
            </a:r>
            <a:endParaRPr sz="1067" b="1">
              <a:latin typeface="Quicksand"/>
              <a:ea typeface="Quicksand"/>
              <a:cs typeface="Quicksand"/>
              <a:sym typeface="Quicksand"/>
            </a:endParaRPr>
          </a:p>
          <a:p>
            <a:pPr marL="609585" indent="-372524">
              <a:buSzPts val="800"/>
              <a:buFont typeface="Quicksand"/>
              <a:buChar char="●"/>
            </a:pPr>
            <a:r>
              <a:rPr lang="en-GB" sz="1067" b="1">
                <a:latin typeface="Quicksand"/>
                <a:ea typeface="Quicksand"/>
                <a:cs typeface="Quicksand"/>
                <a:sym typeface="Quicksand"/>
              </a:rPr>
              <a:t>Crimes to be solved, and a hero with a backstory (maybe a troubled relationship, like Luther, that is a continuing story across a series).</a:t>
            </a:r>
            <a:endParaRPr sz="1067" b="1">
              <a:latin typeface="Quicksand"/>
              <a:ea typeface="Quicksand"/>
              <a:cs typeface="Quicksand"/>
              <a:sym typeface="Quicksand"/>
            </a:endParaRPr>
          </a:p>
          <a:p>
            <a:pPr marL="609585" indent="-372524">
              <a:buSzPts val="800"/>
              <a:buFont typeface="Quicksand"/>
              <a:buChar char="●"/>
            </a:pPr>
            <a:r>
              <a:rPr lang="en-GB" sz="1067" b="1">
                <a:latin typeface="Quicksand"/>
                <a:ea typeface="Quicksand"/>
                <a:cs typeface="Quicksand"/>
                <a:sym typeface="Quicksand"/>
              </a:rPr>
              <a:t>ENIGMAS to be solved</a:t>
            </a:r>
            <a:endParaRPr sz="1067" b="1">
              <a:latin typeface="Quicksand"/>
              <a:ea typeface="Quicksand"/>
              <a:cs typeface="Quicksand"/>
              <a:sym typeface="Quicksand"/>
            </a:endParaRPr>
          </a:p>
          <a:p>
            <a:pPr marL="609585" indent="-372524">
              <a:buSzPts val="800"/>
              <a:buFont typeface="Quicksand"/>
              <a:buChar char="●"/>
            </a:pPr>
            <a:r>
              <a:rPr lang="en-GB" sz="1067" b="1">
                <a:latin typeface="Quicksand"/>
                <a:ea typeface="Quicksand"/>
                <a:cs typeface="Quicksand"/>
                <a:sym typeface="Quicksand"/>
              </a:rPr>
              <a:t>Cliffhangers at the end to keep audiences watching </a:t>
            </a:r>
            <a:endParaRPr sz="1067" b="1">
              <a:latin typeface="Quicksand"/>
              <a:ea typeface="Quicksand"/>
              <a:cs typeface="Quicksand"/>
              <a:sym typeface="Quicksand"/>
            </a:endParaRPr>
          </a:p>
          <a:p>
            <a:r>
              <a:rPr lang="en-GB" sz="1067" i="1">
                <a:latin typeface="Quicksand"/>
                <a:ea typeface="Quicksand"/>
                <a:cs typeface="Quicksand"/>
                <a:sym typeface="Quicksand"/>
              </a:rPr>
              <a:t>TODOROV’s THEORY:</a:t>
            </a:r>
            <a:endParaRPr sz="1067" i="1">
              <a:latin typeface="Quicksand"/>
              <a:ea typeface="Quicksand"/>
              <a:cs typeface="Quicksand"/>
              <a:sym typeface="Quicksand"/>
            </a:endParaRPr>
          </a:p>
          <a:p>
            <a:pPr marL="609585" indent="-372524">
              <a:buSzPts val="800"/>
              <a:buFont typeface="Quicksand"/>
              <a:buAutoNum type="arabicPeriod"/>
            </a:pPr>
            <a:r>
              <a:rPr lang="en-GB" sz="1067" i="1">
                <a:latin typeface="Quicksand"/>
                <a:ea typeface="Quicksand"/>
                <a:cs typeface="Quicksand"/>
                <a:sym typeface="Quicksand"/>
              </a:rPr>
              <a:t>Equilibrium</a:t>
            </a:r>
            <a:r>
              <a:rPr lang="en-GB" sz="1067">
                <a:latin typeface="Quicksand"/>
                <a:ea typeface="Quicksand"/>
                <a:cs typeface="Quicksand"/>
                <a:sym typeface="Quicksand"/>
              </a:rPr>
              <a:t>: (ordinary life)</a:t>
            </a:r>
            <a:endParaRPr sz="1067">
              <a:latin typeface="Quicksand"/>
              <a:ea typeface="Quicksand"/>
              <a:cs typeface="Quicksand"/>
              <a:sym typeface="Quicksand"/>
            </a:endParaRPr>
          </a:p>
          <a:p>
            <a:pPr marL="609585" indent="-372524">
              <a:buSzPts val="800"/>
              <a:buFont typeface="Quicksand"/>
              <a:buAutoNum type="arabicPeriod"/>
            </a:pPr>
            <a:r>
              <a:rPr lang="en-GB" sz="1067" i="1">
                <a:latin typeface="Quicksand"/>
                <a:ea typeface="Quicksand"/>
                <a:cs typeface="Quicksand"/>
                <a:sym typeface="Quicksand"/>
              </a:rPr>
              <a:t>Disruption </a:t>
            </a:r>
            <a:r>
              <a:rPr lang="en-GB" sz="1067">
                <a:latin typeface="Quicksand"/>
                <a:ea typeface="Quicksand"/>
                <a:cs typeface="Quicksand"/>
                <a:sym typeface="Quicksand"/>
              </a:rPr>
              <a:t>(crime is committed)</a:t>
            </a:r>
            <a:endParaRPr sz="1067">
              <a:latin typeface="Quicksand"/>
              <a:ea typeface="Quicksand"/>
              <a:cs typeface="Quicksand"/>
              <a:sym typeface="Quicksand"/>
            </a:endParaRPr>
          </a:p>
          <a:p>
            <a:pPr marL="609585" indent="-372524">
              <a:buSzPts val="800"/>
              <a:buFont typeface="Quicksand"/>
              <a:buAutoNum type="arabicPeriod"/>
            </a:pPr>
            <a:r>
              <a:rPr lang="en-GB" sz="1067" i="1">
                <a:latin typeface="Quicksand"/>
                <a:ea typeface="Quicksand"/>
                <a:cs typeface="Quicksand"/>
                <a:sym typeface="Quicksand"/>
              </a:rPr>
              <a:t>Recognition </a:t>
            </a:r>
            <a:r>
              <a:rPr lang="en-GB" sz="1067">
                <a:latin typeface="Quicksand"/>
                <a:ea typeface="Quicksand"/>
                <a:cs typeface="Quicksand"/>
                <a:sym typeface="Quicksand"/>
              </a:rPr>
              <a:t>(detective finds the crime)</a:t>
            </a:r>
            <a:endParaRPr sz="1067">
              <a:latin typeface="Quicksand"/>
              <a:ea typeface="Quicksand"/>
              <a:cs typeface="Quicksand"/>
              <a:sym typeface="Quicksand"/>
            </a:endParaRPr>
          </a:p>
          <a:p>
            <a:pPr marL="609585" indent="-372524">
              <a:buSzPts val="800"/>
              <a:buFont typeface="Quicksand"/>
              <a:buAutoNum type="arabicPeriod"/>
            </a:pPr>
            <a:r>
              <a:rPr lang="en-GB" sz="1067" i="1">
                <a:latin typeface="Quicksand"/>
                <a:ea typeface="Quicksand"/>
                <a:cs typeface="Quicksand"/>
                <a:sym typeface="Quicksand"/>
              </a:rPr>
              <a:t>Repair </a:t>
            </a:r>
            <a:r>
              <a:rPr lang="en-GB" sz="1067">
                <a:latin typeface="Quicksand"/>
                <a:ea typeface="Quicksand"/>
                <a:cs typeface="Quicksand"/>
                <a:sym typeface="Quicksand"/>
              </a:rPr>
              <a:t>(detective tries to solve the crime)</a:t>
            </a:r>
            <a:endParaRPr sz="1067">
              <a:latin typeface="Quicksand"/>
              <a:ea typeface="Quicksand"/>
              <a:cs typeface="Quicksand"/>
              <a:sym typeface="Quicksand"/>
            </a:endParaRPr>
          </a:p>
          <a:p>
            <a:pPr marL="609585" indent="-372524">
              <a:buSzPts val="800"/>
              <a:buFont typeface="Quicksand"/>
              <a:buAutoNum type="arabicPeriod"/>
            </a:pPr>
            <a:r>
              <a:rPr lang="en-GB" sz="1067" i="1">
                <a:latin typeface="Quicksand"/>
                <a:ea typeface="Quicksand"/>
                <a:cs typeface="Quicksand"/>
                <a:sym typeface="Quicksand"/>
              </a:rPr>
              <a:t>New equilibrium</a:t>
            </a:r>
            <a:r>
              <a:rPr lang="en-GB" sz="1067">
                <a:latin typeface="Quicksand"/>
                <a:ea typeface="Quicksand"/>
                <a:cs typeface="Quicksand"/>
                <a:sym typeface="Quicksand"/>
              </a:rPr>
              <a:t> (crime is solved OR criminal escapes = cliffhanger)</a:t>
            </a:r>
            <a:endParaRPr sz="1067">
              <a:latin typeface="Quicksand"/>
              <a:ea typeface="Quicksand"/>
              <a:cs typeface="Quicksand"/>
              <a:sym typeface="Quicksand"/>
            </a:endParaRPr>
          </a:p>
        </p:txBody>
      </p:sp>
      <p:sp>
        <p:nvSpPr>
          <p:cNvPr id="525" name="Google Shape;525;p85"/>
          <p:cNvSpPr/>
          <p:nvPr/>
        </p:nvSpPr>
        <p:spPr>
          <a:xfrm>
            <a:off x="4229400" y="3845800"/>
            <a:ext cx="3733200" cy="9180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1333" b="1">
                <a:latin typeface="Quicksand"/>
                <a:ea typeface="Quicksand"/>
                <a:cs typeface="Quicksand"/>
                <a:sym typeface="Quicksand"/>
              </a:rPr>
              <a:t>BINARY OPPOSITIONS</a:t>
            </a:r>
            <a:endParaRPr sz="1333" b="1">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Good Vs Evil </a:t>
            </a:r>
            <a:endParaRPr sz="800">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Detectives vs Criminals</a:t>
            </a:r>
            <a:endParaRPr sz="800">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Innocent Vs Guilty</a:t>
            </a:r>
            <a:endParaRPr sz="800">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Truth/Justice Vs Lies/Injustice</a:t>
            </a:r>
            <a:endParaRPr sz="800">
              <a:latin typeface="Quicksand"/>
              <a:ea typeface="Quicksand"/>
              <a:cs typeface="Quicksand"/>
              <a:sym typeface="Quicksand"/>
            </a:endParaRPr>
          </a:p>
          <a:p>
            <a:endParaRPr sz="1333">
              <a:latin typeface="Quicksand"/>
              <a:ea typeface="Quicksand"/>
              <a:cs typeface="Quicksand"/>
              <a:sym typeface="Quicksand"/>
            </a:endParaRPr>
          </a:p>
        </p:txBody>
      </p:sp>
      <p:sp>
        <p:nvSpPr>
          <p:cNvPr id="526" name="Google Shape;526;p85"/>
          <p:cNvSpPr/>
          <p:nvPr/>
        </p:nvSpPr>
        <p:spPr>
          <a:xfrm>
            <a:off x="4229400" y="4826733"/>
            <a:ext cx="3733200" cy="18544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1200" b="1">
                <a:latin typeface="Quicksand"/>
                <a:ea typeface="Quicksand"/>
                <a:cs typeface="Quicksand"/>
                <a:sym typeface="Quicksand"/>
              </a:rPr>
              <a:t>CAMERA SHOTS, EDITING and MOVEMENT</a:t>
            </a:r>
            <a:endParaRPr sz="1200" b="1">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SHOTS: Close-up, Extreme  close-up, mid-shot, long-shot, point-of view (often of killer), two-shot (for conversation), shot/reverse shot (for conversation): </a:t>
            </a:r>
            <a:r>
              <a:rPr lang="en-GB" sz="800" i="1">
                <a:latin typeface="Quicksand"/>
                <a:ea typeface="Quicksand"/>
                <a:cs typeface="Quicksand"/>
                <a:sym typeface="Quicksand"/>
              </a:rPr>
              <a:t>“Luther is often framed centrally in close-up or mid-shot to reflect his dominance and status”</a:t>
            </a:r>
            <a:endParaRPr sz="800" i="1">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MOVEMENT: Pan, Tilt, Tracking, Hand-Held: </a:t>
            </a:r>
            <a:r>
              <a:rPr lang="en-GB" sz="800" i="1">
                <a:latin typeface="Quicksand"/>
                <a:ea typeface="Quicksand"/>
                <a:cs typeface="Quicksand"/>
                <a:sym typeface="Quicksand"/>
              </a:rPr>
              <a:t>“Whip pans are used in the opening of Luther to add excitement and speed to the chase”</a:t>
            </a:r>
            <a:endParaRPr sz="800" i="1">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EDITING: jump cuts are used to show Luther’s desperation in the opening scene as he shouts “where is she, where is she!”</a:t>
            </a:r>
            <a:endParaRPr sz="800">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Parallel editing and intercutting show two different events happening at the same time </a:t>
            </a:r>
            <a:endParaRPr sz="800">
              <a:latin typeface="Quicksand"/>
              <a:ea typeface="Quicksand"/>
              <a:cs typeface="Quicksand"/>
              <a:sym typeface="Quicksand"/>
            </a:endParaRPr>
          </a:p>
          <a:p>
            <a:endParaRPr sz="1333">
              <a:latin typeface="Quicksand"/>
              <a:ea typeface="Quicksand"/>
              <a:cs typeface="Quicksand"/>
              <a:sym typeface="Quicksand"/>
            </a:endParaRPr>
          </a:p>
        </p:txBody>
      </p:sp>
      <p:sp>
        <p:nvSpPr>
          <p:cNvPr id="527" name="Google Shape;527;p85"/>
          <p:cNvSpPr/>
          <p:nvPr/>
        </p:nvSpPr>
        <p:spPr>
          <a:xfrm>
            <a:off x="8069567" y="5689400"/>
            <a:ext cx="3892000" cy="1101600"/>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1067" b="1">
                <a:latin typeface="Quicksand"/>
                <a:ea typeface="Quicksand"/>
                <a:cs typeface="Quicksand"/>
                <a:sym typeface="Quicksand"/>
              </a:rPr>
              <a:t>SOUND</a:t>
            </a:r>
            <a:endParaRPr sz="1067" b="1">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DIEGETIC: Sounds in the world of the TV show, for example Police Sirens</a:t>
            </a:r>
            <a:endParaRPr sz="800">
              <a:latin typeface="Quicksand"/>
              <a:ea typeface="Quicksand"/>
              <a:cs typeface="Quicksand"/>
              <a:sym typeface="Quicksand"/>
            </a:endParaRPr>
          </a:p>
          <a:p>
            <a:pPr marL="609585" indent="-355591">
              <a:buSzPts val="600"/>
              <a:buFont typeface="Quicksand"/>
              <a:buChar char="●"/>
            </a:pPr>
            <a:r>
              <a:rPr lang="en-GB" sz="800">
                <a:latin typeface="Quicksand"/>
                <a:ea typeface="Quicksand"/>
                <a:cs typeface="Quicksand"/>
                <a:sym typeface="Quicksand"/>
              </a:rPr>
              <a:t>NON-DIEGETIC: Sounds the characters can’t hear like MUSIC</a:t>
            </a:r>
            <a:endParaRPr sz="800">
              <a:latin typeface="Quicksand"/>
              <a:ea typeface="Quicksand"/>
              <a:cs typeface="Quicksand"/>
              <a:sym typeface="Quicksand"/>
            </a:endParaRPr>
          </a:p>
          <a:p>
            <a:pPr marL="609585" indent="-355591">
              <a:buSzPts val="600"/>
              <a:buFont typeface="Quicksand"/>
              <a:buChar char="●"/>
            </a:pPr>
            <a:r>
              <a:rPr lang="en-GB" sz="800" i="1">
                <a:latin typeface="Quicksand"/>
                <a:ea typeface="Quicksand"/>
                <a:cs typeface="Quicksand"/>
                <a:sym typeface="Quicksand"/>
              </a:rPr>
              <a:t>“Non-diegetic music is used to create a tense and uncomfortable mood for the audience”</a:t>
            </a:r>
            <a:endParaRPr sz="800" i="1">
              <a:latin typeface="Quicksand"/>
              <a:ea typeface="Quicksand"/>
              <a:cs typeface="Quicksand"/>
              <a:sym typeface="Quicksand"/>
            </a:endParaRPr>
          </a:p>
          <a:p>
            <a:pPr marL="609585" indent="-355591">
              <a:buSzPts val="600"/>
              <a:buFont typeface="Quicksand"/>
              <a:buChar char="●"/>
            </a:pPr>
            <a:r>
              <a:rPr lang="en-GB" sz="800" i="1">
                <a:latin typeface="Quicksand"/>
                <a:ea typeface="Quicksand"/>
                <a:cs typeface="Quicksand"/>
                <a:sym typeface="Quicksand"/>
              </a:rPr>
              <a:t>SYNERGY with the band Massive Attack for theme song</a:t>
            </a:r>
            <a:endParaRPr sz="800" i="1">
              <a:latin typeface="Quicksand"/>
              <a:ea typeface="Quicksand"/>
              <a:cs typeface="Quicksand"/>
              <a:sym typeface="Quicksand"/>
            </a:endParaRPr>
          </a:p>
          <a:p>
            <a:endParaRPr sz="1333">
              <a:latin typeface="Quicksand"/>
              <a:ea typeface="Quicksand"/>
              <a:cs typeface="Quicksand"/>
              <a:sym typeface="Quicksand"/>
            </a:endParaRPr>
          </a:p>
        </p:txBody>
      </p:sp>
    </p:spTree>
    <p:extLst>
      <p:ext uri="{BB962C8B-B14F-4D97-AF65-F5344CB8AC3E}">
        <p14:creationId xmlns:p14="http://schemas.microsoft.com/office/powerpoint/2010/main" val="41710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cxnSp>
        <p:nvCxnSpPr>
          <p:cNvPr id="532" name="Google Shape;532;p86"/>
          <p:cNvCxnSpPr/>
          <p:nvPr/>
        </p:nvCxnSpPr>
        <p:spPr>
          <a:xfrm rot="10800000">
            <a:off x="3346400" y="1502867"/>
            <a:ext cx="434800" cy="10800"/>
          </a:xfrm>
          <a:prstGeom prst="straightConnector1">
            <a:avLst/>
          </a:prstGeom>
          <a:noFill/>
          <a:ln w="28575" cap="flat" cmpd="sng">
            <a:solidFill>
              <a:srgbClr val="FF0000"/>
            </a:solidFill>
            <a:prstDash val="solid"/>
            <a:round/>
            <a:headEnd type="none" w="med" len="med"/>
            <a:tailEnd type="none" w="med" len="med"/>
          </a:ln>
        </p:spPr>
      </p:cxnSp>
      <p:sp>
        <p:nvSpPr>
          <p:cNvPr id="533" name="Google Shape;533;p86"/>
          <p:cNvSpPr/>
          <p:nvPr/>
        </p:nvSpPr>
        <p:spPr>
          <a:xfrm>
            <a:off x="5959167" y="93667"/>
            <a:ext cx="6153200" cy="1771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1067" b="1">
                <a:latin typeface="Quicksand"/>
                <a:ea typeface="Quicksand"/>
                <a:cs typeface="Quicksand"/>
                <a:sym typeface="Quicksand"/>
              </a:rPr>
              <a:t>LUTHER CONTEXT</a:t>
            </a:r>
            <a:endParaRPr sz="1067" b="1">
              <a:latin typeface="Quicksand"/>
              <a:ea typeface="Quicksand"/>
              <a:cs typeface="Quicksand"/>
              <a:sym typeface="Quicksand"/>
            </a:endParaRPr>
          </a:p>
          <a:p>
            <a:pPr marL="609585" indent="-372524">
              <a:lnSpc>
                <a:spcPct val="115000"/>
              </a:lnSpc>
              <a:buClr>
                <a:schemeClr val="dk1"/>
              </a:buClr>
              <a:buSzPts val="800"/>
              <a:buChar char="•"/>
            </a:pPr>
            <a:r>
              <a:rPr lang="en-GB" sz="1067">
                <a:solidFill>
                  <a:schemeClr val="dk1"/>
                </a:solidFill>
                <a:latin typeface="Calibri"/>
                <a:ea typeface="Calibri"/>
                <a:cs typeface="Calibri"/>
                <a:sym typeface="Calibri"/>
              </a:rPr>
              <a:t>a BBC produced psychological crime thriller drama</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a:solidFill>
                  <a:schemeClr val="dk1"/>
                </a:solidFill>
                <a:latin typeface="Calibri"/>
                <a:ea typeface="Calibri"/>
                <a:cs typeface="Calibri"/>
                <a:sym typeface="Calibri"/>
              </a:rPr>
              <a:t>began in 2010 and has been renewed for four seasons, with a fifth currently in production</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a:solidFill>
                  <a:schemeClr val="dk1"/>
                </a:solidFill>
                <a:latin typeface="Calibri"/>
                <a:ea typeface="Calibri"/>
                <a:cs typeface="Calibri"/>
                <a:sym typeface="Calibri"/>
              </a:rPr>
              <a:t>contains a lot of the conventions of crime and psychological thriller films</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a:solidFill>
                  <a:schemeClr val="dk1"/>
                </a:solidFill>
                <a:latin typeface="Calibri"/>
                <a:ea typeface="Calibri"/>
                <a:cs typeface="Calibri"/>
                <a:sym typeface="Calibri"/>
              </a:rPr>
              <a:t>relates to the iconography and visual style used in thrillers with bleak settings and colour schemes, heavy themes and dark, morally ambiguous characters</a:t>
            </a:r>
            <a:endParaRPr sz="1067">
              <a:solidFill>
                <a:schemeClr val="dk1"/>
              </a:solidFill>
              <a:latin typeface="Calibri"/>
              <a:ea typeface="Calibri"/>
              <a:cs typeface="Calibri"/>
              <a:sym typeface="Calibri"/>
            </a:endParaRPr>
          </a:p>
          <a:p>
            <a:pPr marL="609585" indent="-372524">
              <a:lnSpc>
                <a:spcPct val="115000"/>
              </a:lnSpc>
              <a:buClr>
                <a:schemeClr val="dk1"/>
              </a:buClr>
              <a:buSzPts val="800"/>
              <a:buFont typeface="Calibri"/>
              <a:buChar char="•"/>
            </a:pPr>
            <a:r>
              <a:rPr lang="en-GB" sz="1067">
                <a:solidFill>
                  <a:schemeClr val="dk1"/>
                </a:solidFill>
                <a:latin typeface="Calibri"/>
                <a:ea typeface="Calibri"/>
                <a:cs typeface="Calibri"/>
                <a:sym typeface="Calibri"/>
              </a:rPr>
              <a:t>Idris Elba (Luther) is known for another crime series, The Wire - appealing to fans of the genre</a:t>
            </a:r>
            <a:endParaRPr sz="1067">
              <a:solidFill>
                <a:schemeClr val="dk1"/>
              </a:solidFill>
              <a:latin typeface="Calibri"/>
              <a:ea typeface="Calibri"/>
              <a:cs typeface="Calibri"/>
              <a:sym typeface="Calibri"/>
            </a:endParaRPr>
          </a:p>
          <a:p>
            <a:pPr marL="609585" indent="-372524">
              <a:lnSpc>
                <a:spcPct val="115000"/>
              </a:lnSpc>
              <a:buClr>
                <a:schemeClr val="dk1"/>
              </a:buClr>
              <a:buSzPts val="800"/>
              <a:buFont typeface="Calibri"/>
              <a:buChar char="•"/>
            </a:pPr>
            <a:r>
              <a:rPr lang="en-GB" sz="1067" b="1">
                <a:solidFill>
                  <a:schemeClr val="dk1"/>
                </a:solidFill>
                <a:latin typeface="Calibri"/>
                <a:ea typeface="Calibri"/>
                <a:cs typeface="Calibri"/>
                <a:sym typeface="Calibri"/>
              </a:rPr>
              <a:t>PRIMARY AUDIENCE</a:t>
            </a:r>
            <a:r>
              <a:rPr lang="en-GB" sz="1067">
                <a:solidFill>
                  <a:schemeClr val="dk1"/>
                </a:solidFill>
                <a:latin typeface="Calibri"/>
                <a:ea typeface="Calibri"/>
                <a:cs typeface="Calibri"/>
                <a:sym typeface="Calibri"/>
              </a:rPr>
              <a:t>: Men, 25-45, MAINSTREAMERS and ASPIRERS C1/C2/D</a:t>
            </a:r>
            <a:endParaRPr sz="1067">
              <a:solidFill>
                <a:schemeClr val="dk1"/>
              </a:solidFill>
              <a:latin typeface="Calibri"/>
              <a:ea typeface="Calibri"/>
              <a:cs typeface="Calibri"/>
              <a:sym typeface="Calibri"/>
            </a:endParaRPr>
          </a:p>
          <a:p>
            <a:pPr marL="609585" indent="-372524">
              <a:lnSpc>
                <a:spcPct val="115000"/>
              </a:lnSpc>
              <a:buClr>
                <a:schemeClr val="dk1"/>
              </a:buClr>
              <a:buSzPts val="800"/>
              <a:buFont typeface="Calibri"/>
              <a:buChar char="•"/>
            </a:pPr>
            <a:r>
              <a:rPr lang="en-GB" sz="1067" b="1">
                <a:solidFill>
                  <a:schemeClr val="dk1"/>
                </a:solidFill>
                <a:latin typeface="Calibri"/>
                <a:ea typeface="Calibri"/>
                <a:cs typeface="Calibri"/>
                <a:sym typeface="Calibri"/>
              </a:rPr>
              <a:t>SECONDARY AUDIENCE: </a:t>
            </a:r>
            <a:r>
              <a:rPr lang="en-GB" sz="1067">
                <a:solidFill>
                  <a:schemeClr val="dk1"/>
                </a:solidFill>
                <a:latin typeface="Calibri"/>
                <a:ea typeface="Calibri"/>
                <a:cs typeface="Calibri"/>
                <a:sym typeface="Calibri"/>
              </a:rPr>
              <a:t>Women, 45-60, BC1C2DE, Strugglers and Reformers</a:t>
            </a:r>
            <a:endParaRPr sz="1067">
              <a:solidFill>
                <a:schemeClr val="dk1"/>
              </a:solidFill>
              <a:latin typeface="Calibri"/>
              <a:ea typeface="Calibri"/>
              <a:cs typeface="Calibri"/>
              <a:sym typeface="Calibri"/>
            </a:endParaRPr>
          </a:p>
          <a:p>
            <a:pPr algn="ctr"/>
            <a:endParaRPr sz="1067">
              <a:latin typeface="Quicksand"/>
              <a:ea typeface="Quicksand"/>
              <a:cs typeface="Quicksand"/>
              <a:sym typeface="Quicksand"/>
            </a:endParaRPr>
          </a:p>
        </p:txBody>
      </p:sp>
      <p:sp>
        <p:nvSpPr>
          <p:cNvPr id="534" name="Google Shape;534;p86"/>
          <p:cNvSpPr/>
          <p:nvPr/>
        </p:nvSpPr>
        <p:spPr>
          <a:xfrm>
            <a:off x="250800" y="276200"/>
            <a:ext cx="3420800" cy="1519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r>
              <a:rPr lang="en-GB" sz="800" b="1">
                <a:solidFill>
                  <a:srgbClr val="434343"/>
                </a:solidFill>
                <a:latin typeface="Calibri"/>
                <a:ea typeface="Calibri"/>
                <a:cs typeface="Calibri"/>
                <a:sym typeface="Calibri"/>
              </a:rPr>
              <a:t>LUTHER TITLE SEQUENCE</a:t>
            </a:r>
            <a:endParaRPr sz="800" b="1">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background is red and distorted, connoting confusion, anger and violence. </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character is show in silhouette, mysterious. </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London skyline used, but frequently from low angles, making the buildings seem looming and imposing.</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Close up of Luther distorted by the bloody/stylistic background.</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More information given to the viewer as the sequence goes on, like uncovering a mystery.</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Shots of fingerprints and barbed wire typical of genre</a:t>
            </a:r>
            <a:endParaRPr sz="800">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Luther is always alone</a:t>
            </a:r>
            <a:endParaRPr sz="800">
              <a:solidFill>
                <a:srgbClr val="434343"/>
              </a:solidFill>
              <a:latin typeface="Calibri"/>
              <a:ea typeface="Calibri"/>
              <a:cs typeface="Calibri"/>
              <a:sym typeface="Calibri"/>
            </a:endParaRPr>
          </a:p>
          <a:p>
            <a:pPr algn="ctr"/>
            <a:endParaRPr sz="800" b="1">
              <a:latin typeface="Quicksand"/>
              <a:ea typeface="Quicksand"/>
              <a:cs typeface="Quicksand"/>
              <a:sym typeface="Quicksand"/>
            </a:endParaRPr>
          </a:p>
        </p:txBody>
      </p:sp>
      <p:cxnSp>
        <p:nvCxnSpPr>
          <p:cNvPr id="535" name="Google Shape;535;p86"/>
          <p:cNvCxnSpPr/>
          <p:nvPr/>
        </p:nvCxnSpPr>
        <p:spPr>
          <a:xfrm flipH="1">
            <a:off x="3260933" y="2754533"/>
            <a:ext cx="578400" cy="41200"/>
          </a:xfrm>
          <a:prstGeom prst="straightConnector1">
            <a:avLst/>
          </a:prstGeom>
          <a:noFill/>
          <a:ln w="28575" cap="flat" cmpd="sng">
            <a:solidFill>
              <a:srgbClr val="FF0000"/>
            </a:solidFill>
            <a:prstDash val="solid"/>
            <a:round/>
            <a:headEnd type="none" w="med" len="med"/>
            <a:tailEnd type="none" w="med" len="med"/>
          </a:ln>
        </p:spPr>
      </p:cxnSp>
      <p:cxnSp>
        <p:nvCxnSpPr>
          <p:cNvPr id="536" name="Google Shape;536;p86"/>
          <p:cNvCxnSpPr/>
          <p:nvPr/>
        </p:nvCxnSpPr>
        <p:spPr>
          <a:xfrm flipH="1">
            <a:off x="3669600" y="1487667"/>
            <a:ext cx="255200" cy="12400"/>
          </a:xfrm>
          <a:prstGeom prst="straightConnector1">
            <a:avLst/>
          </a:prstGeom>
          <a:noFill/>
          <a:ln w="28575" cap="flat" cmpd="sng">
            <a:solidFill>
              <a:srgbClr val="FF0000"/>
            </a:solidFill>
            <a:prstDash val="solid"/>
            <a:round/>
            <a:headEnd type="none" w="med" len="med"/>
            <a:tailEnd type="none" w="med" len="med"/>
          </a:ln>
        </p:spPr>
      </p:cxnSp>
      <p:pic>
        <p:nvPicPr>
          <p:cNvPr id="537" name="Google Shape;537;p86"/>
          <p:cNvPicPr preferRelativeResize="0"/>
          <p:nvPr/>
        </p:nvPicPr>
        <p:blipFill>
          <a:blip r:embed="rId3">
            <a:alphaModFix/>
          </a:blip>
          <a:stretch>
            <a:fillRect/>
          </a:stretch>
        </p:blipFill>
        <p:spPr>
          <a:xfrm>
            <a:off x="3781201" y="295400"/>
            <a:ext cx="2021185" cy="1481200"/>
          </a:xfrm>
          <a:prstGeom prst="rect">
            <a:avLst/>
          </a:prstGeom>
          <a:noFill/>
          <a:ln w="38100" cap="flat" cmpd="sng">
            <a:solidFill>
              <a:srgbClr val="FF0000"/>
            </a:solidFill>
            <a:prstDash val="solid"/>
            <a:round/>
            <a:headEnd type="none" w="sm" len="sm"/>
            <a:tailEnd type="none" w="sm" len="sm"/>
          </a:ln>
        </p:spPr>
      </p:pic>
      <p:sp>
        <p:nvSpPr>
          <p:cNvPr id="538" name="Google Shape;538;p86"/>
          <p:cNvSpPr/>
          <p:nvPr/>
        </p:nvSpPr>
        <p:spPr>
          <a:xfrm>
            <a:off x="250800" y="1865167"/>
            <a:ext cx="3420800" cy="27004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r>
              <a:rPr lang="en-GB" sz="800" b="1">
                <a:solidFill>
                  <a:srgbClr val="434343"/>
                </a:solidFill>
                <a:latin typeface="Calibri"/>
                <a:ea typeface="Calibri"/>
                <a:cs typeface="Calibri"/>
                <a:sym typeface="Calibri"/>
              </a:rPr>
              <a:t>CONNOTATIONS OF COSTUME: LUTHER and ALICE</a:t>
            </a:r>
            <a:endParaRPr sz="800" b="1">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Luther: shabby, shirt unbuttoned, tie unbuttoned- he has a wild side, unconventional, does not conform to the rules. He doesn't care about how he looks, he just cares about getting the job done.</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Luther removes wedding ring in the episode as his relationship breaks down. But after Alice tries to hurt his wife, he puts it back on to show Alice he will protect her. HE IS HONOURABLE.</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Alice: Dressed smart in CONTRAST to Luther (Binary oppositions). She looks professional, she takes her crimes seriously. She dresses smart reflecting her vanity and evil personality. Dark colours signify her evil personality. Her outfit make her appear quite masculine in smart trousers and a jacket: murder is stereotypically regarded a male act.</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Alice Morgan’s long, red hair connotes that she is volatile, dangerous and sexual.</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Alice’s costume is gentle and innocent at the start (when she’s the victim) in contrast to the business , efficient and ruthless criminal look towards the end</a:t>
            </a:r>
            <a:endParaRPr sz="800">
              <a:solidFill>
                <a:srgbClr val="434343"/>
              </a:solidFill>
              <a:latin typeface="Calibri"/>
              <a:ea typeface="Calibri"/>
              <a:cs typeface="Calibri"/>
              <a:sym typeface="Calibri"/>
            </a:endParaRPr>
          </a:p>
        </p:txBody>
      </p:sp>
      <p:sp>
        <p:nvSpPr>
          <p:cNvPr id="539" name="Google Shape;539;p86"/>
          <p:cNvSpPr/>
          <p:nvPr/>
        </p:nvSpPr>
        <p:spPr>
          <a:xfrm>
            <a:off x="194200" y="4767533"/>
            <a:ext cx="3420800" cy="15960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r>
              <a:rPr lang="en-GB" sz="800" b="1">
                <a:solidFill>
                  <a:srgbClr val="434343"/>
                </a:solidFill>
                <a:latin typeface="Calibri"/>
                <a:ea typeface="Calibri"/>
                <a:cs typeface="Calibri"/>
                <a:sym typeface="Calibri"/>
              </a:rPr>
              <a:t>INTERTEXTUALITY:</a:t>
            </a:r>
            <a:endParaRPr sz="800" b="1">
              <a:solidFill>
                <a:srgbClr val="434343"/>
              </a:solidFill>
              <a:latin typeface="Calibri"/>
              <a:ea typeface="Calibri"/>
              <a:cs typeface="Calibri"/>
              <a:sym typeface="Calibri"/>
            </a:endParaRPr>
          </a:p>
          <a:p>
            <a:pPr marL="304792" indent="-118530">
              <a:buClr>
                <a:srgbClr val="434343"/>
              </a:buClr>
              <a:buSzPts val="600"/>
              <a:buChar char="•"/>
            </a:pPr>
            <a:r>
              <a:rPr lang="en-GB" sz="800">
                <a:solidFill>
                  <a:srgbClr val="434343"/>
                </a:solidFill>
                <a:latin typeface="Calibri"/>
                <a:ea typeface="Calibri"/>
                <a:cs typeface="Calibri"/>
                <a:sym typeface="Calibri"/>
              </a:rPr>
              <a:t>FILM NOIR: a classic crime genre where the heroes are usually dressed shabbily (like Luther) and the women are FEMME FATALES like Alice.</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FEMME FATALES are known for being dangerous women. They are often represented with hair over their face (like Alice) creating mystery and enigma. They are shown wearing red lipstick signifying seduction and danger (like Alice). </a:t>
            </a:r>
            <a:endParaRPr sz="800">
              <a:solidFill>
                <a:srgbClr val="434343"/>
              </a:solidFill>
              <a:latin typeface="Calibri"/>
              <a:ea typeface="Calibri"/>
              <a:cs typeface="Calibri"/>
              <a:sym typeface="Calibri"/>
            </a:endParaRPr>
          </a:p>
          <a:p>
            <a:pPr marL="304792" indent="-118530">
              <a:buClr>
                <a:srgbClr val="434343"/>
              </a:buClr>
              <a:buSzPts val="600"/>
              <a:buFont typeface="Calibri"/>
              <a:buChar char="•"/>
            </a:pPr>
            <a:r>
              <a:rPr lang="en-GB" sz="800">
                <a:solidFill>
                  <a:srgbClr val="434343"/>
                </a:solidFill>
                <a:latin typeface="Calibri"/>
                <a:ea typeface="Calibri"/>
                <a:cs typeface="Calibri"/>
                <a:sym typeface="Calibri"/>
              </a:rPr>
              <a:t>Luther’s name could be an intertextual link to Martin </a:t>
            </a:r>
            <a:r>
              <a:rPr lang="en-GB" sz="800" b="1">
                <a:solidFill>
                  <a:srgbClr val="434343"/>
                </a:solidFill>
                <a:latin typeface="Calibri"/>
                <a:ea typeface="Calibri"/>
                <a:cs typeface="Calibri"/>
                <a:sym typeface="Calibri"/>
              </a:rPr>
              <a:t>Luther </a:t>
            </a:r>
            <a:r>
              <a:rPr lang="en-GB" sz="800">
                <a:solidFill>
                  <a:srgbClr val="434343"/>
                </a:solidFill>
                <a:latin typeface="Calibri"/>
                <a:ea typeface="Calibri"/>
                <a:cs typeface="Calibri"/>
                <a:sym typeface="Calibri"/>
              </a:rPr>
              <a:t>King: strong black icon who fought against racial inequality. </a:t>
            </a:r>
            <a:endParaRPr sz="800">
              <a:solidFill>
                <a:srgbClr val="434343"/>
              </a:solidFill>
              <a:latin typeface="Calibri"/>
              <a:ea typeface="Calibri"/>
              <a:cs typeface="Calibri"/>
              <a:sym typeface="Calibri"/>
            </a:endParaRPr>
          </a:p>
          <a:p>
            <a:pPr marL="609585"/>
            <a:endParaRPr sz="800">
              <a:solidFill>
                <a:srgbClr val="434343"/>
              </a:solidFill>
              <a:latin typeface="Calibri"/>
              <a:ea typeface="Calibri"/>
              <a:cs typeface="Calibri"/>
              <a:sym typeface="Calibri"/>
            </a:endParaRPr>
          </a:p>
        </p:txBody>
      </p:sp>
      <p:pic>
        <p:nvPicPr>
          <p:cNvPr id="540" name="Google Shape;540;p86"/>
          <p:cNvPicPr preferRelativeResize="0"/>
          <p:nvPr/>
        </p:nvPicPr>
        <p:blipFill>
          <a:blip r:embed="rId4">
            <a:alphaModFix/>
          </a:blip>
          <a:stretch>
            <a:fillRect/>
          </a:stretch>
        </p:blipFill>
        <p:spPr>
          <a:xfrm>
            <a:off x="3839344" y="5022241"/>
            <a:ext cx="1518635" cy="984961"/>
          </a:xfrm>
          <a:prstGeom prst="rect">
            <a:avLst/>
          </a:prstGeom>
          <a:noFill/>
          <a:ln w="38100" cap="flat" cmpd="sng">
            <a:solidFill>
              <a:srgbClr val="FF0000"/>
            </a:solidFill>
            <a:prstDash val="solid"/>
            <a:round/>
            <a:headEnd type="none" w="sm" len="sm"/>
            <a:tailEnd type="none" w="sm" len="sm"/>
          </a:ln>
        </p:spPr>
      </p:pic>
      <p:pic>
        <p:nvPicPr>
          <p:cNvPr id="541" name="Google Shape;541;p86"/>
          <p:cNvPicPr preferRelativeResize="0"/>
          <p:nvPr/>
        </p:nvPicPr>
        <p:blipFill>
          <a:blip r:embed="rId5">
            <a:alphaModFix/>
          </a:blip>
          <a:stretch>
            <a:fillRect/>
          </a:stretch>
        </p:blipFill>
        <p:spPr>
          <a:xfrm>
            <a:off x="3781202" y="2219870"/>
            <a:ext cx="2021201" cy="1110521"/>
          </a:xfrm>
          <a:prstGeom prst="rect">
            <a:avLst/>
          </a:prstGeom>
          <a:noFill/>
          <a:ln w="28575" cap="flat" cmpd="sng">
            <a:solidFill>
              <a:srgbClr val="FF0000"/>
            </a:solidFill>
            <a:prstDash val="solid"/>
            <a:round/>
            <a:headEnd type="none" w="sm" len="sm"/>
            <a:tailEnd type="none" w="sm" len="sm"/>
          </a:ln>
        </p:spPr>
      </p:pic>
      <p:cxnSp>
        <p:nvCxnSpPr>
          <p:cNvPr id="542" name="Google Shape;542;p86"/>
          <p:cNvCxnSpPr>
            <a:endCxn id="539" idx="3"/>
          </p:cNvCxnSpPr>
          <p:nvPr/>
        </p:nvCxnSpPr>
        <p:spPr>
          <a:xfrm flipH="1">
            <a:off x="3615000" y="5355133"/>
            <a:ext cx="183600" cy="210400"/>
          </a:xfrm>
          <a:prstGeom prst="straightConnector1">
            <a:avLst/>
          </a:prstGeom>
          <a:noFill/>
          <a:ln w="28575" cap="flat" cmpd="sng">
            <a:solidFill>
              <a:srgbClr val="FF0000"/>
            </a:solidFill>
            <a:prstDash val="solid"/>
            <a:round/>
            <a:headEnd type="none" w="med" len="med"/>
            <a:tailEnd type="none" w="med" len="med"/>
          </a:ln>
        </p:spPr>
      </p:cxnSp>
      <p:sp>
        <p:nvSpPr>
          <p:cNvPr id="543" name="Google Shape;543;p86"/>
          <p:cNvSpPr/>
          <p:nvPr/>
        </p:nvSpPr>
        <p:spPr>
          <a:xfrm>
            <a:off x="5912000" y="1931267"/>
            <a:ext cx="6200400" cy="48660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1067" b="1">
                <a:latin typeface="Quicksand"/>
                <a:ea typeface="Quicksand"/>
                <a:cs typeface="Quicksand"/>
                <a:sym typeface="Quicksand"/>
              </a:rPr>
              <a:t>HOW DO CRIME DRAMAS REFLECT THE TIME THEY ARE MADE? Using LUTHER and THE SWEENEY</a:t>
            </a:r>
            <a:endParaRPr sz="1067" b="1">
              <a:latin typeface="Quicksand"/>
              <a:ea typeface="Quicksand"/>
              <a:cs typeface="Quicksand"/>
              <a:sym typeface="Quicksand"/>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The Sweeney</a:t>
            </a:r>
            <a:r>
              <a:rPr lang="en-GB" sz="1067">
                <a:solidFill>
                  <a:schemeClr val="dk1"/>
                </a:solidFill>
                <a:latin typeface="Calibri"/>
                <a:ea typeface="Calibri"/>
                <a:cs typeface="Calibri"/>
                <a:sym typeface="Calibri"/>
              </a:rPr>
              <a:t> reflects 1970s culture and social context through the visual conventions of the mise-en-scène (the vehicles, including Regan’s iconic Ford Consul Granada, the costumes, the areas of social deprivation in London).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The Sweeney</a:t>
            </a:r>
            <a:r>
              <a:rPr lang="en-GB" sz="1067">
                <a:solidFill>
                  <a:schemeClr val="dk1"/>
                </a:solidFill>
                <a:latin typeface="Calibri"/>
                <a:ea typeface="Calibri"/>
                <a:cs typeface="Calibri"/>
                <a:sym typeface="Calibri"/>
              </a:rPr>
              <a:t> represents the police as violent and willing to bend or break the rules in order to gain a conviction.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The Sweeney</a:t>
            </a:r>
            <a:r>
              <a:rPr lang="en-GB" sz="1067">
                <a:solidFill>
                  <a:schemeClr val="dk1"/>
                </a:solidFill>
                <a:latin typeface="Calibri"/>
                <a:ea typeface="Calibri"/>
                <a:cs typeface="Calibri"/>
                <a:sym typeface="Calibri"/>
              </a:rPr>
              <a:t> reflects 1970s values in relation to gender, especially gender roles in the workplace – the Flying Squad is male-dominated, patriarchal and characterised by a stereotypically macho culture of drinking, violence etc.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Luther </a:t>
            </a:r>
            <a:r>
              <a:rPr lang="en-GB" sz="1067">
                <a:solidFill>
                  <a:schemeClr val="dk1"/>
                </a:solidFill>
                <a:latin typeface="Calibri"/>
                <a:ea typeface="Calibri"/>
                <a:cs typeface="Calibri"/>
                <a:sym typeface="Calibri"/>
              </a:rPr>
              <a:t>reflects contemporary London culture through the use of media language – shots of the London skyline, sleek office buildings, period town houses etc. represent the city as a prosperous and diverse place.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Luther </a:t>
            </a:r>
            <a:r>
              <a:rPr lang="en-GB" sz="1067">
                <a:solidFill>
                  <a:schemeClr val="dk1"/>
                </a:solidFill>
                <a:latin typeface="Calibri"/>
                <a:ea typeface="Calibri"/>
                <a:cs typeface="Calibri"/>
                <a:sym typeface="Calibri"/>
              </a:rPr>
              <a:t>reflects contemporary attitudes to policing and constructs both positive and negative representations – Luther is a maverick who is brilliant at solving crimes, but breaks protocol in the way he deals with suspects e.g. threatening Alice and breaking into her flat. His boss is extremely logical and insists that proper procedure is followed, reflecting the institution of the police and balancing Luther’s more extreme approach.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Luther </a:t>
            </a:r>
            <a:r>
              <a:rPr lang="en-GB" sz="1067">
                <a:solidFill>
                  <a:schemeClr val="dk1"/>
                </a:solidFill>
                <a:latin typeface="Calibri"/>
                <a:ea typeface="Calibri"/>
                <a:cs typeface="Calibri"/>
                <a:sym typeface="Calibri"/>
              </a:rPr>
              <a:t>reflects the diversity of contemporary British society in the representation of Luther as a high-ranking black police officer, communicating a message of racial equality.  </a:t>
            </a:r>
            <a:endParaRPr sz="1067">
              <a:solidFill>
                <a:schemeClr val="dk1"/>
              </a:solidFill>
              <a:latin typeface="Calibri"/>
              <a:ea typeface="Calibri"/>
              <a:cs typeface="Calibri"/>
              <a:sym typeface="Calibri"/>
            </a:endParaRPr>
          </a:p>
          <a:p>
            <a:pPr marL="609585" indent="-372524">
              <a:lnSpc>
                <a:spcPct val="115000"/>
              </a:lnSpc>
              <a:buClr>
                <a:schemeClr val="dk1"/>
              </a:buClr>
              <a:buSzPts val="800"/>
              <a:buChar char="•"/>
            </a:pPr>
            <a:r>
              <a:rPr lang="en-GB" sz="1067" b="1">
                <a:solidFill>
                  <a:schemeClr val="dk1"/>
                </a:solidFill>
                <a:latin typeface="Calibri"/>
                <a:ea typeface="Calibri"/>
                <a:cs typeface="Calibri"/>
                <a:sym typeface="Calibri"/>
              </a:rPr>
              <a:t>Luther </a:t>
            </a:r>
            <a:r>
              <a:rPr lang="en-GB" sz="1067">
                <a:solidFill>
                  <a:schemeClr val="dk1"/>
                </a:solidFill>
                <a:latin typeface="Calibri"/>
                <a:ea typeface="Calibri"/>
                <a:cs typeface="Calibri"/>
                <a:sym typeface="Calibri"/>
              </a:rPr>
              <a:t>reflects some degree of gender equality in contemporary society in the representations of strong, powerful females (Luther’s boss is female, his wife Zoe is a successful lawyer, Alice is a prodigiously intelligent astrophysicist). However, these females are not all represented positively or as being totally independent – Alice is a narcissistic murderer and Luther’s boss has a patriarchal male superior for example. </a:t>
            </a:r>
            <a:endParaRPr sz="1067">
              <a:solidFill>
                <a:schemeClr val="dk1"/>
              </a:solidFill>
              <a:latin typeface="Calibri"/>
              <a:ea typeface="Calibri"/>
              <a:cs typeface="Calibri"/>
              <a:sym typeface="Calibri"/>
            </a:endParaRPr>
          </a:p>
          <a:p>
            <a:pPr algn="ctr"/>
            <a:endParaRPr sz="1067">
              <a:latin typeface="Quicksand"/>
              <a:ea typeface="Quicksand"/>
              <a:cs typeface="Quicksand"/>
              <a:sym typeface="Quicksand"/>
            </a:endParaRPr>
          </a:p>
        </p:txBody>
      </p:sp>
    </p:spTree>
    <p:extLst>
      <p:ext uri="{BB962C8B-B14F-4D97-AF65-F5344CB8AC3E}">
        <p14:creationId xmlns:p14="http://schemas.microsoft.com/office/powerpoint/2010/main" val="3791910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aphicFrame>
        <p:nvGraphicFramePr>
          <p:cNvPr id="548" name="Google Shape;548;p87"/>
          <p:cNvGraphicFramePr/>
          <p:nvPr/>
        </p:nvGraphicFramePr>
        <p:xfrm>
          <a:off x="182367" y="94534"/>
          <a:ext cx="11827267" cy="6609497"/>
        </p:xfrm>
        <a:graphic>
          <a:graphicData uri="http://schemas.openxmlformats.org/drawingml/2006/table">
            <a:tbl>
              <a:tblPr>
                <a:noFill/>
              </a:tblPr>
              <a:tblGrid>
                <a:gridCol w="11827267">
                  <a:extLst>
                    <a:ext uri="{9D8B030D-6E8A-4147-A177-3AD203B41FA5}">
                      <a16:colId xmlns:a16="http://schemas.microsoft.com/office/drawing/2014/main" val="20000"/>
                    </a:ext>
                  </a:extLst>
                </a:gridCol>
              </a:tblGrid>
              <a:tr h="524216">
                <a:tc>
                  <a:txBody>
                    <a:bodyPr/>
                    <a:lstStyle/>
                    <a:p>
                      <a:pPr marL="0" lvl="0" indent="0" algn="l" rtl="0">
                        <a:lnSpc>
                          <a:spcPct val="115000"/>
                        </a:lnSpc>
                        <a:spcBef>
                          <a:spcPts val="0"/>
                        </a:spcBef>
                        <a:spcAft>
                          <a:spcPts val="0"/>
                        </a:spcAft>
                        <a:buNone/>
                      </a:pPr>
                      <a:r>
                        <a:rPr lang="en-GB" sz="1600" b="1"/>
                        <a:t>REASON AUDIENCES LIKE CRIME DRAMAS</a:t>
                      </a:r>
                      <a:endParaRPr sz="1600" b="1"/>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5B8B7"/>
                    </a:solidFill>
                  </a:tcPr>
                </a:tc>
                <a:extLst>
                  <a:ext uri="{0D108BD9-81ED-4DB2-BD59-A6C34878D82A}">
                    <a16:rowId xmlns:a16="http://schemas.microsoft.com/office/drawing/2014/main" val="10000"/>
                  </a:ext>
                </a:extLst>
              </a:tr>
              <a:tr h="430744">
                <a:tc>
                  <a:txBody>
                    <a:bodyPr/>
                    <a:lstStyle/>
                    <a:p>
                      <a:pPr marL="0" lvl="0" indent="0" algn="l" rtl="0">
                        <a:lnSpc>
                          <a:spcPct val="115000"/>
                        </a:lnSpc>
                        <a:spcBef>
                          <a:spcPts val="0"/>
                        </a:spcBef>
                        <a:spcAft>
                          <a:spcPts val="0"/>
                        </a:spcAft>
                        <a:buNone/>
                      </a:pPr>
                      <a:r>
                        <a:rPr lang="en-GB" sz="1100" b="1"/>
                        <a:t>Enigma</a:t>
                      </a:r>
                      <a:r>
                        <a:rPr lang="en-GB" sz="1100"/>
                        <a:t> – Audiences watch for the mystery of trying to work out why committed the crime, why they did it, how they did it etc.</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0744">
                <a:tc>
                  <a:txBody>
                    <a:bodyPr/>
                    <a:lstStyle/>
                    <a:p>
                      <a:pPr marL="0" lvl="0" indent="0" algn="l" rtl="0">
                        <a:lnSpc>
                          <a:spcPct val="115000"/>
                        </a:lnSpc>
                        <a:spcBef>
                          <a:spcPts val="0"/>
                        </a:spcBef>
                        <a:spcAft>
                          <a:spcPts val="0"/>
                        </a:spcAft>
                        <a:buNone/>
                      </a:pPr>
                      <a:r>
                        <a:rPr lang="en-GB" sz="1100" b="1"/>
                        <a:t>More Entertaining than real life</a:t>
                      </a:r>
                      <a:r>
                        <a:rPr lang="en-GB" sz="1100"/>
                        <a:t> – the crimes are more exciting than real crimes, the makers are able to edit out the boring bits, the paperwork etc.</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0744">
                <a:tc>
                  <a:txBody>
                    <a:bodyPr/>
                    <a:lstStyle/>
                    <a:p>
                      <a:pPr marL="0" lvl="0" indent="0" algn="l" rtl="0">
                        <a:lnSpc>
                          <a:spcPct val="115000"/>
                        </a:lnSpc>
                        <a:spcBef>
                          <a:spcPts val="0"/>
                        </a:spcBef>
                        <a:spcAft>
                          <a:spcPts val="0"/>
                        </a:spcAft>
                        <a:buNone/>
                      </a:pPr>
                      <a:r>
                        <a:rPr lang="en-GB" sz="1100" b="1"/>
                        <a:t>Thrilling action sequences</a:t>
                      </a:r>
                      <a:r>
                        <a:rPr lang="en-GB" sz="1100"/>
                        <a:t> with adrenaline pumping stunts and chase sequences</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0744">
                <a:tc>
                  <a:txBody>
                    <a:bodyPr/>
                    <a:lstStyle/>
                    <a:p>
                      <a:pPr marL="0" lvl="0" indent="0" algn="l" rtl="0">
                        <a:lnSpc>
                          <a:spcPct val="115000"/>
                        </a:lnSpc>
                        <a:spcBef>
                          <a:spcPts val="0"/>
                        </a:spcBef>
                        <a:spcAft>
                          <a:spcPts val="0"/>
                        </a:spcAft>
                        <a:buNone/>
                      </a:pPr>
                      <a:r>
                        <a:rPr lang="en-GB" sz="1100" b="1"/>
                        <a:t>Special effects</a:t>
                      </a:r>
                      <a:r>
                        <a:rPr lang="en-GB" sz="1100"/>
                        <a:t> such as gory bodies and wounds which will shock and excite audiences</a:t>
                      </a:r>
                      <a:endParaRPr sz="16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7688">
                <a:tc>
                  <a:txBody>
                    <a:bodyPr/>
                    <a:lstStyle/>
                    <a:p>
                      <a:pPr marL="0" lvl="0" indent="0" algn="l" rtl="0">
                        <a:lnSpc>
                          <a:spcPct val="115000"/>
                        </a:lnSpc>
                        <a:spcBef>
                          <a:spcPts val="0"/>
                        </a:spcBef>
                        <a:spcAft>
                          <a:spcPts val="0"/>
                        </a:spcAft>
                        <a:buNone/>
                      </a:pPr>
                      <a:r>
                        <a:rPr lang="en-GB" sz="1100" b="1"/>
                        <a:t>Audiences are sadistic – </a:t>
                      </a:r>
                      <a:r>
                        <a:rPr lang="en-GB" sz="1100"/>
                        <a:t>We often enjoy watching bad things happen to other people because it makes us feel better that our own lives aren’t as bad as theirs and some say we enjoy watching other people suffer!</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14167">
                <a:tc>
                  <a:txBody>
                    <a:bodyPr/>
                    <a:lstStyle/>
                    <a:p>
                      <a:pPr marL="0" lvl="0" indent="0" algn="l" rtl="0">
                        <a:lnSpc>
                          <a:spcPct val="115000"/>
                        </a:lnSpc>
                        <a:spcBef>
                          <a:spcPts val="0"/>
                        </a:spcBef>
                        <a:spcAft>
                          <a:spcPts val="0"/>
                        </a:spcAft>
                        <a:buNone/>
                      </a:pPr>
                      <a:r>
                        <a:rPr lang="en-GB" sz="1100" b="1"/>
                        <a:t>Allows us to see things we wouldn’t normally see!</a:t>
                      </a:r>
                      <a:r>
                        <a:rPr lang="en-GB" sz="1100"/>
                        <a:t> – In crime dramas the audience is able to see people they would never normally get to see eg criminals and police.  We get to see their hidden lives.</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801433">
                <a:tc>
                  <a:txBody>
                    <a:bodyPr/>
                    <a:lstStyle/>
                    <a:p>
                      <a:pPr marL="0" lvl="0" indent="0" algn="l" rtl="0">
                        <a:lnSpc>
                          <a:spcPct val="115000"/>
                        </a:lnSpc>
                        <a:spcBef>
                          <a:spcPts val="0"/>
                        </a:spcBef>
                        <a:spcAft>
                          <a:spcPts val="0"/>
                        </a:spcAft>
                        <a:buNone/>
                      </a:pPr>
                      <a:r>
                        <a:rPr lang="en-GB" sz="1100" b="1"/>
                        <a:t>Crime Dramas allow us to live vicariously –</a:t>
                      </a:r>
                      <a:r>
                        <a:rPr lang="en-GB" sz="1100"/>
                        <a:t> Audiences watch the shows and are able to experience emotions and feelings like fear, danger, dread, that they wouldn’t normally be able to or want to experience in real life.  The shows also allow us to watch things we couldn’t normally do, like shootings, chases etc.  It allows audiences experience all these things from the comfort and safety of their own sofas</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69233">
                <a:tc>
                  <a:txBody>
                    <a:bodyPr/>
                    <a:lstStyle/>
                    <a:p>
                      <a:pPr marL="0" lvl="0" indent="0" algn="l" rtl="0">
                        <a:lnSpc>
                          <a:spcPct val="115000"/>
                        </a:lnSpc>
                        <a:spcBef>
                          <a:spcPts val="0"/>
                        </a:spcBef>
                        <a:spcAft>
                          <a:spcPts val="0"/>
                        </a:spcAft>
                        <a:buNone/>
                      </a:pPr>
                      <a:r>
                        <a:rPr lang="en-GB" sz="1100" b="1"/>
                        <a:t>We like justice!</a:t>
                      </a:r>
                      <a:r>
                        <a:rPr lang="en-GB" sz="1100"/>
                        <a:t> – Audiences enjoy seeing that crime doesn’t pay and that justice is always done.  We like the happy endings where the bad guys get caught and are punished.</a:t>
                      </a:r>
                      <a:endParaRPr sz="16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30744">
                <a:tc>
                  <a:txBody>
                    <a:bodyPr/>
                    <a:lstStyle/>
                    <a:p>
                      <a:pPr marL="0" lvl="0" indent="0" algn="l" rtl="0">
                        <a:lnSpc>
                          <a:spcPct val="115000"/>
                        </a:lnSpc>
                        <a:spcBef>
                          <a:spcPts val="0"/>
                        </a:spcBef>
                        <a:spcAft>
                          <a:spcPts val="0"/>
                        </a:spcAft>
                        <a:buNone/>
                      </a:pPr>
                      <a:r>
                        <a:rPr lang="en-GB" sz="1100" b="1"/>
                        <a:t>Identity</a:t>
                      </a:r>
                      <a:r>
                        <a:rPr lang="en-GB" sz="1100"/>
                        <a:t> – Often audiences enjoy being able to put themselves into the shoes of the main characters and imagine “what would I do in that situation”</a:t>
                      </a:r>
                      <a:endParaRPr sz="16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614167">
                <a:tc>
                  <a:txBody>
                    <a:bodyPr/>
                    <a:lstStyle/>
                    <a:p>
                      <a:pPr marL="0" lvl="0" indent="0" algn="l" rtl="0">
                        <a:lnSpc>
                          <a:spcPct val="115000"/>
                        </a:lnSpc>
                        <a:spcBef>
                          <a:spcPts val="0"/>
                        </a:spcBef>
                        <a:spcAft>
                          <a:spcPts val="0"/>
                        </a:spcAft>
                        <a:buNone/>
                      </a:pPr>
                      <a:r>
                        <a:rPr lang="en-GB" sz="1100" b="1"/>
                        <a:t>Information</a:t>
                      </a:r>
                      <a:r>
                        <a:rPr lang="en-GB" sz="1100"/>
                        <a:t> – We can learn a lot from Crime Dramas about science, forensics, laws etc.  It is important to note that not all the information given out in Crime Dramas is accurate and a lot is made up for the show</a:t>
                      </a:r>
                      <a:endParaRPr sz="16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801433">
                <a:tc>
                  <a:txBody>
                    <a:bodyPr/>
                    <a:lstStyle/>
                    <a:p>
                      <a:pPr marL="0" lvl="0" indent="0" algn="l" rtl="0">
                        <a:lnSpc>
                          <a:spcPct val="115000"/>
                        </a:lnSpc>
                        <a:spcBef>
                          <a:spcPts val="0"/>
                        </a:spcBef>
                        <a:spcAft>
                          <a:spcPts val="0"/>
                        </a:spcAft>
                        <a:buNone/>
                      </a:pPr>
                      <a:r>
                        <a:rPr lang="en-GB" sz="1100" b="1"/>
                        <a:t>Relationships / Social Interaction</a:t>
                      </a:r>
                      <a:r>
                        <a:rPr lang="en-GB" sz="1100"/>
                        <a:t> – Often we feel like we have personal relationships with the main characters as they reappear every week, and we get to know them.  We find out about their personal lives, their relationships, their weaknesses.  We start to care about them and if our friends enjoy the same shows we can discuss the show with them and feel like part of a community of fans</a:t>
                      </a:r>
                      <a:endParaRPr sz="1100"/>
                    </a:p>
                  </a:txBody>
                  <a:tcPr marL="91433" marR="91433"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51153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8"/>
          <p:cNvSpPr txBox="1">
            <a:spLocks noGrp="1"/>
          </p:cNvSpPr>
          <p:nvPr>
            <p:ph type="title"/>
          </p:nvPr>
        </p:nvSpPr>
        <p:spPr>
          <a:xfrm rot="-5400000">
            <a:off x="-2351367" y="3315833"/>
            <a:ext cx="5723600" cy="790000"/>
          </a:xfrm>
          <a:prstGeom prst="rect">
            <a:avLst/>
          </a:prstGeom>
          <a:solidFill>
            <a:srgbClr val="FFFF00"/>
          </a:solidFill>
        </p:spPr>
        <p:txBody>
          <a:bodyPr spcFirstLastPara="1" vert="horz" wrap="square" lIns="121900" tIns="121900" rIns="121900" bIns="121900" rtlCol="0" anchor="t" anchorCtr="0">
            <a:noAutofit/>
          </a:bodyPr>
          <a:lstStyle/>
          <a:p>
            <a:r>
              <a:rPr lang="en-GB"/>
              <a:t>INSTITUTION CONTEXT</a:t>
            </a:r>
            <a:endParaRPr/>
          </a:p>
        </p:txBody>
      </p:sp>
      <p:pic>
        <p:nvPicPr>
          <p:cNvPr id="554" name="Google Shape;554;p88"/>
          <p:cNvPicPr preferRelativeResize="0"/>
          <p:nvPr/>
        </p:nvPicPr>
        <p:blipFill>
          <a:blip r:embed="rId3">
            <a:alphaModFix/>
          </a:blip>
          <a:stretch>
            <a:fillRect/>
          </a:stretch>
        </p:blipFill>
        <p:spPr>
          <a:xfrm>
            <a:off x="1275349" y="114467"/>
            <a:ext cx="9995169" cy="6858000"/>
          </a:xfrm>
          <a:prstGeom prst="rect">
            <a:avLst/>
          </a:prstGeom>
          <a:noFill/>
          <a:ln>
            <a:noFill/>
          </a:ln>
        </p:spPr>
      </p:pic>
    </p:spTree>
    <p:extLst>
      <p:ext uri="{BB962C8B-B14F-4D97-AF65-F5344CB8AC3E}">
        <p14:creationId xmlns:p14="http://schemas.microsoft.com/office/powerpoint/2010/main" val="1069342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560" name="Google Shape;560;p8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561" name="Google Shape;561;p89"/>
          <p:cNvPicPr preferRelativeResize="0"/>
          <p:nvPr/>
        </p:nvPicPr>
        <p:blipFill>
          <a:blip r:embed="rId3">
            <a:alphaModFix/>
          </a:blip>
          <a:stretch>
            <a:fillRect/>
          </a:stretch>
        </p:blipFill>
        <p:spPr>
          <a:xfrm>
            <a:off x="1261459" y="1"/>
            <a:ext cx="9669085" cy="6858001"/>
          </a:xfrm>
          <a:prstGeom prst="rect">
            <a:avLst/>
          </a:prstGeom>
          <a:noFill/>
          <a:ln>
            <a:noFill/>
          </a:ln>
        </p:spPr>
      </p:pic>
    </p:spTree>
    <p:extLst>
      <p:ext uri="{BB962C8B-B14F-4D97-AF65-F5344CB8AC3E}">
        <p14:creationId xmlns:p14="http://schemas.microsoft.com/office/powerpoint/2010/main" val="218756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567" name="Google Shape;567;p9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568" name="Google Shape;568;p90"/>
          <p:cNvPicPr preferRelativeResize="0"/>
          <p:nvPr/>
        </p:nvPicPr>
        <p:blipFill>
          <a:blip r:embed="rId3">
            <a:alphaModFix/>
          </a:blip>
          <a:stretch>
            <a:fillRect/>
          </a:stretch>
        </p:blipFill>
        <p:spPr>
          <a:xfrm>
            <a:off x="1177098" y="1"/>
            <a:ext cx="9837804" cy="6857999"/>
          </a:xfrm>
          <a:prstGeom prst="rect">
            <a:avLst/>
          </a:prstGeom>
          <a:noFill/>
          <a:ln>
            <a:noFill/>
          </a:ln>
        </p:spPr>
      </p:pic>
    </p:spTree>
    <p:extLst>
      <p:ext uri="{BB962C8B-B14F-4D97-AF65-F5344CB8AC3E}">
        <p14:creationId xmlns:p14="http://schemas.microsoft.com/office/powerpoint/2010/main" val="47288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1"/>
          <p:cNvSpPr txBox="1">
            <a:spLocks noGrp="1"/>
          </p:cNvSpPr>
          <p:nvPr>
            <p:ph type="ctrTitle"/>
          </p:nvPr>
        </p:nvSpPr>
        <p:spPr>
          <a:xfrm>
            <a:off x="5872351" y="415000"/>
            <a:ext cx="6080000" cy="6324800"/>
          </a:xfrm>
          <a:prstGeom prst="rect">
            <a:avLst/>
          </a:prstGeom>
        </p:spPr>
        <p:txBody>
          <a:bodyPr spcFirstLastPara="1" vert="horz" wrap="square" lIns="91433" tIns="45700" rIns="91433" bIns="45700" rtlCol="0" anchor="ctr" anchorCtr="0">
            <a:noAutofit/>
          </a:bodyPr>
          <a:lstStyle/>
          <a:p>
            <a:pPr>
              <a:spcBef>
                <a:spcPts val="0"/>
              </a:spcBef>
            </a:pPr>
            <a:r>
              <a:rPr lang="en-GB"/>
              <a:t>Luther and The Sweeney were both given a </a:t>
            </a:r>
            <a:r>
              <a:rPr lang="en-GB" b="1"/>
              <a:t>15 certificate</a:t>
            </a:r>
            <a:r>
              <a:rPr lang="en-GB"/>
              <a:t> and were broadcast at 9pm –post watershed due to the violence and adult themes which revolve around the serious crime unit settings for the drama.</a:t>
            </a:r>
            <a:endParaRPr/>
          </a:p>
        </p:txBody>
      </p:sp>
      <p:sp>
        <p:nvSpPr>
          <p:cNvPr id="574" name="Google Shape;574;p91"/>
          <p:cNvSpPr txBox="1">
            <a:spLocks noGrp="1"/>
          </p:cNvSpPr>
          <p:nvPr>
            <p:ph type="subTitle" idx="1"/>
          </p:nvPr>
        </p:nvSpPr>
        <p:spPr>
          <a:xfrm>
            <a:off x="1828800" y="3886200"/>
            <a:ext cx="8534400" cy="1752800"/>
          </a:xfrm>
          <a:prstGeom prst="rect">
            <a:avLst/>
          </a:prstGeom>
        </p:spPr>
        <p:txBody>
          <a:bodyPr spcFirstLastPara="1" vert="horz" wrap="square" lIns="91433" tIns="45700" rIns="91433" bIns="45700" rtlCol="0" anchor="t" anchorCtr="0">
            <a:noAutofit/>
          </a:bodyPr>
          <a:lstStyle/>
          <a:p>
            <a:pPr>
              <a:spcBef>
                <a:spcPts val="667"/>
              </a:spcBef>
            </a:pPr>
            <a:endParaRPr/>
          </a:p>
        </p:txBody>
      </p:sp>
      <p:pic>
        <p:nvPicPr>
          <p:cNvPr id="575" name="Google Shape;575;p91"/>
          <p:cNvPicPr preferRelativeResize="0"/>
          <p:nvPr/>
        </p:nvPicPr>
        <p:blipFill>
          <a:blip r:embed="rId3">
            <a:alphaModFix/>
          </a:blip>
          <a:stretch>
            <a:fillRect/>
          </a:stretch>
        </p:blipFill>
        <p:spPr>
          <a:xfrm>
            <a:off x="619300" y="1127675"/>
            <a:ext cx="4941827" cy="4941827"/>
          </a:xfrm>
          <a:prstGeom prst="rect">
            <a:avLst/>
          </a:prstGeom>
          <a:noFill/>
          <a:ln>
            <a:noFill/>
          </a:ln>
        </p:spPr>
      </p:pic>
    </p:spTree>
    <p:extLst>
      <p:ext uri="{BB962C8B-B14F-4D97-AF65-F5344CB8AC3E}">
        <p14:creationId xmlns:p14="http://schemas.microsoft.com/office/powerpoint/2010/main" val="353601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2"/>
          <p:cNvSpPr txBox="1">
            <a:spLocks noGrp="1"/>
          </p:cNvSpPr>
          <p:nvPr>
            <p:ph type="ctrTitle"/>
          </p:nvPr>
        </p:nvSpPr>
        <p:spPr>
          <a:xfrm>
            <a:off x="914400" y="2130425"/>
            <a:ext cx="10363200" cy="1470000"/>
          </a:xfrm>
          <a:prstGeom prst="rect">
            <a:avLst/>
          </a:prstGeom>
        </p:spPr>
        <p:txBody>
          <a:bodyPr spcFirstLastPara="1" vert="horz" wrap="square" lIns="91433" tIns="45700" rIns="91433" bIns="45700" rtlCol="0" anchor="ctr" anchorCtr="0">
            <a:noAutofit/>
          </a:bodyPr>
          <a:lstStyle/>
          <a:p>
            <a:pPr>
              <a:spcBef>
                <a:spcPts val="0"/>
              </a:spcBef>
            </a:pPr>
            <a:endParaRPr/>
          </a:p>
        </p:txBody>
      </p:sp>
      <p:sp>
        <p:nvSpPr>
          <p:cNvPr id="581" name="Google Shape;581;p92"/>
          <p:cNvSpPr txBox="1">
            <a:spLocks noGrp="1"/>
          </p:cNvSpPr>
          <p:nvPr>
            <p:ph type="subTitle" idx="1"/>
          </p:nvPr>
        </p:nvSpPr>
        <p:spPr>
          <a:xfrm>
            <a:off x="1828800" y="3886200"/>
            <a:ext cx="8534400" cy="1752800"/>
          </a:xfrm>
          <a:prstGeom prst="rect">
            <a:avLst/>
          </a:prstGeom>
        </p:spPr>
        <p:txBody>
          <a:bodyPr spcFirstLastPara="1" vert="horz" wrap="square" lIns="91433" tIns="45700" rIns="91433" bIns="45700" rtlCol="0" anchor="t" anchorCtr="0">
            <a:noAutofit/>
          </a:bodyPr>
          <a:lstStyle/>
          <a:p>
            <a:pPr>
              <a:spcBef>
                <a:spcPts val="667"/>
              </a:spcBef>
            </a:pPr>
            <a:endParaRPr/>
          </a:p>
        </p:txBody>
      </p:sp>
      <p:sp>
        <p:nvSpPr>
          <p:cNvPr id="582" name="Google Shape;582;p92"/>
          <p:cNvSpPr txBox="1"/>
          <p:nvPr/>
        </p:nvSpPr>
        <p:spPr>
          <a:xfrm>
            <a:off x="363125" y="653625"/>
            <a:ext cx="11350400" cy="5638800"/>
          </a:xfrm>
          <a:prstGeom prst="rect">
            <a:avLst/>
          </a:prstGeom>
          <a:solidFill>
            <a:srgbClr val="FF0000"/>
          </a:solidFill>
          <a:ln>
            <a:noFill/>
          </a:ln>
        </p:spPr>
        <p:txBody>
          <a:bodyPr spcFirstLastPara="1" wrap="square" lIns="91433" tIns="91433" rIns="91433" bIns="91433" anchor="t" anchorCtr="0">
            <a:noAutofit/>
          </a:bodyPr>
          <a:lstStyle/>
          <a:p>
            <a:pPr algn="ctr"/>
            <a:r>
              <a:rPr lang="en-GB" sz="6000" b="1">
                <a:solidFill>
                  <a:srgbClr val="FFFFFF"/>
                </a:solidFill>
              </a:rPr>
              <a:t>WATERSHED</a:t>
            </a:r>
            <a:endParaRPr sz="6000" b="1">
              <a:solidFill>
                <a:srgbClr val="FFFFFF"/>
              </a:solidFill>
            </a:endParaRPr>
          </a:p>
          <a:p>
            <a:pPr algn="ctr"/>
            <a:r>
              <a:rPr lang="en-GB" sz="3067">
                <a:solidFill>
                  <a:srgbClr val="FFFFFF"/>
                </a:solidFill>
              </a:rPr>
              <a:t>There are strict rules about what can be shown on TV before the </a:t>
            </a:r>
            <a:r>
              <a:rPr lang="en-GB" sz="3067" b="1">
                <a:solidFill>
                  <a:srgbClr val="FFFFFF"/>
                </a:solidFill>
              </a:rPr>
              <a:t>9pm</a:t>
            </a:r>
            <a:r>
              <a:rPr lang="en-GB" sz="3067">
                <a:solidFill>
                  <a:srgbClr val="FFFFFF"/>
                </a:solidFill>
              </a:rPr>
              <a:t> watershed.</a:t>
            </a:r>
            <a:endParaRPr sz="3067">
              <a:solidFill>
                <a:srgbClr val="FFFFFF"/>
              </a:solidFill>
            </a:endParaRPr>
          </a:p>
          <a:p>
            <a:pPr algn="ctr"/>
            <a:endParaRPr sz="3067">
              <a:solidFill>
                <a:srgbClr val="FFFFFF"/>
              </a:solidFill>
            </a:endParaRPr>
          </a:p>
          <a:p>
            <a:pPr algn="ctr"/>
            <a:r>
              <a:rPr lang="en-GB" sz="3067">
                <a:solidFill>
                  <a:srgbClr val="FFFFFF"/>
                </a:solidFill>
              </a:rPr>
              <a:t>The watershed means the time when TV programmes which might be unsuitable for children can be broadcast.</a:t>
            </a:r>
            <a:endParaRPr sz="3067">
              <a:solidFill>
                <a:srgbClr val="FFFFFF"/>
              </a:solidFill>
            </a:endParaRPr>
          </a:p>
          <a:p>
            <a:endParaRPr sz="3067">
              <a:solidFill>
                <a:srgbClr val="FFFFFF"/>
              </a:solidFill>
            </a:endParaRPr>
          </a:p>
          <a:p>
            <a:pPr algn="ctr"/>
            <a:r>
              <a:rPr lang="en-GB" sz="3067">
                <a:solidFill>
                  <a:srgbClr val="FFFFFF"/>
                </a:solidFill>
              </a:rPr>
              <a:t>Unsuitable material can include everything from sexual content to violence, graphic or distressing imagery and swearing. </a:t>
            </a:r>
            <a:endParaRPr sz="3067">
              <a:solidFill>
                <a:srgbClr val="FFFFFF"/>
              </a:solidFill>
            </a:endParaRPr>
          </a:p>
          <a:p>
            <a:pPr algn="ctr"/>
            <a:r>
              <a:rPr lang="en-GB" sz="3067" i="1">
                <a:solidFill>
                  <a:srgbClr val="FFFFFF"/>
                </a:solidFill>
              </a:rPr>
              <a:t>For example, the most offensive language must not be broadcast before the watershed on TV or radio, when children listen.</a:t>
            </a:r>
            <a:endParaRPr sz="3067" i="1">
              <a:solidFill>
                <a:srgbClr val="FFFFFF"/>
              </a:solidFill>
            </a:endParaRPr>
          </a:p>
        </p:txBody>
      </p:sp>
    </p:spTree>
    <p:extLst>
      <p:ext uri="{BB962C8B-B14F-4D97-AF65-F5344CB8AC3E}">
        <p14:creationId xmlns:p14="http://schemas.microsoft.com/office/powerpoint/2010/main" val="1538170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3"/>
          <p:cNvSpPr txBox="1">
            <a:spLocks noGrp="1"/>
          </p:cNvSpPr>
          <p:nvPr>
            <p:ph type="ctrTitle"/>
          </p:nvPr>
        </p:nvSpPr>
        <p:spPr>
          <a:xfrm>
            <a:off x="914400" y="1645275"/>
            <a:ext cx="10363200" cy="1955200"/>
          </a:xfrm>
          <a:prstGeom prst="rect">
            <a:avLst/>
          </a:prstGeom>
          <a:solidFill>
            <a:srgbClr val="FFFF00"/>
          </a:solidFill>
        </p:spPr>
        <p:txBody>
          <a:bodyPr spcFirstLastPara="1" vert="horz" wrap="square" lIns="91433" tIns="45700" rIns="91433" bIns="45700" rtlCol="0" anchor="ctr" anchorCtr="0">
            <a:noAutofit/>
          </a:bodyPr>
          <a:lstStyle/>
          <a:p>
            <a:pPr>
              <a:spcBef>
                <a:spcPts val="0"/>
              </a:spcBef>
            </a:pPr>
            <a:r>
              <a:rPr lang="en-GB" b="1"/>
              <a:t>CRIME DRAMAS: EXAM QUESTION B</a:t>
            </a:r>
            <a:endParaRPr b="1"/>
          </a:p>
        </p:txBody>
      </p:sp>
      <p:sp>
        <p:nvSpPr>
          <p:cNvPr id="588" name="Google Shape;588;p93"/>
          <p:cNvSpPr txBox="1">
            <a:spLocks noGrp="1"/>
          </p:cNvSpPr>
          <p:nvPr>
            <p:ph type="subTitle" idx="1"/>
          </p:nvPr>
        </p:nvSpPr>
        <p:spPr>
          <a:xfrm>
            <a:off x="1828800" y="3886200"/>
            <a:ext cx="8534400" cy="1752800"/>
          </a:xfrm>
          <a:prstGeom prst="rect">
            <a:avLst/>
          </a:prstGeom>
        </p:spPr>
        <p:txBody>
          <a:bodyPr spcFirstLastPara="1" vert="horz" wrap="square" lIns="91433" tIns="45700" rIns="91433" bIns="45700" rtlCol="0" anchor="t" anchorCtr="0">
            <a:noAutofit/>
          </a:bodyPr>
          <a:lstStyle/>
          <a:p>
            <a:pPr>
              <a:spcBef>
                <a:spcPts val="667"/>
              </a:spcBef>
            </a:pPr>
            <a:endParaRPr/>
          </a:p>
        </p:txBody>
      </p:sp>
    </p:spTree>
    <p:extLst>
      <p:ext uri="{BB962C8B-B14F-4D97-AF65-F5344CB8AC3E}">
        <p14:creationId xmlns:p14="http://schemas.microsoft.com/office/powerpoint/2010/main" val="2342687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2" name="Google Shape;432;p75"/>
          <p:cNvPicPr preferRelativeResize="0"/>
          <p:nvPr/>
        </p:nvPicPr>
        <p:blipFill rotWithShape="1">
          <a:blip r:embed="rId3">
            <a:alphaModFix/>
          </a:blip>
          <a:srcRect b="17334"/>
          <a:stretch/>
        </p:blipFill>
        <p:spPr>
          <a:xfrm>
            <a:off x="4023512" y="4789833"/>
            <a:ext cx="4144968" cy="1578200"/>
          </a:xfrm>
          <a:prstGeom prst="rect">
            <a:avLst/>
          </a:prstGeom>
          <a:noFill/>
          <a:ln>
            <a:noFill/>
          </a:ln>
        </p:spPr>
      </p:pic>
      <p:sp>
        <p:nvSpPr>
          <p:cNvPr id="433" name="Google Shape;433;p75"/>
          <p:cNvSpPr txBox="1"/>
          <p:nvPr/>
        </p:nvSpPr>
        <p:spPr>
          <a:xfrm>
            <a:off x="2377800" y="1760600"/>
            <a:ext cx="7436400" cy="35404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GB" sz="4800">
                <a:latin typeface="Arial Black"/>
                <a:ea typeface="Arial Black"/>
                <a:cs typeface="Arial Black"/>
                <a:sym typeface="Arial Black"/>
              </a:rPr>
              <a:t>2019/20 GCSE Media Studies</a:t>
            </a:r>
            <a:endParaRPr sz="4800">
              <a:latin typeface="Arial Black"/>
              <a:ea typeface="Arial Black"/>
              <a:cs typeface="Arial Black"/>
              <a:sym typeface="Arial Black"/>
            </a:endParaRPr>
          </a:p>
          <a:p>
            <a:pPr algn="ctr">
              <a:lnSpc>
                <a:spcPct val="115000"/>
              </a:lnSpc>
              <a:spcBef>
                <a:spcPts val="1333"/>
              </a:spcBef>
              <a:spcAft>
                <a:spcPts val="1333"/>
              </a:spcAft>
            </a:pPr>
            <a:r>
              <a:rPr lang="en-GB" sz="3733">
                <a:latin typeface="Arial Black"/>
                <a:ea typeface="Arial Black"/>
                <a:cs typeface="Arial Black"/>
                <a:sym typeface="Arial Black"/>
              </a:rPr>
              <a:t>EXAM REVISION</a:t>
            </a:r>
            <a:endParaRPr sz="3733">
              <a:latin typeface="Arial Black"/>
              <a:ea typeface="Arial Black"/>
              <a:cs typeface="Arial Black"/>
              <a:sym typeface="Arial Black"/>
            </a:endParaRPr>
          </a:p>
        </p:txBody>
      </p:sp>
    </p:spTree>
    <p:extLst>
      <p:ext uri="{BB962C8B-B14F-4D97-AF65-F5344CB8AC3E}">
        <p14:creationId xmlns:p14="http://schemas.microsoft.com/office/powerpoint/2010/main" val="543068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94"/>
          <p:cNvPicPr preferRelativeResize="0"/>
          <p:nvPr/>
        </p:nvPicPr>
        <p:blipFill>
          <a:blip r:embed="rId3">
            <a:alphaModFix/>
          </a:blip>
          <a:stretch>
            <a:fillRect/>
          </a:stretch>
        </p:blipFill>
        <p:spPr>
          <a:xfrm>
            <a:off x="-2105925" y="862426"/>
            <a:ext cx="4959101" cy="3719327"/>
          </a:xfrm>
          <a:prstGeom prst="rect">
            <a:avLst/>
          </a:prstGeom>
          <a:noFill/>
          <a:ln>
            <a:noFill/>
          </a:ln>
        </p:spPr>
      </p:pic>
      <p:sp>
        <p:nvSpPr>
          <p:cNvPr id="594" name="Google Shape;594;p94"/>
          <p:cNvSpPr txBox="1">
            <a:spLocks noGrp="1"/>
          </p:cNvSpPr>
          <p:nvPr>
            <p:ph type="title"/>
          </p:nvPr>
        </p:nvSpPr>
        <p:spPr>
          <a:xfrm>
            <a:off x="609600" y="274637"/>
            <a:ext cx="10972800" cy="1143200"/>
          </a:xfrm>
          <a:prstGeom prst="rect">
            <a:avLst/>
          </a:prstGeom>
          <a:solidFill>
            <a:srgbClr val="FFFF00"/>
          </a:solid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GB"/>
              <a:t>CONVENTIONS of CRIME DRAMA</a:t>
            </a:r>
            <a:endParaRPr/>
          </a:p>
        </p:txBody>
      </p:sp>
      <p:sp>
        <p:nvSpPr>
          <p:cNvPr id="595" name="Google Shape;595;p94"/>
          <p:cNvSpPr txBox="1"/>
          <p:nvPr/>
        </p:nvSpPr>
        <p:spPr>
          <a:xfrm>
            <a:off x="1960900" y="1836425"/>
            <a:ext cx="8829200" cy="3000000"/>
          </a:xfrm>
          <a:prstGeom prst="rect">
            <a:avLst/>
          </a:prstGeom>
          <a:noFill/>
          <a:ln>
            <a:noFill/>
          </a:ln>
        </p:spPr>
        <p:txBody>
          <a:bodyPr spcFirstLastPara="1" wrap="square" lIns="91433" tIns="91433" rIns="91433" bIns="91433" anchor="t" anchorCtr="0">
            <a:noAutofit/>
          </a:bodyPr>
          <a:lstStyle/>
          <a:p>
            <a:r>
              <a:rPr lang="en-GB" sz="2400" b="1"/>
              <a:t>Key Conventions of TV Crime Drama:</a:t>
            </a:r>
            <a:endParaRPr sz="2400" b="1"/>
          </a:p>
          <a:p>
            <a:pPr marL="457189" indent="-372524">
              <a:buSzPts val="1800"/>
              <a:buChar char="●"/>
            </a:pPr>
            <a:r>
              <a:rPr lang="en-GB" sz="2400"/>
              <a:t>Committing and solving of crime</a:t>
            </a:r>
            <a:endParaRPr sz="2400"/>
          </a:p>
          <a:p>
            <a:pPr marL="457189" indent="-372524">
              <a:buSzPts val="1800"/>
              <a:buChar char="●"/>
            </a:pPr>
            <a:r>
              <a:rPr lang="en-GB" sz="2400"/>
              <a:t>Medical/ Forensic/ Procedural</a:t>
            </a:r>
            <a:endParaRPr sz="2400"/>
          </a:p>
          <a:p>
            <a:pPr marL="457189" indent="-372524">
              <a:buSzPts val="1800"/>
              <a:buChar char="●"/>
            </a:pPr>
            <a:r>
              <a:rPr lang="en-GB" sz="2400"/>
              <a:t>Fictional accounts of real life stories</a:t>
            </a:r>
            <a:endParaRPr sz="2400"/>
          </a:p>
          <a:p>
            <a:pPr marL="457189" indent="-372524">
              <a:buSzPts val="1800"/>
              <a:buChar char="●"/>
            </a:pPr>
            <a:r>
              <a:rPr lang="en-GB" sz="2400"/>
              <a:t>Titles of the shows are regularly eponymous e.g. “Luther”</a:t>
            </a:r>
            <a:endParaRPr sz="2400"/>
          </a:p>
          <a:p>
            <a:pPr marL="457189" indent="-372524">
              <a:buSzPts val="1800"/>
              <a:buChar char="●"/>
            </a:pPr>
            <a:r>
              <a:rPr lang="en-GB" sz="2400"/>
              <a:t>Main character has conflict with authority or their partner in crime</a:t>
            </a:r>
            <a:endParaRPr sz="2400"/>
          </a:p>
          <a:p>
            <a:pPr marL="457189" indent="-372524">
              <a:buSzPts val="1800"/>
              <a:buChar char="●"/>
            </a:pPr>
            <a:r>
              <a:rPr lang="en-GB" sz="2400"/>
              <a:t>Set in the city</a:t>
            </a:r>
            <a:endParaRPr sz="2400"/>
          </a:p>
          <a:p>
            <a:pPr marL="457189" indent="-372524">
              <a:buSzPts val="1800"/>
              <a:buChar char="●"/>
            </a:pPr>
            <a:r>
              <a:rPr lang="en-GB" sz="2400"/>
              <a:t>Typical character types inc. villain</a:t>
            </a:r>
            <a:endParaRPr sz="2400"/>
          </a:p>
          <a:p>
            <a:pPr marL="457189" indent="-372524">
              <a:buSzPts val="1800"/>
              <a:buChar char="●"/>
            </a:pPr>
            <a:r>
              <a:rPr lang="en-GB" sz="2400"/>
              <a:t>Disequilibrium – discovery of a crime leads to equilibrium – solving of a crime</a:t>
            </a:r>
            <a:endParaRPr sz="2400"/>
          </a:p>
          <a:p>
            <a:pPr marL="457189" indent="-372524">
              <a:buSzPts val="1800"/>
              <a:buChar char="●"/>
            </a:pPr>
            <a:r>
              <a:rPr lang="en-GB" sz="2400"/>
              <a:t>Continuing </a:t>
            </a:r>
            <a:r>
              <a:rPr lang="en-GB" sz="2400" b="1"/>
              <a:t>narrative arc</a:t>
            </a:r>
            <a:r>
              <a:rPr lang="en-GB" sz="2400"/>
              <a:t> over multiple episodes</a:t>
            </a:r>
            <a:endParaRPr sz="2400"/>
          </a:p>
        </p:txBody>
      </p:sp>
    </p:spTree>
    <p:extLst>
      <p:ext uri="{BB962C8B-B14F-4D97-AF65-F5344CB8AC3E}">
        <p14:creationId xmlns:p14="http://schemas.microsoft.com/office/powerpoint/2010/main" val="3258659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5"/>
          <p:cNvSpPr txBox="1">
            <a:spLocks noGrp="1"/>
          </p:cNvSpPr>
          <p:nvPr>
            <p:ph type="title"/>
          </p:nvPr>
        </p:nvSpPr>
        <p:spPr>
          <a:xfrm>
            <a:off x="609600" y="274637"/>
            <a:ext cx="10972800" cy="1143200"/>
          </a:xfrm>
          <a:prstGeom prst="rect">
            <a:avLst/>
          </a:prstGeom>
          <a:solidFill>
            <a:srgbClr val="FFFF00"/>
          </a:solidFill>
          <a:ln>
            <a:noFill/>
          </a:ln>
        </p:spPr>
        <p:txBody>
          <a:bodyPr spcFirstLastPara="1" vert="horz" wrap="square" lIns="91433" tIns="45700" rIns="91433" bIns="45700" rtlCol="0" anchor="ctr" anchorCtr="0">
            <a:noAutofit/>
          </a:bodyPr>
          <a:lstStyle/>
          <a:p>
            <a:pPr algn="ctr">
              <a:spcBef>
                <a:spcPts val="0"/>
              </a:spcBef>
              <a:buClr>
                <a:schemeClr val="dk1"/>
              </a:buClr>
              <a:buSzPts val="3000"/>
            </a:pPr>
            <a:r>
              <a:rPr lang="en-GB" sz="4000" b="1"/>
              <a:t>Why are they so popular with the </a:t>
            </a:r>
            <a:r>
              <a:rPr lang="en-GB" sz="4000" b="1" i="1"/>
              <a:t>broadcasters</a:t>
            </a:r>
            <a:r>
              <a:rPr lang="en-GB" sz="4000" b="1"/>
              <a:t>?</a:t>
            </a:r>
            <a:endParaRPr sz="4000" b="1"/>
          </a:p>
        </p:txBody>
      </p:sp>
      <p:sp>
        <p:nvSpPr>
          <p:cNvPr id="601" name="Google Shape;601;p95"/>
          <p:cNvSpPr txBox="1">
            <a:spLocks noGrp="1"/>
          </p:cNvSpPr>
          <p:nvPr>
            <p:ph type="body" idx="1"/>
          </p:nvPr>
        </p:nvSpPr>
        <p:spPr>
          <a:xfrm>
            <a:off x="609600" y="1600200"/>
            <a:ext cx="10972800" cy="4526000"/>
          </a:xfrm>
          <a:prstGeom prst="rect">
            <a:avLst/>
          </a:prstGeom>
          <a:noFill/>
          <a:ln>
            <a:noFill/>
          </a:ln>
        </p:spPr>
        <p:txBody>
          <a:bodyPr spcFirstLastPara="1" vert="horz" wrap="square" lIns="91433" tIns="45700" rIns="91433" bIns="45700" rtlCol="0" anchor="t" anchorCtr="0">
            <a:noAutofit/>
          </a:bodyPr>
          <a:lstStyle/>
          <a:p>
            <a:pPr marL="338658" indent="-338658">
              <a:spcBef>
                <a:spcPts val="0"/>
              </a:spcBef>
              <a:buClr>
                <a:schemeClr val="dk1"/>
              </a:buClr>
              <a:buSzPts val="2400"/>
            </a:pPr>
            <a:r>
              <a:rPr lang="en-GB"/>
              <a:t>One reason is that they are cheap to produce</a:t>
            </a:r>
            <a:endParaRPr/>
          </a:p>
          <a:p>
            <a:pPr marL="338658" indent="-338658">
              <a:spcBef>
                <a:spcPts val="667"/>
              </a:spcBef>
              <a:buClr>
                <a:schemeClr val="dk1"/>
              </a:buClr>
              <a:buSzPts val="2400"/>
            </a:pPr>
            <a:r>
              <a:rPr lang="en-GB"/>
              <a:t>They offer a mix of audience pleasures (GRATIFICATIONS) – specifically, laughter, tension, identification etc.</a:t>
            </a:r>
            <a:endParaRPr/>
          </a:p>
          <a:p>
            <a:pPr marL="338658" indent="-338658">
              <a:spcBef>
                <a:spcPts val="667"/>
              </a:spcBef>
              <a:buClr>
                <a:schemeClr val="dk1"/>
              </a:buClr>
              <a:buSzPts val="2400"/>
            </a:pPr>
            <a:r>
              <a:rPr lang="en-GB"/>
              <a:t>They have a broad, often family, audience, making them popular with advertisers</a:t>
            </a:r>
            <a:endParaRPr/>
          </a:p>
          <a:p>
            <a:pPr marL="338658" indent="-338658">
              <a:spcBef>
                <a:spcPts val="667"/>
              </a:spcBef>
              <a:buClr>
                <a:schemeClr val="dk1"/>
              </a:buClr>
              <a:buSzPts val="2400"/>
            </a:pPr>
            <a:r>
              <a:rPr lang="en-GB"/>
              <a:t>The multi-episode series’ fills a ‘slot’ in the schedule that can continue for months</a:t>
            </a:r>
            <a:endParaRPr/>
          </a:p>
        </p:txBody>
      </p:sp>
    </p:spTree>
    <p:extLst>
      <p:ext uri="{BB962C8B-B14F-4D97-AF65-F5344CB8AC3E}">
        <p14:creationId xmlns:p14="http://schemas.microsoft.com/office/powerpoint/2010/main" val="379395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xEl>
                                              <p:pRg st="0" end="0"/>
                                            </p:txEl>
                                          </p:spTgt>
                                        </p:tgtEl>
                                        <p:attrNameLst>
                                          <p:attrName>style.visibility</p:attrName>
                                        </p:attrNameLst>
                                      </p:cBhvr>
                                      <p:to>
                                        <p:strVal val="visible"/>
                                      </p:to>
                                    </p:set>
                                    <p:animEffect transition="in" filter="fade">
                                      <p:cBhvr>
                                        <p:cTn id="7" dur="500"/>
                                        <p:tgtEl>
                                          <p:spTgt spid="6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1">
                                            <p:txEl>
                                              <p:pRg st="1" end="1"/>
                                            </p:txEl>
                                          </p:spTgt>
                                        </p:tgtEl>
                                        <p:attrNameLst>
                                          <p:attrName>style.visibility</p:attrName>
                                        </p:attrNameLst>
                                      </p:cBhvr>
                                      <p:to>
                                        <p:strVal val="visible"/>
                                      </p:to>
                                    </p:set>
                                    <p:animEffect transition="in" filter="fade">
                                      <p:cBhvr>
                                        <p:cTn id="12" dur="500"/>
                                        <p:tgtEl>
                                          <p:spTgt spid="6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1">
                                            <p:txEl>
                                              <p:pRg st="2" end="2"/>
                                            </p:txEl>
                                          </p:spTgt>
                                        </p:tgtEl>
                                        <p:attrNameLst>
                                          <p:attrName>style.visibility</p:attrName>
                                        </p:attrNameLst>
                                      </p:cBhvr>
                                      <p:to>
                                        <p:strVal val="visible"/>
                                      </p:to>
                                    </p:set>
                                    <p:animEffect transition="in" filter="fade">
                                      <p:cBhvr>
                                        <p:cTn id="17" dur="500"/>
                                        <p:tgtEl>
                                          <p:spTgt spid="6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1">
                                            <p:txEl>
                                              <p:pRg st="3" end="3"/>
                                            </p:txEl>
                                          </p:spTgt>
                                        </p:tgtEl>
                                        <p:attrNameLst>
                                          <p:attrName>style.visibility</p:attrName>
                                        </p:attrNameLst>
                                      </p:cBhvr>
                                      <p:to>
                                        <p:strVal val="visible"/>
                                      </p:to>
                                    </p:set>
                                    <p:animEffect transition="in" filter="fade">
                                      <p:cBhvr>
                                        <p:cTn id="22" dur="500"/>
                                        <p:tgtEl>
                                          <p:spTgt spid="6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6"/>
          <p:cNvSpPr txBox="1">
            <a:spLocks noGrp="1"/>
          </p:cNvSpPr>
          <p:nvPr>
            <p:ph type="title"/>
          </p:nvPr>
        </p:nvSpPr>
        <p:spPr>
          <a:xfrm>
            <a:off x="609600" y="274637"/>
            <a:ext cx="10972800" cy="1143200"/>
          </a:xfrm>
          <a:prstGeom prst="rect">
            <a:avLst/>
          </a:prstGeom>
          <a:solidFill>
            <a:srgbClr val="FFFF00"/>
          </a:solid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GB"/>
              <a:t>“Watercooler moments”</a:t>
            </a:r>
            <a:endParaRPr/>
          </a:p>
        </p:txBody>
      </p:sp>
      <p:sp>
        <p:nvSpPr>
          <p:cNvPr id="607" name="Google Shape;607;p96"/>
          <p:cNvSpPr txBox="1">
            <a:spLocks noGrp="1"/>
          </p:cNvSpPr>
          <p:nvPr>
            <p:ph type="body" idx="1"/>
          </p:nvPr>
        </p:nvSpPr>
        <p:spPr>
          <a:xfrm>
            <a:off x="4166269" y="1600201"/>
            <a:ext cx="7416000" cy="2476800"/>
          </a:xfrm>
          <a:prstGeom prst="rect">
            <a:avLst/>
          </a:prstGeom>
          <a:noFill/>
          <a:ln>
            <a:noFill/>
          </a:ln>
        </p:spPr>
        <p:txBody>
          <a:bodyPr spcFirstLastPara="1" vert="horz" wrap="square" lIns="91433" tIns="45700" rIns="91433" bIns="45700" rtlCol="0" anchor="t" anchorCtr="0">
            <a:noAutofit/>
          </a:bodyPr>
          <a:lstStyle/>
          <a:p>
            <a:pPr marL="338658" indent="-338658">
              <a:spcBef>
                <a:spcPts val="0"/>
              </a:spcBef>
              <a:buClr>
                <a:schemeClr val="dk1"/>
              </a:buClr>
              <a:buSzPts val="2400"/>
            </a:pPr>
            <a:r>
              <a:rPr lang="en-GB"/>
              <a:t>Shocking</a:t>
            </a:r>
            <a:endParaRPr/>
          </a:p>
          <a:p>
            <a:pPr marL="338658" indent="-338658">
              <a:spcBef>
                <a:spcPts val="667"/>
              </a:spcBef>
              <a:buClr>
                <a:schemeClr val="dk1"/>
              </a:buClr>
              <a:buSzPts val="2400"/>
            </a:pPr>
            <a:r>
              <a:rPr lang="en-GB"/>
              <a:t>Exciting</a:t>
            </a:r>
            <a:endParaRPr/>
          </a:p>
          <a:p>
            <a:pPr marL="338658" indent="-338658">
              <a:spcBef>
                <a:spcPts val="667"/>
              </a:spcBef>
              <a:buClr>
                <a:schemeClr val="dk1"/>
              </a:buClr>
              <a:buSzPts val="2400"/>
            </a:pPr>
            <a:r>
              <a:rPr lang="en-GB"/>
              <a:t>A twist in the tale</a:t>
            </a:r>
            <a:endParaRPr/>
          </a:p>
          <a:p>
            <a:pPr marL="338658" indent="-338658">
              <a:spcBef>
                <a:spcPts val="667"/>
              </a:spcBef>
              <a:buClr>
                <a:schemeClr val="dk1"/>
              </a:buClr>
              <a:buSzPts val="2400"/>
            </a:pPr>
            <a:r>
              <a:rPr lang="en-GB"/>
              <a:t>Controversial </a:t>
            </a:r>
            <a:endParaRPr/>
          </a:p>
        </p:txBody>
      </p:sp>
      <p:pic>
        <p:nvPicPr>
          <p:cNvPr id="608" name="Google Shape;608;p96" descr="Image result for watercooler png"/>
          <p:cNvPicPr preferRelativeResize="0"/>
          <p:nvPr/>
        </p:nvPicPr>
        <p:blipFill rotWithShape="1">
          <a:blip r:embed="rId3">
            <a:alphaModFix/>
          </a:blip>
          <a:srcRect/>
          <a:stretch/>
        </p:blipFill>
        <p:spPr>
          <a:xfrm>
            <a:off x="421855" y="1484785"/>
            <a:ext cx="3744416" cy="4664737"/>
          </a:xfrm>
          <a:prstGeom prst="rect">
            <a:avLst/>
          </a:prstGeom>
          <a:noFill/>
          <a:ln>
            <a:noFill/>
          </a:ln>
        </p:spPr>
      </p:pic>
      <p:pic>
        <p:nvPicPr>
          <p:cNvPr id="609" name="Google Shape;609;p96" descr="Image result for sherlock"/>
          <p:cNvPicPr preferRelativeResize="0"/>
          <p:nvPr/>
        </p:nvPicPr>
        <p:blipFill rotWithShape="1">
          <a:blip r:embed="rId4">
            <a:alphaModFix/>
          </a:blip>
          <a:srcRect/>
          <a:stretch/>
        </p:blipFill>
        <p:spPr>
          <a:xfrm>
            <a:off x="3887755" y="3933057"/>
            <a:ext cx="1733549" cy="2552700"/>
          </a:xfrm>
          <a:prstGeom prst="rect">
            <a:avLst/>
          </a:prstGeom>
          <a:noFill/>
          <a:ln>
            <a:noFill/>
          </a:ln>
        </p:spPr>
      </p:pic>
      <p:pic>
        <p:nvPicPr>
          <p:cNvPr id="610" name="Google Shape;610;p96" descr="Image result for stranger things"/>
          <p:cNvPicPr preferRelativeResize="0"/>
          <p:nvPr/>
        </p:nvPicPr>
        <p:blipFill rotWithShape="1">
          <a:blip r:embed="rId5">
            <a:alphaModFix/>
          </a:blip>
          <a:srcRect/>
          <a:stretch/>
        </p:blipFill>
        <p:spPr>
          <a:xfrm>
            <a:off x="6199155" y="3919753"/>
            <a:ext cx="2226891" cy="2226891"/>
          </a:xfrm>
          <a:prstGeom prst="rect">
            <a:avLst/>
          </a:prstGeom>
          <a:noFill/>
          <a:ln>
            <a:noFill/>
          </a:ln>
        </p:spPr>
      </p:pic>
      <p:pic>
        <p:nvPicPr>
          <p:cNvPr id="611" name="Google Shape;611;p96" descr="Image result for life on mars dvd"/>
          <p:cNvPicPr preferRelativeResize="0"/>
          <p:nvPr/>
        </p:nvPicPr>
        <p:blipFill rotWithShape="1">
          <a:blip r:embed="rId6">
            <a:alphaModFix/>
          </a:blip>
          <a:srcRect/>
          <a:stretch/>
        </p:blipFill>
        <p:spPr>
          <a:xfrm>
            <a:off x="9215523" y="3717033"/>
            <a:ext cx="2202069" cy="3110863"/>
          </a:xfrm>
          <a:prstGeom prst="rect">
            <a:avLst/>
          </a:prstGeom>
          <a:noFill/>
          <a:ln>
            <a:noFill/>
          </a:ln>
        </p:spPr>
      </p:pic>
      <p:pic>
        <p:nvPicPr>
          <p:cNvPr id="612" name="Google Shape;612;p96" descr="Image result for dr who"/>
          <p:cNvPicPr preferRelativeResize="0"/>
          <p:nvPr/>
        </p:nvPicPr>
        <p:blipFill rotWithShape="1">
          <a:blip r:embed="rId7">
            <a:alphaModFix/>
          </a:blip>
          <a:srcRect/>
          <a:stretch/>
        </p:blipFill>
        <p:spPr>
          <a:xfrm>
            <a:off x="9037294" y="2276357"/>
            <a:ext cx="2302423" cy="1295113"/>
          </a:xfrm>
          <a:prstGeom prst="rect">
            <a:avLst/>
          </a:prstGeom>
          <a:noFill/>
          <a:ln>
            <a:noFill/>
          </a:ln>
        </p:spPr>
      </p:pic>
      <p:pic>
        <p:nvPicPr>
          <p:cNvPr id="613" name="Google Shape;613;p96"/>
          <p:cNvPicPr preferRelativeResize="0"/>
          <p:nvPr/>
        </p:nvPicPr>
        <p:blipFill rotWithShape="1">
          <a:blip r:embed="rId8">
            <a:alphaModFix/>
          </a:blip>
          <a:srcRect/>
          <a:stretch/>
        </p:blipFill>
        <p:spPr>
          <a:xfrm>
            <a:off x="10219283" y="52034"/>
            <a:ext cx="1415931" cy="2084997"/>
          </a:xfrm>
          <a:prstGeom prst="rect">
            <a:avLst/>
          </a:prstGeom>
          <a:noFill/>
          <a:ln>
            <a:noFill/>
          </a:ln>
        </p:spPr>
      </p:pic>
      <p:pic>
        <p:nvPicPr>
          <p:cNvPr id="614" name="Google Shape;614;p96" descr="Image result for dr who angels png"/>
          <p:cNvPicPr preferRelativeResize="0"/>
          <p:nvPr/>
        </p:nvPicPr>
        <p:blipFill rotWithShape="1">
          <a:blip r:embed="rId9">
            <a:alphaModFix/>
          </a:blip>
          <a:srcRect/>
          <a:stretch/>
        </p:blipFill>
        <p:spPr>
          <a:xfrm>
            <a:off x="1" y="0"/>
            <a:ext cx="1663321" cy="2320960"/>
          </a:xfrm>
          <a:prstGeom prst="rect">
            <a:avLst/>
          </a:prstGeom>
          <a:noFill/>
          <a:ln>
            <a:noFill/>
          </a:ln>
        </p:spPr>
      </p:pic>
    </p:spTree>
    <p:extLst>
      <p:ext uri="{BB962C8B-B14F-4D97-AF65-F5344CB8AC3E}">
        <p14:creationId xmlns:p14="http://schemas.microsoft.com/office/powerpoint/2010/main" val="188760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animEffect transition="in" filter="fade">
                                      <p:cBhvr>
                                        <p:cTn id="7" dur="500"/>
                                        <p:tgtEl>
                                          <p:spTgt spid="6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7">
                                            <p:txEl>
                                              <p:pRg st="1" end="1"/>
                                            </p:txEl>
                                          </p:spTgt>
                                        </p:tgtEl>
                                        <p:attrNameLst>
                                          <p:attrName>style.visibility</p:attrName>
                                        </p:attrNameLst>
                                      </p:cBhvr>
                                      <p:to>
                                        <p:strVal val="visible"/>
                                      </p:to>
                                    </p:set>
                                    <p:animEffect transition="in" filter="fade">
                                      <p:cBhvr>
                                        <p:cTn id="12" dur="500"/>
                                        <p:tgtEl>
                                          <p:spTgt spid="6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7">
                                            <p:txEl>
                                              <p:pRg st="2" end="2"/>
                                            </p:txEl>
                                          </p:spTgt>
                                        </p:tgtEl>
                                        <p:attrNameLst>
                                          <p:attrName>style.visibility</p:attrName>
                                        </p:attrNameLst>
                                      </p:cBhvr>
                                      <p:to>
                                        <p:strVal val="visible"/>
                                      </p:to>
                                    </p:set>
                                    <p:animEffect transition="in" filter="fade">
                                      <p:cBhvr>
                                        <p:cTn id="17" dur="500"/>
                                        <p:tgtEl>
                                          <p:spTgt spid="6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7">
                                            <p:txEl>
                                              <p:pRg st="3" end="3"/>
                                            </p:txEl>
                                          </p:spTgt>
                                        </p:tgtEl>
                                        <p:attrNameLst>
                                          <p:attrName>style.visibility</p:attrName>
                                        </p:attrNameLst>
                                      </p:cBhvr>
                                      <p:to>
                                        <p:strVal val="visible"/>
                                      </p:to>
                                    </p:set>
                                    <p:animEffect transition="in" filter="fade">
                                      <p:cBhvr>
                                        <p:cTn id="22" dur="500"/>
                                        <p:tgtEl>
                                          <p:spTgt spid="6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97"/>
          <p:cNvPicPr preferRelativeResize="0"/>
          <p:nvPr/>
        </p:nvPicPr>
        <p:blipFill>
          <a:blip r:embed="rId3">
            <a:alphaModFix/>
          </a:blip>
          <a:stretch>
            <a:fillRect/>
          </a:stretch>
        </p:blipFill>
        <p:spPr>
          <a:xfrm>
            <a:off x="-2105925" y="862426"/>
            <a:ext cx="4959101" cy="3719327"/>
          </a:xfrm>
          <a:prstGeom prst="rect">
            <a:avLst/>
          </a:prstGeom>
          <a:noFill/>
          <a:ln>
            <a:noFill/>
          </a:ln>
        </p:spPr>
      </p:pic>
      <p:sp>
        <p:nvSpPr>
          <p:cNvPr id="620" name="Google Shape;620;p97"/>
          <p:cNvSpPr txBox="1">
            <a:spLocks noGrp="1"/>
          </p:cNvSpPr>
          <p:nvPr>
            <p:ph type="title"/>
          </p:nvPr>
        </p:nvSpPr>
        <p:spPr>
          <a:xfrm>
            <a:off x="609600" y="274637"/>
            <a:ext cx="10972800" cy="1143200"/>
          </a:xfrm>
          <a:prstGeom prst="rect">
            <a:avLst/>
          </a:prstGeom>
          <a:solidFill>
            <a:srgbClr val="FFFF00"/>
          </a:solid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GB"/>
              <a:t>CONVENTIONS of CRIME DRAMA</a:t>
            </a:r>
            <a:endParaRPr/>
          </a:p>
        </p:txBody>
      </p:sp>
      <p:pic>
        <p:nvPicPr>
          <p:cNvPr id="621" name="Google Shape;621;p97"/>
          <p:cNvPicPr preferRelativeResize="0"/>
          <p:nvPr/>
        </p:nvPicPr>
        <p:blipFill rotWithShape="1">
          <a:blip r:embed="rId4">
            <a:alphaModFix/>
          </a:blip>
          <a:srcRect l="8412" r="8620" b="62308"/>
          <a:stretch/>
        </p:blipFill>
        <p:spPr>
          <a:xfrm>
            <a:off x="782166" y="2761463"/>
            <a:ext cx="10627661" cy="3017664"/>
          </a:xfrm>
          <a:prstGeom prst="rect">
            <a:avLst/>
          </a:prstGeom>
          <a:noFill/>
          <a:ln>
            <a:noFill/>
          </a:ln>
        </p:spPr>
      </p:pic>
    </p:spTree>
    <p:extLst>
      <p:ext uri="{BB962C8B-B14F-4D97-AF65-F5344CB8AC3E}">
        <p14:creationId xmlns:p14="http://schemas.microsoft.com/office/powerpoint/2010/main" val="1261893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8"/>
          <p:cNvPicPr preferRelativeResize="0"/>
          <p:nvPr/>
        </p:nvPicPr>
        <p:blipFill>
          <a:blip r:embed="rId3">
            <a:alphaModFix/>
          </a:blip>
          <a:stretch>
            <a:fillRect/>
          </a:stretch>
        </p:blipFill>
        <p:spPr>
          <a:xfrm>
            <a:off x="-2105925" y="862426"/>
            <a:ext cx="4959101" cy="3719327"/>
          </a:xfrm>
          <a:prstGeom prst="rect">
            <a:avLst/>
          </a:prstGeom>
          <a:noFill/>
          <a:ln>
            <a:noFill/>
          </a:ln>
        </p:spPr>
      </p:pic>
      <p:sp>
        <p:nvSpPr>
          <p:cNvPr id="627" name="Google Shape;627;p98"/>
          <p:cNvSpPr txBox="1">
            <a:spLocks noGrp="1"/>
          </p:cNvSpPr>
          <p:nvPr>
            <p:ph type="title"/>
          </p:nvPr>
        </p:nvSpPr>
        <p:spPr>
          <a:xfrm>
            <a:off x="609600" y="274637"/>
            <a:ext cx="10972800" cy="1143200"/>
          </a:xfrm>
          <a:prstGeom prst="rect">
            <a:avLst/>
          </a:prstGeom>
          <a:solidFill>
            <a:srgbClr val="FFFF00"/>
          </a:solid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GB"/>
              <a:t>CONVENTIONS of CRIME DRAMA</a:t>
            </a:r>
            <a:endParaRPr/>
          </a:p>
        </p:txBody>
      </p:sp>
      <p:pic>
        <p:nvPicPr>
          <p:cNvPr id="628" name="Google Shape;628;p98"/>
          <p:cNvPicPr preferRelativeResize="0"/>
          <p:nvPr/>
        </p:nvPicPr>
        <p:blipFill rotWithShape="1">
          <a:blip r:embed="rId4">
            <a:alphaModFix/>
          </a:blip>
          <a:srcRect l="21742" t="37693" r="21725" b="24312"/>
          <a:stretch/>
        </p:blipFill>
        <p:spPr>
          <a:xfrm>
            <a:off x="1107503" y="1815674"/>
            <a:ext cx="10082227" cy="4235100"/>
          </a:xfrm>
          <a:prstGeom prst="rect">
            <a:avLst/>
          </a:prstGeom>
          <a:noFill/>
          <a:ln>
            <a:noFill/>
          </a:ln>
        </p:spPr>
      </p:pic>
    </p:spTree>
    <p:extLst>
      <p:ext uri="{BB962C8B-B14F-4D97-AF65-F5344CB8AC3E}">
        <p14:creationId xmlns:p14="http://schemas.microsoft.com/office/powerpoint/2010/main" val="517910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9"/>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9600"/>
              <a:t>LUTHER</a:t>
            </a:r>
            <a:endParaRPr sz="9600"/>
          </a:p>
        </p:txBody>
      </p:sp>
      <p:sp>
        <p:nvSpPr>
          <p:cNvPr id="634" name="Google Shape;634;p99"/>
          <p:cNvSpPr txBox="1">
            <a:spLocks noGrp="1"/>
          </p:cNvSpPr>
          <p:nvPr>
            <p:ph type="body" idx="1"/>
          </p:nvPr>
        </p:nvSpPr>
        <p:spPr>
          <a:xfrm>
            <a:off x="609600" y="1600200"/>
            <a:ext cx="10972800" cy="4526000"/>
          </a:xfrm>
          <a:prstGeom prst="rect">
            <a:avLst/>
          </a:prstGeom>
        </p:spPr>
        <p:txBody>
          <a:bodyPr spcFirstLastPara="1" vert="horz" wrap="square" lIns="91433" tIns="45700" rIns="91433" bIns="45700" rtlCol="0" anchor="t" anchorCtr="0">
            <a:noAutofit/>
          </a:bodyPr>
          <a:lstStyle/>
          <a:p>
            <a:pPr marL="457189" indent="-397923">
              <a:spcBef>
                <a:spcPts val="400"/>
              </a:spcBef>
              <a:buSzPts val="2100"/>
            </a:pPr>
            <a:r>
              <a:rPr lang="en-GB"/>
              <a:t>Luther is a British crime drama television series starring Idris Elba as the title character DCI John Luther.</a:t>
            </a:r>
            <a:endParaRPr/>
          </a:p>
          <a:p>
            <a:pPr marL="457189" indent="-397923">
              <a:spcBef>
                <a:spcPts val="0"/>
              </a:spcBef>
              <a:buSzPts val="2100"/>
            </a:pPr>
            <a:r>
              <a:rPr lang="en-GB"/>
              <a:t>Prior to Luther Elba was well established in the US crime drama The Wire and the US version of The Office.</a:t>
            </a:r>
            <a:endParaRPr/>
          </a:p>
          <a:p>
            <a:pPr marL="457189" indent="-397923">
              <a:spcBef>
                <a:spcPts val="0"/>
              </a:spcBef>
              <a:buSzPts val="2100"/>
            </a:pPr>
            <a:r>
              <a:rPr lang="en-GB"/>
              <a:t>The first series comprised six episodes which ran in May 2010 on BBC1 in the 9pm timeslot</a:t>
            </a:r>
            <a:endParaRPr/>
          </a:p>
          <a:p>
            <a:pPr marL="457189" indent="-397923">
              <a:spcBef>
                <a:spcPts val="0"/>
              </a:spcBef>
              <a:buSzPts val="2100"/>
            </a:pPr>
            <a:r>
              <a:rPr lang="en-GB"/>
              <a:t>BBC Studios handles the distribution of the series.</a:t>
            </a:r>
            <a:endParaRPr/>
          </a:p>
          <a:p>
            <a:pPr marL="457189" indent="-397923">
              <a:spcBef>
                <a:spcPts val="0"/>
              </a:spcBef>
              <a:buSzPts val="2100"/>
            </a:pPr>
            <a:r>
              <a:rPr lang="en-GB"/>
              <a:t>The series has been highly successful receiving numerous awards and critical acclaim for the production, writing and the stars of the show.</a:t>
            </a:r>
            <a:endParaRPr/>
          </a:p>
        </p:txBody>
      </p:sp>
      <p:pic>
        <p:nvPicPr>
          <p:cNvPr id="635" name="Google Shape;635;p99"/>
          <p:cNvPicPr preferRelativeResize="0"/>
          <p:nvPr/>
        </p:nvPicPr>
        <p:blipFill>
          <a:blip r:embed="rId3">
            <a:alphaModFix/>
          </a:blip>
          <a:stretch>
            <a:fillRect/>
          </a:stretch>
        </p:blipFill>
        <p:spPr>
          <a:xfrm>
            <a:off x="155826" y="134451"/>
            <a:ext cx="2697325" cy="1515351"/>
          </a:xfrm>
          <a:prstGeom prst="rect">
            <a:avLst/>
          </a:prstGeom>
          <a:noFill/>
          <a:ln>
            <a:noFill/>
          </a:ln>
        </p:spPr>
      </p:pic>
    </p:spTree>
    <p:extLst>
      <p:ext uri="{BB962C8B-B14F-4D97-AF65-F5344CB8AC3E}">
        <p14:creationId xmlns:p14="http://schemas.microsoft.com/office/powerpoint/2010/main" val="24609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xEl>
                                              <p:pRg st="0" end="0"/>
                                            </p:txEl>
                                          </p:spTgt>
                                        </p:tgtEl>
                                        <p:attrNameLst>
                                          <p:attrName>style.visibility</p:attrName>
                                        </p:attrNameLst>
                                      </p:cBhvr>
                                      <p:to>
                                        <p:strVal val="visible"/>
                                      </p:to>
                                    </p:set>
                                    <p:animEffect transition="in" filter="fade">
                                      <p:cBhvr>
                                        <p:cTn id="7" dur="1000"/>
                                        <p:tgtEl>
                                          <p:spTgt spid="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
                                            <p:txEl>
                                              <p:pRg st="1" end="1"/>
                                            </p:txEl>
                                          </p:spTgt>
                                        </p:tgtEl>
                                        <p:attrNameLst>
                                          <p:attrName>style.visibility</p:attrName>
                                        </p:attrNameLst>
                                      </p:cBhvr>
                                      <p:to>
                                        <p:strVal val="visible"/>
                                      </p:to>
                                    </p:set>
                                    <p:animEffect transition="in" filter="fade">
                                      <p:cBhvr>
                                        <p:cTn id="12" dur="1000"/>
                                        <p:tgtEl>
                                          <p:spTgt spid="6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
                                            <p:txEl>
                                              <p:pRg st="2" end="2"/>
                                            </p:txEl>
                                          </p:spTgt>
                                        </p:tgtEl>
                                        <p:attrNameLst>
                                          <p:attrName>style.visibility</p:attrName>
                                        </p:attrNameLst>
                                      </p:cBhvr>
                                      <p:to>
                                        <p:strVal val="visible"/>
                                      </p:to>
                                    </p:set>
                                    <p:animEffect transition="in" filter="fade">
                                      <p:cBhvr>
                                        <p:cTn id="17" dur="1000"/>
                                        <p:tgtEl>
                                          <p:spTgt spid="6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
                                            <p:txEl>
                                              <p:pRg st="3" end="3"/>
                                            </p:txEl>
                                          </p:spTgt>
                                        </p:tgtEl>
                                        <p:attrNameLst>
                                          <p:attrName>style.visibility</p:attrName>
                                        </p:attrNameLst>
                                      </p:cBhvr>
                                      <p:to>
                                        <p:strVal val="visible"/>
                                      </p:to>
                                    </p:set>
                                    <p:animEffect transition="in" filter="fade">
                                      <p:cBhvr>
                                        <p:cTn id="22" dur="1000"/>
                                        <p:tgtEl>
                                          <p:spTgt spid="6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4">
                                            <p:txEl>
                                              <p:pRg st="4" end="4"/>
                                            </p:txEl>
                                          </p:spTgt>
                                        </p:tgtEl>
                                        <p:attrNameLst>
                                          <p:attrName>style.visibility</p:attrName>
                                        </p:attrNameLst>
                                      </p:cBhvr>
                                      <p:to>
                                        <p:strVal val="visible"/>
                                      </p:to>
                                    </p:set>
                                    <p:animEffect transition="in" filter="fade">
                                      <p:cBhvr>
                                        <p:cTn id="27" dur="1000"/>
                                        <p:tgtEl>
                                          <p:spTgt spid="6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00"/>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9600"/>
              <a:t>    LUTHER: STYLE</a:t>
            </a:r>
            <a:endParaRPr sz="9600"/>
          </a:p>
        </p:txBody>
      </p:sp>
      <p:sp>
        <p:nvSpPr>
          <p:cNvPr id="641" name="Google Shape;641;p100"/>
          <p:cNvSpPr txBox="1">
            <a:spLocks noGrp="1"/>
          </p:cNvSpPr>
          <p:nvPr>
            <p:ph type="body" idx="1"/>
          </p:nvPr>
        </p:nvSpPr>
        <p:spPr>
          <a:xfrm>
            <a:off x="609600" y="1600200"/>
            <a:ext cx="10972800" cy="4526000"/>
          </a:xfrm>
          <a:prstGeom prst="rect">
            <a:avLst/>
          </a:prstGeom>
        </p:spPr>
        <p:txBody>
          <a:bodyPr spcFirstLastPara="1" vert="horz" wrap="square" lIns="91433" tIns="45700" rIns="91433" bIns="45700" rtlCol="0" anchor="t" anchorCtr="0">
            <a:noAutofit/>
          </a:bodyPr>
          <a:lstStyle/>
          <a:p>
            <a:pPr marL="457189" indent="-397923">
              <a:spcBef>
                <a:spcPts val="400"/>
              </a:spcBef>
              <a:buSzPts val="2100"/>
            </a:pPr>
            <a:r>
              <a:rPr lang="en-GB"/>
              <a:t>50s Noir conventions are borrowed e.g. dark lighting and long overcoat Alice Morgan is pale and wears red lipstick – ‘femme fatale’ again borrowed from the 50s . </a:t>
            </a:r>
            <a:endParaRPr/>
          </a:p>
          <a:p>
            <a:pPr marL="457189" indent="-397923">
              <a:spcBef>
                <a:spcPts val="0"/>
              </a:spcBef>
              <a:buSzPts val="2100"/>
            </a:pPr>
            <a:r>
              <a:rPr lang="en-GB"/>
              <a:t>This is noted in the opening credit sequence, with its use of reds, blacks and crime-drama genre iconography. Reinforced by enigmatic silhouettes and the whispering, secretive theme tune.</a:t>
            </a:r>
            <a:endParaRPr/>
          </a:p>
        </p:txBody>
      </p:sp>
      <p:pic>
        <p:nvPicPr>
          <p:cNvPr id="642" name="Google Shape;642;p100"/>
          <p:cNvPicPr preferRelativeResize="0"/>
          <p:nvPr/>
        </p:nvPicPr>
        <p:blipFill>
          <a:blip r:embed="rId3">
            <a:alphaModFix/>
          </a:blip>
          <a:stretch>
            <a:fillRect/>
          </a:stretch>
        </p:blipFill>
        <p:spPr>
          <a:xfrm>
            <a:off x="155826" y="134451"/>
            <a:ext cx="2697325" cy="1515351"/>
          </a:xfrm>
          <a:prstGeom prst="rect">
            <a:avLst/>
          </a:prstGeom>
          <a:noFill/>
          <a:ln>
            <a:noFill/>
          </a:ln>
        </p:spPr>
      </p:pic>
      <p:pic>
        <p:nvPicPr>
          <p:cNvPr id="643" name="Google Shape;643;p100"/>
          <p:cNvPicPr preferRelativeResize="0"/>
          <p:nvPr/>
        </p:nvPicPr>
        <p:blipFill>
          <a:blip r:embed="rId4">
            <a:alphaModFix/>
          </a:blip>
          <a:stretch>
            <a:fillRect/>
          </a:stretch>
        </p:blipFill>
        <p:spPr>
          <a:xfrm>
            <a:off x="9170075" y="3847051"/>
            <a:ext cx="2857500" cy="2857500"/>
          </a:xfrm>
          <a:prstGeom prst="rect">
            <a:avLst/>
          </a:prstGeom>
          <a:noFill/>
          <a:ln>
            <a:noFill/>
          </a:ln>
        </p:spPr>
      </p:pic>
      <p:pic>
        <p:nvPicPr>
          <p:cNvPr id="644" name="Google Shape;644;p100"/>
          <p:cNvPicPr preferRelativeResize="0"/>
          <p:nvPr/>
        </p:nvPicPr>
        <p:blipFill rotWithShape="1">
          <a:blip r:embed="rId5">
            <a:alphaModFix/>
          </a:blip>
          <a:srcRect l="5444" t="15022" r="37064" b="41255"/>
          <a:stretch/>
        </p:blipFill>
        <p:spPr>
          <a:xfrm>
            <a:off x="2137300" y="4378403"/>
            <a:ext cx="4627325" cy="2199475"/>
          </a:xfrm>
          <a:prstGeom prst="rect">
            <a:avLst/>
          </a:prstGeom>
          <a:noFill/>
          <a:ln>
            <a:noFill/>
          </a:ln>
        </p:spPr>
      </p:pic>
    </p:spTree>
    <p:extLst>
      <p:ext uri="{BB962C8B-B14F-4D97-AF65-F5344CB8AC3E}">
        <p14:creationId xmlns:p14="http://schemas.microsoft.com/office/powerpoint/2010/main" val="4345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xEl>
                                              <p:pRg st="0" end="0"/>
                                            </p:txEl>
                                          </p:spTgt>
                                        </p:tgtEl>
                                        <p:attrNameLst>
                                          <p:attrName>style.visibility</p:attrName>
                                        </p:attrNameLst>
                                      </p:cBhvr>
                                      <p:to>
                                        <p:strVal val="visible"/>
                                      </p:to>
                                    </p:set>
                                    <p:animEffect transition="in" filter="fade">
                                      <p:cBhvr>
                                        <p:cTn id="7" dur="1000"/>
                                        <p:tgtEl>
                                          <p:spTgt spid="6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1">
                                            <p:txEl>
                                              <p:pRg st="1" end="1"/>
                                            </p:txEl>
                                          </p:spTgt>
                                        </p:tgtEl>
                                        <p:attrNameLst>
                                          <p:attrName>style.visibility</p:attrName>
                                        </p:attrNameLst>
                                      </p:cBhvr>
                                      <p:to>
                                        <p:strVal val="visible"/>
                                      </p:to>
                                    </p:set>
                                    <p:animEffect transition="in" filter="fade">
                                      <p:cBhvr>
                                        <p:cTn id="12" dur="1000"/>
                                        <p:tgtEl>
                                          <p:spTgt spid="6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1"/>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7200"/>
              <a:t>    LUTHER: CONTEXT</a:t>
            </a:r>
            <a:endParaRPr sz="7200"/>
          </a:p>
        </p:txBody>
      </p:sp>
      <p:sp>
        <p:nvSpPr>
          <p:cNvPr id="650" name="Google Shape;650;p101"/>
          <p:cNvSpPr txBox="1">
            <a:spLocks noGrp="1"/>
          </p:cNvSpPr>
          <p:nvPr>
            <p:ph type="body" idx="1"/>
          </p:nvPr>
        </p:nvSpPr>
        <p:spPr>
          <a:xfrm>
            <a:off x="609600" y="1600200"/>
            <a:ext cx="8437600" cy="4526000"/>
          </a:xfrm>
          <a:prstGeom prst="rect">
            <a:avLst/>
          </a:prstGeom>
        </p:spPr>
        <p:txBody>
          <a:bodyPr spcFirstLastPara="1" vert="horz" wrap="square" lIns="91433" tIns="45700" rIns="91433" bIns="45700" rtlCol="0" anchor="t" anchorCtr="0">
            <a:noAutofit/>
          </a:bodyPr>
          <a:lstStyle/>
          <a:p>
            <a:pPr marL="457189" indent="0">
              <a:spcBef>
                <a:spcPts val="400"/>
              </a:spcBef>
              <a:buNone/>
            </a:pPr>
            <a:r>
              <a:rPr lang="en-GB" b="1"/>
              <a:t>REPRESENTATION &amp; CONTEXT:</a:t>
            </a:r>
            <a:endParaRPr b="1"/>
          </a:p>
          <a:p>
            <a:pPr marL="457189" indent="0">
              <a:spcBef>
                <a:spcPts val="400"/>
              </a:spcBef>
              <a:buNone/>
            </a:pPr>
            <a:endParaRPr/>
          </a:p>
          <a:p>
            <a:pPr marL="457189" indent="-397923">
              <a:spcBef>
                <a:spcPts val="400"/>
              </a:spcBef>
              <a:buSzPts val="2100"/>
            </a:pPr>
            <a:r>
              <a:rPr lang="en-GB"/>
              <a:t>ETHNICITY: Luther challenges stereotypical representations of black men in crime drama which is typically negative. This is further reflected in Luther's highly educated, successful mixed race wife. This reflects the diverse, multi-cultural setting of this contemporary drama.</a:t>
            </a:r>
            <a:endParaRPr/>
          </a:p>
          <a:p>
            <a:pPr marL="457189" indent="0">
              <a:spcBef>
                <a:spcPts val="400"/>
              </a:spcBef>
              <a:buNone/>
            </a:pPr>
            <a:endParaRPr/>
          </a:p>
        </p:txBody>
      </p:sp>
      <p:pic>
        <p:nvPicPr>
          <p:cNvPr id="651" name="Google Shape;651;p101"/>
          <p:cNvPicPr preferRelativeResize="0"/>
          <p:nvPr/>
        </p:nvPicPr>
        <p:blipFill>
          <a:blip r:embed="rId3">
            <a:alphaModFix/>
          </a:blip>
          <a:stretch>
            <a:fillRect/>
          </a:stretch>
        </p:blipFill>
        <p:spPr>
          <a:xfrm>
            <a:off x="155826" y="134451"/>
            <a:ext cx="2697325" cy="1515351"/>
          </a:xfrm>
          <a:prstGeom prst="rect">
            <a:avLst/>
          </a:prstGeom>
          <a:noFill/>
          <a:ln>
            <a:noFill/>
          </a:ln>
        </p:spPr>
      </p:pic>
      <p:pic>
        <p:nvPicPr>
          <p:cNvPr id="652" name="Google Shape;652;p101"/>
          <p:cNvPicPr preferRelativeResize="0"/>
          <p:nvPr/>
        </p:nvPicPr>
        <p:blipFill>
          <a:blip r:embed="rId4">
            <a:alphaModFix/>
          </a:blip>
          <a:stretch>
            <a:fillRect/>
          </a:stretch>
        </p:blipFill>
        <p:spPr>
          <a:xfrm>
            <a:off x="9551101" y="2656263"/>
            <a:ext cx="2095500" cy="3724275"/>
          </a:xfrm>
          <a:prstGeom prst="rect">
            <a:avLst/>
          </a:prstGeom>
          <a:noFill/>
          <a:ln>
            <a:noFill/>
          </a:ln>
        </p:spPr>
      </p:pic>
    </p:spTree>
    <p:extLst>
      <p:ext uri="{BB962C8B-B14F-4D97-AF65-F5344CB8AC3E}">
        <p14:creationId xmlns:p14="http://schemas.microsoft.com/office/powerpoint/2010/main" val="31164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xEl>
                                              <p:pRg st="0" end="0"/>
                                            </p:txEl>
                                          </p:spTgt>
                                        </p:tgtEl>
                                        <p:attrNameLst>
                                          <p:attrName>style.visibility</p:attrName>
                                        </p:attrNameLst>
                                      </p:cBhvr>
                                      <p:to>
                                        <p:strVal val="visible"/>
                                      </p:to>
                                    </p:set>
                                    <p:animEffect transition="in" filter="fade">
                                      <p:cBhvr>
                                        <p:cTn id="7" dur="1000"/>
                                        <p:tgtEl>
                                          <p:spTgt spid="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0">
                                            <p:txEl>
                                              <p:pRg st="2" end="2"/>
                                            </p:txEl>
                                          </p:spTgt>
                                        </p:tgtEl>
                                        <p:attrNameLst>
                                          <p:attrName>style.visibility</p:attrName>
                                        </p:attrNameLst>
                                      </p:cBhvr>
                                      <p:to>
                                        <p:strVal val="visible"/>
                                      </p:to>
                                    </p:set>
                                    <p:animEffect transition="in" filter="fade">
                                      <p:cBhvr>
                                        <p:cTn id="12" dur="1000"/>
                                        <p:tgtEl>
                                          <p:spTgt spid="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02"/>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7200"/>
              <a:t>    LUTHER: CONTEXT</a:t>
            </a:r>
            <a:endParaRPr sz="7200"/>
          </a:p>
        </p:txBody>
      </p:sp>
      <p:sp>
        <p:nvSpPr>
          <p:cNvPr id="658" name="Google Shape;658;p102"/>
          <p:cNvSpPr txBox="1">
            <a:spLocks noGrp="1"/>
          </p:cNvSpPr>
          <p:nvPr>
            <p:ph type="body" idx="1"/>
          </p:nvPr>
        </p:nvSpPr>
        <p:spPr>
          <a:xfrm>
            <a:off x="-106300" y="1869975"/>
            <a:ext cx="8437600" cy="4526000"/>
          </a:xfrm>
          <a:prstGeom prst="rect">
            <a:avLst/>
          </a:prstGeom>
        </p:spPr>
        <p:txBody>
          <a:bodyPr spcFirstLastPara="1" vert="horz" wrap="square" lIns="91433" tIns="45700" rIns="91433" bIns="45700" rtlCol="0" anchor="t" anchorCtr="0">
            <a:noAutofit/>
          </a:bodyPr>
          <a:lstStyle/>
          <a:p>
            <a:pPr marL="457189" indent="0">
              <a:spcBef>
                <a:spcPts val="400"/>
              </a:spcBef>
              <a:buNone/>
            </a:pPr>
            <a:r>
              <a:rPr lang="en-GB" b="1"/>
              <a:t>GENDER:</a:t>
            </a:r>
            <a:endParaRPr b="1"/>
          </a:p>
          <a:p>
            <a:pPr marL="457189" indent="0">
              <a:spcBef>
                <a:spcPts val="400"/>
              </a:spcBef>
              <a:buNone/>
            </a:pPr>
            <a:endParaRPr b="1"/>
          </a:p>
          <a:p>
            <a:pPr marL="457189" indent="-338658">
              <a:spcBef>
                <a:spcPts val="400"/>
              </a:spcBef>
              <a:buSzPts val="1400"/>
            </a:pPr>
            <a:r>
              <a:rPr lang="en-GB" sz="1867"/>
              <a:t>Masculinity is represented in a very </a:t>
            </a:r>
            <a:r>
              <a:rPr lang="en-GB" sz="1867" b="1"/>
              <a:t>complex </a:t>
            </a:r>
            <a:r>
              <a:rPr lang="en-GB" sz="1867"/>
              <a:t>way; Luther is represented as an aggressive, alpha male, yet also </a:t>
            </a:r>
            <a:r>
              <a:rPr lang="en-GB" sz="1867" i="1"/>
              <a:t>vulnerable </a:t>
            </a:r>
            <a:r>
              <a:rPr lang="en-GB" sz="1867"/>
              <a:t>through his psychological instability. </a:t>
            </a:r>
            <a:endParaRPr sz="1867"/>
          </a:p>
          <a:p>
            <a:pPr marL="457189" indent="-338658">
              <a:spcBef>
                <a:spcPts val="0"/>
              </a:spcBef>
              <a:buSzPts val="1400"/>
            </a:pPr>
            <a:r>
              <a:rPr lang="en-GB" sz="1867"/>
              <a:t>Typical masculine stereotypes are challenged through characters such as Justin who is openly admirable of Luther; and Mark who is gentle and represented as a ‘sensitive’ contrast to Luther. </a:t>
            </a:r>
            <a:endParaRPr sz="1867"/>
          </a:p>
          <a:p>
            <a:pPr marL="457189" indent="-338658">
              <a:spcBef>
                <a:spcPts val="0"/>
              </a:spcBef>
              <a:buSzPts val="1400"/>
            </a:pPr>
            <a:r>
              <a:rPr lang="en-GB" sz="1867"/>
              <a:t>The representation of femininity challenges stereotypes in all lead female characters; Alice subverts expectations as a manipulative, intelligent villain, Rose Teller is a powerful, authority figure, and while Zoe Luther is by far the most typically ‘feminine’ representation (vulnerable, weak, lead by love), she is also represented as a highly successful humanitarian lawyer. These female representations reflect the contemporary context of the setting.</a:t>
            </a:r>
            <a:endParaRPr sz="1867"/>
          </a:p>
          <a:p>
            <a:pPr marL="457189" indent="0">
              <a:spcBef>
                <a:spcPts val="400"/>
              </a:spcBef>
              <a:buNone/>
            </a:pPr>
            <a:endParaRPr/>
          </a:p>
        </p:txBody>
      </p:sp>
      <p:pic>
        <p:nvPicPr>
          <p:cNvPr id="659" name="Google Shape;659;p102"/>
          <p:cNvPicPr preferRelativeResize="0"/>
          <p:nvPr/>
        </p:nvPicPr>
        <p:blipFill>
          <a:blip r:embed="rId3">
            <a:alphaModFix/>
          </a:blip>
          <a:stretch>
            <a:fillRect/>
          </a:stretch>
        </p:blipFill>
        <p:spPr>
          <a:xfrm>
            <a:off x="155826" y="134451"/>
            <a:ext cx="2697325" cy="1515351"/>
          </a:xfrm>
          <a:prstGeom prst="rect">
            <a:avLst/>
          </a:prstGeom>
          <a:noFill/>
          <a:ln>
            <a:noFill/>
          </a:ln>
        </p:spPr>
      </p:pic>
      <p:pic>
        <p:nvPicPr>
          <p:cNvPr id="660" name="Google Shape;660;p102"/>
          <p:cNvPicPr preferRelativeResize="0"/>
          <p:nvPr/>
        </p:nvPicPr>
        <p:blipFill>
          <a:blip r:embed="rId4">
            <a:alphaModFix/>
          </a:blip>
          <a:stretch>
            <a:fillRect/>
          </a:stretch>
        </p:blipFill>
        <p:spPr>
          <a:xfrm>
            <a:off x="8684026" y="1600200"/>
            <a:ext cx="3292401" cy="1851976"/>
          </a:xfrm>
          <a:prstGeom prst="rect">
            <a:avLst/>
          </a:prstGeom>
          <a:noFill/>
          <a:ln>
            <a:noFill/>
          </a:ln>
        </p:spPr>
      </p:pic>
      <p:pic>
        <p:nvPicPr>
          <p:cNvPr id="661" name="Google Shape;661;p102"/>
          <p:cNvPicPr preferRelativeResize="0"/>
          <p:nvPr/>
        </p:nvPicPr>
        <p:blipFill>
          <a:blip r:embed="rId5">
            <a:alphaModFix/>
          </a:blip>
          <a:stretch>
            <a:fillRect/>
          </a:stretch>
        </p:blipFill>
        <p:spPr>
          <a:xfrm>
            <a:off x="8483600" y="3604575"/>
            <a:ext cx="3556000" cy="2001095"/>
          </a:xfrm>
          <a:prstGeom prst="rect">
            <a:avLst/>
          </a:prstGeom>
          <a:noFill/>
          <a:ln>
            <a:noFill/>
          </a:ln>
        </p:spPr>
      </p:pic>
    </p:spTree>
    <p:extLst>
      <p:ext uri="{BB962C8B-B14F-4D97-AF65-F5344CB8AC3E}">
        <p14:creationId xmlns:p14="http://schemas.microsoft.com/office/powerpoint/2010/main" val="214337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xEl>
                                              <p:pRg st="0" end="0"/>
                                            </p:txEl>
                                          </p:spTgt>
                                        </p:tgtEl>
                                        <p:attrNameLst>
                                          <p:attrName>style.visibility</p:attrName>
                                        </p:attrNameLst>
                                      </p:cBhvr>
                                      <p:to>
                                        <p:strVal val="visible"/>
                                      </p:to>
                                    </p:set>
                                    <p:animEffect transition="in" filter="fade">
                                      <p:cBhvr>
                                        <p:cTn id="7" dur="1000"/>
                                        <p:tgtEl>
                                          <p:spTgt spid="6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8">
                                            <p:txEl>
                                              <p:pRg st="2" end="2"/>
                                            </p:txEl>
                                          </p:spTgt>
                                        </p:tgtEl>
                                        <p:attrNameLst>
                                          <p:attrName>style.visibility</p:attrName>
                                        </p:attrNameLst>
                                      </p:cBhvr>
                                      <p:to>
                                        <p:strVal val="visible"/>
                                      </p:to>
                                    </p:set>
                                    <p:animEffect transition="in" filter="fade">
                                      <p:cBhvr>
                                        <p:cTn id="12" dur="1000"/>
                                        <p:tgtEl>
                                          <p:spTgt spid="6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8">
                                            <p:txEl>
                                              <p:pRg st="3" end="3"/>
                                            </p:txEl>
                                          </p:spTgt>
                                        </p:tgtEl>
                                        <p:attrNameLst>
                                          <p:attrName>style.visibility</p:attrName>
                                        </p:attrNameLst>
                                      </p:cBhvr>
                                      <p:to>
                                        <p:strVal val="visible"/>
                                      </p:to>
                                    </p:set>
                                    <p:animEffect transition="in" filter="fade">
                                      <p:cBhvr>
                                        <p:cTn id="17" dur="1000"/>
                                        <p:tgtEl>
                                          <p:spTgt spid="65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8">
                                            <p:txEl>
                                              <p:pRg st="4" end="4"/>
                                            </p:txEl>
                                          </p:spTgt>
                                        </p:tgtEl>
                                        <p:attrNameLst>
                                          <p:attrName>style.visibility</p:attrName>
                                        </p:attrNameLst>
                                      </p:cBhvr>
                                      <p:to>
                                        <p:strVal val="visible"/>
                                      </p:to>
                                    </p:set>
                                    <p:animEffect transition="in" filter="fade">
                                      <p:cBhvr>
                                        <p:cTn id="22" dur="1000"/>
                                        <p:tgtEl>
                                          <p:spTgt spid="6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03"/>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7200"/>
              <a:t>    LUTHER: CONTEXT</a:t>
            </a:r>
            <a:endParaRPr sz="7200"/>
          </a:p>
        </p:txBody>
      </p:sp>
      <p:sp>
        <p:nvSpPr>
          <p:cNvPr id="667" name="Google Shape;667;p103"/>
          <p:cNvSpPr txBox="1">
            <a:spLocks noGrp="1"/>
          </p:cNvSpPr>
          <p:nvPr>
            <p:ph type="body" idx="1"/>
          </p:nvPr>
        </p:nvSpPr>
        <p:spPr>
          <a:xfrm>
            <a:off x="-106300" y="1869975"/>
            <a:ext cx="8437600" cy="4526000"/>
          </a:xfrm>
          <a:prstGeom prst="rect">
            <a:avLst/>
          </a:prstGeom>
        </p:spPr>
        <p:txBody>
          <a:bodyPr spcFirstLastPara="1" vert="horz" wrap="square" lIns="91433" tIns="45700" rIns="91433" bIns="45700" rtlCol="0" anchor="t" anchorCtr="0">
            <a:noAutofit/>
          </a:bodyPr>
          <a:lstStyle/>
          <a:p>
            <a:pPr marL="457189" indent="0">
              <a:spcBef>
                <a:spcPts val="400"/>
              </a:spcBef>
              <a:buNone/>
            </a:pPr>
            <a:r>
              <a:rPr lang="en-GB" b="1"/>
              <a:t>GENDER:</a:t>
            </a:r>
            <a:endParaRPr b="1"/>
          </a:p>
          <a:p>
            <a:pPr marL="457189" indent="0">
              <a:spcBef>
                <a:spcPts val="400"/>
              </a:spcBef>
              <a:buNone/>
            </a:pPr>
            <a:endParaRPr b="1"/>
          </a:p>
          <a:p>
            <a:pPr marL="457189" indent="-338658">
              <a:spcBef>
                <a:spcPts val="400"/>
              </a:spcBef>
              <a:buSzPts val="1400"/>
            </a:pPr>
            <a:r>
              <a:rPr lang="en-GB" sz="1867"/>
              <a:t>CRIME &amp; THE POLICE: Crime is represented as dark &amp; sinister and Luther is represented as a vigilante, rule-breaker who will stop at nothing to stop criminals. Rose is the calm, steady influence who encourages him to stay on the right track.</a:t>
            </a:r>
            <a:endParaRPr sz="1867"/>
          </a:p>
          <a:p>
            <a:pPr marL="457189" indent="0">
              <a:spcBef>
                <a:spcPts val="400"/>
              </a:spcBef>
              <a:buNone/>
            </a:pPr>
            <a:endParaRPr/>
          </a:p>
        </p:txBody>
      </p:sp>
      <p:pic>
        <p:nvPicPr>
          <p:cNvPr id="668" name="Google Shape;668;p103"/>
          <p:cNvPicPr preferRelativeResize="0"/>
          <p:nvPr/>
        </p:nvPicPr>
        <p:blipFill>
          <a:blip r:embed="rId3">
            <a:alphaModFix/>
          </a:blip>
          <a:stretch>
            <a:fillRect/>
          </a:stretch>
        </p:blipFill>
        <p:spPr>
          <a:xfrm>
            <a:off x="155826" y="134451"/>
            <a:ext cx="2697325" cy="1515351"/>
          </a:xfrm>
          <a:prstGeom prst="rect">
            <a:avLst/>
          </a:prstGeom>
          <a:noFill/>
          <a:ln>
            <a:noFill/>
          </a:ln>
        </p:spPr>
      </p:pic>
      <p:pic>
        <p:nvPicPr>
          <p:cNvPr id="669" name="Google Shape;669;p103"/>
          <p:cNvPicPr preferRelativeResize="0"/>
          <p:nvPr/>
        </p:nvPicPr>
        <p:blipFill>
          <a:blip r:embed="rId4">
            <a:alphaModFix/>
          </a:blip>
          <a:stretch>
            <a:fillRect/>
          </a:stretch>
        </p:blipFill>
        <p:spPr>
          <a:xfrm>
            <a:off x="8684026" y="1600200"/>
            <a:ext cx="3292401" cy="1851976"/>
          </a:xfrm>
          <a:prstGeom prst="rect">
            <a:avLst/>
          </a:prstGeom>
          <a:noFill/>
          <a:ln>
            <a:noFill/>
          </a:ln>
        </p:spPr>
      </p:pic>
      <p:pic>
        <p:nvPicPr>
          <p:cNvPr id="670" name="Google Shape;670;p103"/>
          <p:cNvPicPr preferRelativeResize="0"/>
          <p:nvPr/>
        </p:nvPicPr>
        <p:blipFill>
          <a:blip r:embed="rId5">
            <a:alphaModFix/>
          </a:blip>
          <a:stretch>
            <a:fillRect/>
          </a:stretch>
        </p:blipFill>
        <p:spPr>
          <a:xfrm>
            <a:off x="8483600" y="3604575"/>
            <a:ext cx="3556000" cy="2001095"/>
          </a:xfrm>
          <a:prstGeom prst="rect">
            <a:avLst/>
          </a:prstGeom>
          <a:noFill/>
          <a:ln>
            <a:noFill/>
          </a:ln>
        </p:spPr>
      </p:pic>
    </p:spTree>
    <p:extLst>
      <p:ext uri="{BB962C8B-B14F-4D97-AF65-F5344CB8AC3E}">
        <p14:creationId xmlns:p14="http://schemas.microsoft.com/office/powerpoint/2010/main" val="74186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
                                            <p:txEl>
                                              <p:pRg st="0" end="0"/>
                                            </p:txEl>
                                          </p:spTgt>
                                        </p:tgtEl>
                                        <p:attrNameLst>
                                          <p:attrName>style.visibility</p:attrName>
                                        </p:attrNameLst>
                                      </p:cBhvr>
                                      <p:to>
                                        <p:strVal val="visible"/>
                                      </p:to>
                                    </p:set>
                                    <p:animEffect transition="in" filter="fade">
                                      <p:cBhvr>
                                        <p:cTn id="7" dur="1000"/>
                                        <p:tgtEl>
                                          <p:spTgt spid="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7">
                                            <p:txEl>
                                              <p:pRg st="2" end="2"/>
                                            </p:txEl>
                                          </p:spTgt>
                                        </p:tgtEl>
                                        <p:attrNameLst>
                                          <p:attrName>style.visibility</p:attrName>
                                        </p:attrNameLst>
                                      </p:cBhvr>
                                      <p:to>
                                        <p:strVal val="visible"/>
                                      </p:to>
                                    </p:set>
                                    <p:animEffect transition="in" filter="fade">
                                      <p:cBhvr>
                                        <p:cTn id="12" dur="1000"/>
                                        <p:tgtEl>
                                          <p:spTgt spid="6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6"/>
          <p:cNvSpPr txBox="1">
            <a:spLocks noGrp="1"/>
          </p:cNvSpPr>
          <p:nvPr>
            <p:ph type="title"/>
          </p:nvPr>
        </p:nvSpPr>
        <p:spPr>
          <a:xfrm>
            <a:off x="415600" y="593367"/>
            <a:ext cx="11360800" cy="5364400"/>
          </a:xfrm>
          <a:prstGeom prst="rect">
            <a:avLst/>
          </a:prstGeom>
          <a:solidFill>
            <a:srgbClr val="FFFF00"/>
          </a:solidFill>
        </p:spPr>
        <p:txBody>
          <a:bodyPr spcFirstLastPara="1" vert="horz" wrap="square" lIns="121900" tIns="121900" rIns="121900" bIns="121900" rtlCol="0" anchor="ctr" anchorCtr="0">
            <a:noAutofit/>
          </a:bodyPr>
          <a:lstStyle/>
          <a:p>
            <a:pPr algn="ctr"/>
            <a:r>
              <a:rPr lang="en-GB" sz="12800" b="1"/>
              <a:t>EXAM: PAPER OVERVIEW</a:t>
            </a:r>
            <a:endParaRPr sz="12800" b="1"/>
          </a:p>
        </p:txBody>
      </p:sp>
    </p:spTree>
    <p:extLst>
      <p:ext uri="{BB962C8B-B14F-4D97-AF65-F5344CB8AC3E}">
        <p14:creationId xmlns:p14="http://schemas.microsoft.com/office/powerpoint/2010/main" val="2047362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4"/>
          <p:cNvSpPr txBox="1">
            <a:spLocks noGrp="1"/>
          </p:cNvSpPr>
          <p:nvPr>
            <p:ph type="title"/>
          </p:nvPr>
        </p:nvSpPr>
        <p:spPr>
          <a:xfrm>
            <a:off x="609600" y="274637"/>
            <a:ext cx="10972800" cy="1143200"/>
          </a:xfrm>
          <a:prstGeom prst="rect">
            <a:avLst/>
          </a:prstGeom>
          <a:solidFill>
            <a:srgbClr val="FFFF00"/>
          </a:solidFill>
        </p:spPr>
        <p:txBody>
          <a:bodyPr spcFirstLastPara="1" vert="horz" wrap="square" lIns="91433" tIns="45700" rIns="91433" bIns="45700" rtlCol="0" anchor="ctr" anchorCtr="0">
            <a:noAutofit/>
          </a:bodyPr>
          <a:lstStyle/>
          <a:p>
            <a:pPr algn="ctr">
              <a:spcBef>
                <a:spcPts val="0"/>
              </a:spcBef>
            </a:pPr>
            <a:r>
              <a:rPr lang="en-GB" sz="7200"/>
              <a:t>    LUTHER: THEORIES</a:t>
            </a:r>
            <a:endParaRPr sz="7200"/>
          </a:p>
        </p:txBody>
      </p:sp>
      <p:sp>
        <p:nvSpPr>
          <p:cNvPr id="676" name="Google Shape;676;p104"/>
          <p:cNvSpPr txBox="1">
            <a:spLocks noGrp="1"/>
          </p:cNvSpPr>
          <p:nvPr>
            <p:ph type="body" idx="1"/>
          </p:nvPr>
        </p:nvSpPr>
        <p:spPr>
          <a:xfrm>
            <a:off x="-106300" y="1869975"/>
            <a:ext cx="8437600" cy="4526000"/>
          </a:xfrm>
          <a:prstGeom prst="rect">
            <a:avLst/>
          </a:prstGeom>
        </p:spPr>
        <p:txBody>
          <a:bodyPr spcFirstLastPara="1" vert="horz" wrap="square" lIns="91433" tIns="45700" rIns="91433" bIns="45700" rtlCol="0" anchor="t" anchorCtr="0">
            <a:noAutofit/>
          </a:bodyPr>
          <a:lstStyle/>
          <a:p>
            <a:pPr marL="457189" indent="-338658">
              <a:spcBef>
                <a:spcPts val="400"/>
              </a:spcBef>
              <a:buSzPts val="1400"/>
            </a:pPr>
            <a:r>
              <a:rPr lang="en-GB" b="1"/>
              <a:t>USES and GRATS: Escapism, Entertainment, Identity</a:t>
            </a:r>
            <a:endParaRPr b="1"/>
          </a:p>
          <a:p>
            <a:pPr marL="0" indent="0">
              <a:spcBef>
                <a:spcPts val="400"/>
              </a:spcBef>
              <a:buNone/>
            </a:pPr>
            <a:endParaRPr b="1"/>
          </a:p>
          <a:p>
            <a:pPr marL="457189" indent="0">
              <a:spcBef>
                <a:spcPts val="400"/>
              </a:spcBef>
              <a:buNone/>
            </a:pPr>
            <a:r>
              <a:rPr lang="en-GB" sz="1867" b="1"/>
              <a:t>PROPP: </a:t>
            </a:r>
            <a:endParaRPr sz="1867" b="1"/>
          </a:p>
          <a:p>
            <a:pPr marL="457189" indent="-338658">
              <a:spcBef>
                <a:spcPts val="400"/>
              </a:spcBef>
              <a:buSzPts val="1400"/>
            </a:pPr>
            <a:r>
              <a:rPr lang="en-GB" sz="1867" b="1"/>
              <a:t>HERO: John Luther, troubled but brilliant detective; a rule-breaker who will do anything to bring criminals to justice.</a:t>
            </a:r>
            <a:endParaRPr sz="1867" b="1"/>
          </a:p>
          <a:p>
            <a:pPr marL="457189" indent="-338658">
              <a:spcBef>
                <a:spcPts val="0"/>
              </a:spcBef>
              <a:buSzPts val="1400"/>
            </a:pPr>
            <a:r>
              <a:rPr lang="en-GB" sz="1867" b="1"/>
              <a:t>VILLAIN: Alice Morgan, femme fatale, highly intelligent, manipulative and an obsession with Luther.</a:t>
            </a:r>
            <a:endParaRPr sz="1867" b="1"/>
          </a:p>
          <a:p>
            <a:pPr marL="457189" indent="-338658">
              <a:spcBef>
                <a:spcPts val="0"/>
              </a:spcBef>
              <a:buSzPts val="1400"/>
            </a:pPr>
            <a:r>
              <a:rPr lang="en-GB" sz="1867" b="1"/>
              <a:t>HELPER: Justin Ripley, faithful sidekick who idolises Luther and is eager to learn. Ripley asks questions that the audience need to follow Luther's thoughts and processes of detection.</a:t>
            </a:r>
            <a:endParaRPr sz="1867" b="1"/>
          </a:p>
          <a:p>
            <a:pPr marL="457189" indent="-338658">
              <a:spcBef>
                <a:spcPts val="0"/>
              </a:spcBef>
              <a:buSzPts val="1400"/>
            </a:pPr>
            <a:r>
              <a:rPr lang="en-GB" sz="1867" b="1"/>
              <a:t>DISPATCHER: Rose Teller, Luther’s boss, keeps him focused , tough but fair – see’s Luther’s brilliance and willing to put her job on the line for him.</a:t>
            </a:r>
            <a:endParaRPr sz="1867" b="1"/>
          </a:p>
          <a:p>
            <a:pPr marL="457189" indent="-338658">
              <a:spcBef>
                <a:spcPts val="0"/>
              </a:spcBef>
              <a:buSzPts val="1400"/>
            </a:pPr>
            <a:r>
              <a:rPr lang="en-GB" sz="1867" b="1"/>
              <a:t>DONOR: Both Ripley and Benny provide Luther with the means to achieve his goal</a:t>
            </a:r>
            <a:endParaRPr sz="1867" b="1"/>
          </a:p>
          <a:p>
            <a:pPr marL="457189" indent="0">
              <a:spcBef>
                <a:spcPts val="400"/>
              </a:spcBef>
              <a:buNone/>
            </a:pPr>
            <a:endParaRPr sz="1867" b="1"/>
          </a:p>
          <a:p>
            <a:pPr marL="457189" indent="0">
              <a:spcBef>
                <a:spcPts val="400"/>
              </a:spcBef>
              <a:buNone/>
            </a:pPr>
            <a:endParaRPr sz="1867"/>
          </a:p>
        </p:txBody>
      </p:sp>
      <p:pic>
        <p:nvPicPr>
          <p:cNvPr id="677" name="Google Shape;677;p104"/>
          <p:cNvPicPr preferRelativeResize="0"/>
          <p:nvPr/>
        </p:nvPicPr>
        <p:blipFill>
          <a:blip r:embed="rId3">
            <a:alphaModFix/>
          </a:blip>
          <a:stretch>
            <a:fillRect/>
          </a:stretch>
        </p:blipFill>
        <p:spPr>
          <a:xfrm>
            <a:off x="155826" y="134451"/>
            <a:ext cx="2697325" cy="1515351"/>
          </a:xfrm>
          <a:prstGeom prst="rect">
            <a:avLst/>
          </a:prstGeom>
          <a:noFill/>
          <a:ln>
            <a:noFill/>
          </a:ln>
        </p:spPr>
      </p:pic>
      <p:pic>
        <p:nvPicPr>
          <p:cNvPr id="678" name="Google Shape;678;p104"/>
          <p:cNvPicPr preferRelativeResize="0"/>
          <p:nvPr/>
        </p:nvPicPr>
        <p:blipFill>
          <a:blip r:embed="rId4">
            <a:alphaModFix/>
          </a:blip>
          <a:stretch>
            <a:fillRect/>
          </a:stretch>
        </p:blipFill>
        <p:spPr>
          <a:xfrm>
            <a:off x="8684026" y="1600200"/>
            <a:ext cx="3292401" cy="1851976"/>
          </a:xfrm>
          <a:prstGeom prst="rect">
            <a:avLst/>
          </a:prstGeom>
          <a:noFill/>
          <a:ln>
            <a:noFill/>
          </a:ln>
        </p:spPr>
      </p:pic>
      <p:pic>
        <p:nvPicPr>
          <p:cNvPr id="679" name="Google Shape;679;p104"/>
          <p:cNvPicPr preferRelativeResize="0"/>
          <p:nvPr/>
        </p:nvPicPr>
        <p:blipFill>
          <a:blip r:embed="rId5">
            <a:alphaModFix/>
          </a:blip>
          <a:stretch>
            <a:fillRect/>
          </a:stretch>
        </p:blipFill>
        <p:spPr>
          <a:xfrm>
            <a:off x="8483600" y="3604575"/>
            <a:ext cx="3556000" cy="2001095"/>
          </a:xfrm>
          <a:prstGeom prst="rect">
            <a:avLst/>
          </a:prstGeom>
          <a:noFill/>
          <a:ln>
            <a:noFill/>
          </a:ln>
        </p:spPr>
      </p:pic>
    </p:spTree>
    <p:extLst>
      <p:ext uri="{BB962C8B-B14F-4D97-AF65-F5344CB8AC3E}">
        <p14:creationId xmlns:p14="http://schemas.microsoft.com/office/powerpoint/2010/main" val="278857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xEl>
                                              <p:pRg st="0" end="0"/>
                                            </p:txEl>
                                          </p:spTgt>
                                        </p:tgtEl>
                                        <p:attrNameLst>
                                          <p:attrName>style.visibility</p:attrName>
                                        </p:attrNameLst>
                                      </p:cBhvr>
                                      <p:to>
                                        <p:strVal val="visible"/>
                                      </p:to>
                                    </p:set>
                                    <p:animEffect transition="in" filter="fade">
                                      <p:cBhvr>
                                        <p:cTn id="7" dur="1000"/>
                                        <p:tgtEl>
                                          <p:spTgt spid="6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
                                            <p:txEl>
                                              <p:pRg st="2" end="2"/>
                                            </p:txEl>
                                          </p:spTgt>
                                        </p:tgtEl>
                                        <p:attrNameLst>
                                          <p:attrName>style.visibility</p:attrName>
                                        </p:attrNameLst>
                                      </p:cBhvr>
                                      <p:to>
                                        <p:strVal val="visible"/>
                                      </p:to>
                                    </p:set>
                                    <p:animEffect transition="in" filter="fade">
                                      <p:cBhvr>
                                        <p:cTn id="12" dur="1000"/>
                                        <p:tgtEl>
                                          <p:spTgt spid="6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xEl>
                                              <p:pRg st="3" end="3"/>
                                            </p:txEl>
                                          </p:spTgt>
                                        </p:tgtEl>
                                        <p:attrNameLst>
                                          <p:attrName>style.visibility</p:attrName>
                                        </p:attrNameLst>
                                      </p:cBhvr>
                                      <p:to>
                                        <p:strVal val="visible"/>
                                      </p:to>
                                    </p:set>
                                    <p:animEffect transition="in" filter="fade">
                                      <p:cBhvr>
                                        <p:cTn id="17" dur="1000"/>
                                        <p:tgtEl>
                                          <p:spTgt spid="67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6">
                                            <p:txEl>
                                              <p:pRg st="4" end="4"/>
                                            </p:txEl>
                                          </p:spTgt>
                                        </p:tgtEl>
                                        <p:attrNameLst>
                                          <p:attrName>style.visibility</p:attrName>
                                        </p:attrNameLst>
                                      </p:cBhvr>
                                      <p:to>
                                        <p:strVal val="visible"/>
                                      </p:to>
                                    </p:set>
                                    <p:animEffect transition="in" filter="fade">
                                      <p:cBhvr>
                                        <p:cTn id="22" dur="1000"/>
                                        <p:tgtEl>
                                          <p:spTgt spid="67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6">
                                            <p:txEl>
                                              <p:pRg st="5" end="5"/>
                                            </p:txEl>
                                          </p:spTgt>
                                        </p:tgtEl>
                                        <p:attrNameLst>
                                          <p:attrName>style.visibility</p:attrName>
                                        </p:attrNameLst>
                                      </p:cBhvr>
                                      <p:to>
                                        <p:strVal val="visible"/>
                                      </p:to>
                                    </p:set>
                                    <p:animEffect transition="in" filter="fade">
                                      <p:cBhvr>
                                        <p:cTn id="27" dur="1000"/>
                                        <p:tgtEl>
                                          <p:spTgt spid="67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6">
                                            <p:txEl>
                                              <p:pRg st="6" end="6"/>
                                            </p:txEl>
                                          </p:spTgt>
                                        </p:tgtEl>
                                        <p:attrNameLst>
                                          <p:attrName>style.visibility</p:attrName>
                                        </p:attrNameLst>
                                      </p:cBhvr>
                                      <p:to>
                                        <p:strVal val="visible"/>
                                      </p:to>
                                    </p:set>
                                    <p:animEffect transition="in" filter="fade">
                                      <p:cBhvr>
                                        <p:cTn id="32" dur="1000"/>
                                        <p:tgtEl>
                                          <p:spTgt spid="67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6">
                                            <p:txEl>
                                              <p:pRg st="7" end="7"/>
                                            </p:txEl>
                                          </p:spTgt>
                                        </p:tgtEl>
                                        <p:attrNameLst>
                                          <p:attrName>style.visibility</p:attrName>
                                        </p:attrNameLst>
                                      </p:cBhvr>
                                      <p:to>
                                        <p:strVal val="visible"/>
                                      </p:to>
                                    </p:set>
                                    <p:animEffect transition="in" filter="fade">
                                      <p:cBhvr>
                                        <p:cTn id="37" dur="1000"/>
                                        <p:tgtEl>
                                          <p:spTgt spid="6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5"/>
          <p:cNvSpPr txBox="1">
            <a:spLocks noGrp="1"/>
          </p:cNvSpPr>
          <p:nvPr>
            <p:ph type="title"/>
          </p:nvPr>
        </p:nvSpPr>
        <p:spPr>
          <a:xfrm>
            <a:off x="838200" y="0"/>
            <a:ext cx="10515600" cy="8316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GB"/>
              <a:t>The Conventions of TV Crime Drama</a:t>
            </a:r>
            <a:endParaRPr/>
          </a:p>
        </p:txBody>
      </p:sp>
      <p:pic>
        <p:nvPicPr>
          <p:cNvPr id="686" name="Google Shape;686;p105"/>
          <p:cNvPicPr preferRelativeResize="0"/>
          <p:nvPr/>
        </p:nvPicPr>
        <p:blipFill rotWithShape="1">
          <a:blip r:embed="rId3">
            <a:alphaModFix/>
          </a:blip>
          <a:srcRect l="8412" r="8620" b="62308"/>
          <a:stretch/>
        </p:blipFill>
        <p:spPr>
          <a:xfrm>
            <a:off x="726140" y="831663"/>
            <a:ext cx="10627661" cy="3017664"/>
          </a:xfrm>
          <a:prstGeom prst="rect">
            <a:avLst/>
          </a:prstGeom>
          <a:noFill/>
          <a:ln>
            <a:noFill/>
          </a:ln>
        </p:spPr>
      </p:pic>
      <p:pic>
        <p:nvPicPr>
          <p:cNvPr id="687" name="Google Shape;687;p105"/>
          <p:cNvPicPr preferRelativeResize="0"/>
          <p:nvPr/>
        </p:nvPicPr>
        <p:blipFill rotWithShape="1">
          <a:blip r:embed="rId3">
            <a:alphaModFix/>
          </a:blip>
          <a:srcRect l="21742" t="37693" r="21725" b="24312"/>
          <a:stretch/>
        </p:blipFill>
        <p:spPr>
          <a:xfrm>
            <a:off x="2433486" y="3849329"/>
            <a:ext cx="7241453" cy="3041827"/>
          </a:xfrm>
          <a:prstGeom prst="rect">
            <a:avLst/>
          </a:prstGeom>
          <a:noFill/>
          <a:ln>
            <a:noFill/>
          </a:ln>
        </p:spPr>
      </p:pic>
    </p:spTree>
    <p:extLst>
      <p:ext uri="{BB962C8B-B14F-4D97-AF65-F5344CB8AC3E}">
        <p14:creationId xmlns:p14="http://schemas.microsoft.com/office/powerpoint/2010/main" val="396003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7"/>
          <p:cNvSpPr txBox="1">
            <a:spLocks noGrp="1"/>
          </p:cNvSpPr>
          <p:nvPr>
            <p:ph type="ctrTitle"/>
          </p:nvPr>
        </p:nvSpPr>
        <p:spPr>
          <a:xfrm>
            <a:off x="466567" y="244567"/>
            <a:ext cx="11360800" cy="478800"/>
          </a:xfrm>
          <a:prstGeom prst="rect">
            <a:avLst/>
          </a:prstGeom>
          <a:solidFill>
            <a:srgbClr val="93C47D"/>
          </a:solidFill>
        </p:spPr>
        <p:txBody>
          <a:bodyPr spcFirstLastPara="1" vert="horz" wrap="square" lIns="121900" tIns="121900" rIns="121900" bIns="121900" rtlCol="0" anchor="b" anchorCtr="0">
            <a:noAutofit/>
          </a:bodyPr>
          <a:lstStyle/>
          <a:p>
            <a:pPr>
              <a:spcBef>
                <a:spcPts val="0"/>
              </a:spcBef>
            </a:pPr>
            <a:r>
              <a:rPr lang="en-GB" sz="1600" b="1">
                <a:solidFill>
                  <a:srgbClr val="FF9900"/>
                </a:solidFill>
                <a:highlight>
                  <a:srgbClr val="FFFF00"/>
                </a:highlight>
              </a:rPr>
              <a:t>Component 1</a:t>
            </a:r>
            <a:r>
              <a:rPr lang="en-GB" sz="1600" b="1">
                <a:solidFill>
                  <a:srgbClr val="FFFFFF"/>
                </a:solidFill>
              </a:rPr>
              <a:t> </a:t>
            </a:r>
            <a:r>
              <a:rPr lang="en-GB" sz="1600" b="1">
                <a:solidFill>
                  <a:srgbClr val="FF0000"/>
                </a:solidFill>
              </a:rPr>
              <a:t>(Exam 1)</a:t>
            </a:r>
            <a:r>
              <a:rPr lang="en-GB" sz="1600" b="1">
                <a:solidFill>
                  <a:srgbClr val="FFFFFF"/>
                </a:solidFill>
              </a:rPr>
              <a:t>: Exploring the Media</a:t>
            </a:r>
            <a:r>
              <a:rPr lang="en-GB" sz="1600">
                <a:solidFill>
                  <a:srgbClr val="FFFFFF"/>
                </a:solidFill>
              </a:rPr>
              <a:t>, Written examination: 90 minutes - </a:t>
            </a:r>
            <a:r>
              <a:rPr lang="en-GB" sz="1600" i="1">
                <a:solidFill>
                  <a:srgbClr val="FFFFFF"/>
                </a:solidFill>
              </a:rPr>
              <a:t>40% of qualification </a:t>
            </a:r>
            <a:endParaRPr sz="1600" i="1">
              <a:solidFill>
                <a:srgbClr val="FFFFFF"/>
              </a:solidFill>
            </a:endParaRPr>
          </a:p>
        </p:txBody>
      </p:sp>
      <p:sp>
        <p:nvSpPr>
          <p:cNvPr id="444" name="Google Shape;444;p77"/>
          <p:cNvSpPr txBox="1">
            <a:spLocks noGrp="1"/>
          </p:cNvSpPr>
          <p:nvPr>
            <p:ph type="subTitle" idx="1"/>
          </p:nvPr>
        </p:nvSpPr>
        <p:spPr>
          <a:xfrm>
            <a:off x="3343367" y="2687851"/>
            <a:ext cx="4820000" cy="959200"/>
          </a:xfrm>
          <a:prstGeom prst="rect">
            <a:avLst/>
          </a:prstGeom>
        </p:spPr>
        <p:txBody>
          <a:bodyPr spcFirstLastPara="1" vert="horz" wrap="square" lIns="121900" tIns="121900" rIns="121900" bIns="121900" rtlCol="0" anchor="t" anchorCtr="0">
            <a:noAutofit/>
          </a:bodyPr>
          <a:lstStyle/>
          <a:p>
            <a:pPr algn="l">
              <a:spcBef>
                <a:spcPts val="0"/>
              </a:spcBef>
            </a:pPr>
            <a:r>
              <a:rPr lang="en-GB" sz="1067" b="1"/>
              <a:t>In this section you will also need to study:</a:t>
            </a:r>
            <a:r>
              <a:rPr lang="en-GB" sz="1067"/>
              <a:t> </a:t>
            </a:r>
            <a:endParaRPr sz="1067"/>
          </a:p>
          <a:p>
            <a:pPr marL="609585" indent="-372524" algn="l">
              <a:spcBef>
                <a:spcPts val="0"/>
              </a:spcBef>
              <a:buSzPts val="800"/>
              <a:buChar char="●"/>
            </a:pPr>
            <a:r>
              <a:rPr lang="en-GB" sz="1067" i="1"/>
              <a:t>The Sun newspaper website; </a:t>
            </a:r>
            <a:endParaRPr sz="1067" i="1"/>
          </a:p>
          <a:p>
            <a:pPr marL="609585" indent="-372524" algn="l">
              <a:spcBef>
                <a:spcPts val="0"/>
              </a:spcBef>
              <a:buSzPts val="800"/>
              <a:buChar char="●"/>
            </a:pPr>
            <a:r>
              <a:rPr lang="en-GB" sz="1067" i="1"/>
              <a:t>A full issue of The Sun newspaper</a:t>
            </a:r>
            <a:endParaRPr sz="1067" i="1"/>
          </a:p>
          <a:p>
            <a:pPr marL="609585" indent="-372524" algn="l">
              <a:spcBef>
                <a:spcPts val="0"/>
              </a:spcBef>
              <a:buSzPts val="800"/>
              <a:buChar char="●"/>
            </a:pPr>
            <a:r>
              <a:rPr lang="en-GB" sz="1067" i="1"/>
              <a:t>The Guardian Newspaper Website; </a:t>
            </a:r>
            <a:endParaRPr sz="1067" i="1"/>
          </a:p>
          <a:p>
            <a:pPr marL="609585" indent="-372524" algn="l">
              <a:spcBef>
                <a:spcPts val="0"/>
              </a:spcBef>
              <a:buSzPts val="800"/>
              <a:buChar char="●"/>
            </a:pPr>
            <a:r>
              <a:rPr lang="en-GB" sz="1067" i="1"/>
              <a:t>The 007 James Bond Official Website</a:t>
            </a:r>
            <a:endParaRPr sz="1067" i="1"/>
          </a:p>
        </p:txBody>
      </p:sp>
      <p:sp>
        <p:nvSpPr>
          <p:cNvPr id="445" name="Google Shape;445;p77"/>
          <p:cNvSpPr txBox="1"/>
          <p:nvPr/>
        </p:nvSpPr>
        <p:spPr>
          <a:xfrm>
            <a:off x="466567" y="856000"/>
            <a:ext cx="5382800" cy="244400"/>
          </a:xfrm>
          <a:prstGeom prst="rect">
            <a:avLst/>
          </a:prstGeom>
          <a:solidFill>
            <a:srgbClr val="FFFF00"/>
          </a:solidFill>
          <a:ln>
            <a:noFill/>
          </a:ln>
        </p:spPr>
        <p:txBody>
          <a:bodyPr spcFirstLastPara="1" wrap="square" lIns="121900" tIns="121900" rIns="121900" bIns="121900" anchor="ctr" anchorCtr="0">
            <a:noAutofit/>
          </a:bodyPr>
          <a:lstStyle/>
          <a:p>
            <a:r>
              <a:rPr lang="en-GB" sz="1467" b="1"/>
              <a:t>Section A: </a:t>
            </a:r>
            <a:r>
              <a:rPr lang="en-GB" sz="1467"/>
              <a:t>Exploring </a:t>
            </a:r>
            <a:r>
              <a:rPr lang="en-GB" sz="1467" b="1"/>
              <a:t>Media Language</a:t>
            </a:r>
            <a:r>
              <a:rPr lang="en-GB" sz="1467"/>
              <a:t> and </a:t>
            </a:r>
            <a:r>
              <a:rPr lang="en-GB" sz="1467" b="1"/>
              <a:t>Representation</a:t>
            </a:r>
            <a:endParaRPr sz="1467" b="1"/>
          </a:p>
        </p:txBody>
      </p:sp>
      <p:pic>
        <p:nvPicPr>
          <p:cNvPr id="446" name="Google Shape;446;p77"/>
          <p:cNvPicPr preferRelativeResize="0"/>
          <p:nvPr/>
        </p:nvPicPr>
        <p:blipFill>
          <a:blip r:embed="rId3">
            <a:alphaModFix/>
          </a:blip>
          <a:stretch>
            <a:fillRect/>
          </a:stretch>
        </p:blipFill>
        <p:spPr>
          <a:xfrm>
            <a:off x="466565" y="1233033"/>
            <a:ext cx="787004" cy="1056800"/>
          </a:xfrm>
          <a:prstGeom prst="rect">
            <a:avLst/>
          </a:prstGeom>
          <a:noFill/>
          <a:ln>
            <a:noFill/>
          </a:ln>
        </p:spPr>
      </p:pic>
      <p:pic>
        <p:nvPicPr>
          <p:cNvPr id="447" name="Google Shape;447;p77"/>
          <p:cNvPicPr preferRelativeResize="0"/>
          <p:nvPr/>
        </p:nvPicPr>
        <p:blipFill>
          <a:blip r:embed="rId4">
            <a:alphaModFix/>
          </a:blip>
          <a:stretch>
            <a:fillRect/>
          </a:stretch>
        </p:blipFill>
        <p:spPr>
          <a:xfrm>
            <a:off x="1324501" y="1233033"/>
            <a:ext cx="842631" cy="1056800"/>
          </a:xfrm>
          <a:prstGeom prst="rect">
            <a:avLst/>
          </a:prstGeom>
          <a:noFill/>
          <a:ln>
            <a:noFill/>
          </a:ln>
        </p:spPr>
      </p:pic>
      <p:pic>
        <p:nvPicPr>
          <p:cNvPr id="448" name="Google Shape;448;p77"/>
          <p:cNvPicPr preferRelativeResize="0"/>
          <p:nvPr/>
        </p:nvPicPr>
        <p:blipFill>
          <a:blip r:embed="rId5">
            <a:alphaModFix/>
          </a:blip>
          <a:stretch>
            <a:fillRect/>
          </a:stretch>
        </p:blipFill>
        <p:spPr>
          <a:xfrm>
            <a:off x="2238065" y="1233036"/>
            <a:ext cx="661235" cy="1056801"/>
          </a:xfrm>
          <a:prstGeom prst="rect">
            <a:avLst/>
          </a:prstGeom>
          <a:noFill/>
          <a:ln>
            <a:noFill/>
          </a:ln>
        </p:spPr>
      </p:pic>
      <p:pic>
        <p:nvPicPr>
          <p:cNvPr id="449" name="Google Shape;449;p77"/>
          <p:cNvPicPr preferRelativeResize="0"/>
          <p:nvPr/>
        </p:nvPicPr>
        <p:blipFill>
          <a:blip r:embed="rId6">
            <a:alphaModFix/>
          </a:blip>
          <a:stretch>
            <a:fillRect/>
          </a:stretch>
        </p:blipFill>
        <p:spPr>
          <a:xfrm>
            <a:off x="2970233" y="1233034"/>
            <a:ext cx="719319" cy="1056799"/>
          </a:xfrm>
          <a:prstGeom prst="rect">
            <a:avLst/>
          </a:prstGeom>
          <a:noFill/>
          <a:ln>
            <a:noFill/>
          </a:ln>
        </p:spPr>
      </p:pic>
      <p:pic>
        <p:nvPicPr>
          <p:cNvPr id="450" name="Google Shape;450;p77"/>
          <p:cNvPicPr preferRelativeResize="0"/>
          <p:nvPr/>
        </p:nvPicPr>
        <p:blipFill>
          <a:blip r:embed="rId7">
            <a:alphaModFix/>
          </a:blip>
          <a:stretch>
            <a:fillRect/>
          </a:stretch>
        </p:blipFill>
        <p:spPr>
          <a:xfrm>
            <a:off x="3760500" y="1233034"/>
            <a:ext cx="719333" cy="1039956"/>
          </a:xfrm>
          <a:prstGeom prst="rect">
            <a:avLst/>
          </a:prstGeom>
          <a:noFill/>
          <a:ln>
            <a:noFill/>
          </a:ln>
        </p:spPr>
      </p:pic>
      <p:pic>
        <p:nvPicPr>
          <p:cNvPr id="451" name="Google Shape;451;p77"/>
          <p:cNvPicPr preferRelativeResize="0"/>
          <p:nvPr/>
        </p:nvPicPr>
        <p:blipFill>
          <a:blip r:embed="rId8">
            <a:alphaModFix/>
          </a:blip>
          <a:stretch>
            <a:fillRect/>
          </a:stretch>
        </p:blipFill>
        <p:spPr>
          <a:xfrm>
            <a:off x="4550767" y="1233033"/>
            <a:ext cx="787000" cy="1064027"/>
          </a:xfrm>
          <a:prstGeom prst="rect">
            <a:avLst/>
          </a:prstGeom>
          <a:noFill/>
          <a:ln>
            <a:noFill/>
          </a:ln>
        </p:spPr>
      </p:pic>
      <p:pic>
        <p:nvPicPr>
          <p:cNvPr id="452" name="Google Shape;452;p77"/>
          <p:cNvPicPr preferRelativeResize="0"/>
          <p:nvPr/>
        </p:nvPicPr>
        <p:blipFill>
          <a:blip r:embed="rId9">
            <a:alphaModFix/>
          </a:blip>
          <a:stretch>
            <a:fillRect/>
          </a:stretch>
        </p:blipFill>
        <p:spPr>
          <a:xfrm>
            <a:off x="5357568" y="1233034"/>
            <a:ext cx="787001" cy="1016665"/>
          </a:xfrm>
          <a:prstGeom prst="rect">
            <a:avLst/>
          </a:prstGeom>
          <a:noFill/>
          <a:ln>
            <a:noFill/>
          </a:ln>
        </p:spPr>
      </p:pic>
      <p:pic>
        <p:nvPicPr>
          <p:cNvPr id="453" name="Google Shape;453;p77"/>
          <p:cNvPicPr preferRelativeResize="0"/>
          <p:nvPr/>
        </p:nvPicPr>
        <p:blipFill>
          <a:blip r:embed="rId10">
            <a:alphaModFix/>
          </a:blip>
          <a:stretch>
            <a:fillRect/>
          </a:stretch>
        </p:blipFill>
        <p:spPr>
          <a:xfrm>
            <a:off x="6215501" y="1233034"/>
            <a:ext cx="842633" cy="1039911"/>
          </a:xfrm>
          <a:prstGeom prst="rect">
            <a:avLst/>
          </a:prstGeom>
          <a:noFill/>
          <a:ln>
            <a:noFill/>
          </a:ln>
        </p:spPr>
      </p:pic>
      <p:sp>
        <p:nvSpPr>
          <p:cNvPr id="454" name="Google Shape;454;p77"/>
          <p:cNvSpPr txBox="1"/>
          <p:nvPr/>
        </p:nvSpPr>
        <p:spPr>
          <a:xfrm>
            <a:off x="466567" y="2404033"/>
            <a:ext cx="5382800" cy="244400"/>
          </a:xfrm>
          <a:prstGeom prst="rect">
            <a:avLst/>
          </a:prstGeom>
          <a:solidFill>
            <a:srgbClr val="FFFF00"/>
          </a:solidFill>
          <a:ln>
            <a:noFill/>
          </a:ln>
        </p:spPr>
        <p:txBody>
          <a:bodyPr spcFirstLastPara="1" wrap="square" lIns="121900" tIns="121900" rIns="121900" bIns="121900" anchor="ctr" anchorCtr="0">
            <a:noAutofit/>
          </a:bodyPr>
          <a:lstStyle/>
          <a:p>
            <a:r>
              <a:rPr lang="en-GB" sz="1467" b="1"/>
              <a:t>Section B: </a:t>
            </a:r>
            <a:r>
              <a:rPr lang="en-GB" sz="1467"/>
              <a:t>Exploring </a:t>
            </a:r>
            <a:r>
              <a:rPr lang="en-GB" sz="1467" b="1"/>
              <a:t>Institutions </a:t>
            </a:r>
            <a:r>
              <a:rPr lang="en-GB" sz="1467"/>
              <a:t>and </a:t>
            </a:r>
            <a:r>
              <a:rPr lang="en-GB" sz="1467" b="1"/>
              <a:t>Audiences</a:t>
            </a:r>
            <a:endParaRPr sz="1467" b="1"/>
          </a:p>
        </p:txBody>
      </p:sp>
      <p:sp>
        <p:nvSpPr>
          <p:cNvPr id="455" name="Google Shape;455;p77"/>
          <p:cNvSpPr txBox="1">
            <a:spLocks noGrp="1"/>
          </p:cNvSpPr>
          <p:nvPr>
            <p:ph type="ctrTitle"/>
          </p:nvPr>
        </p:nvSpPr>
        <p:spPr>
          <a:xfrm>
            <a:off x="466567" y="3830900"/>
            <a:ext cx="11360800" cy="418400"/>
          </a:xfrm>
          <a:prstGeom prst="rect">
            <a:avLst/>
          </a:prstGeom>
          <a:solidFill>
            <a:srgbClr val="93C47D"/>
          </a:solidFill>
        </p:spPr>
        <p:txBody>
          <a:bodyPr spcFirstLastPara="1" vert="horz" wrap="square" lIns="121900" tIns="121900" rIns="121900" bIns="121900" rtlCol="0" anchor="ctr" anchorCtr="0">
            <a:noAutofit/>
          </a:bodyPr>
          <a:lstStyle/>
          <a:p>
            <a:pPr>
              <a:spcBef>
                <a:spcPts val="0"/>
              </a:spcBef>
            </a:pPr>
            <a:r>
              <a:rPr lang="en-GB" sz="1600" b="1">
                <a:solidFill>
                  <a:srgbClr val="4A86E8"/>
                </a:solidFill>
                <a:highlight>
                  <a:srgbClr val="FFFF00"/>
                </a:highlight>
              </a:rPr>
              <a:t>Component 2</a:t>
            </a:r>
            <a:r>
              <a:rPr lang="en-GB" sz="1600" b="1">
                <a:solidFill>
                  <a:srgbClr val="FFFFFF"/>
                </a:solidFill>
              </a:rPr>
              <a:t> </a:t>
            </a:r>
            <a:r>
              <a:rPr lang="en-GB" sz="1600" b="1">
                <a:solidFill>
                  <a:srgbClr val="FF0000"/>
                </a:solidFill>
              </a:rPr>
              <a:t>(Exam 2)</a:t>
            </a:r>
            <a:r>
              <a:rPr lang="en-GB" sz="1600" b="1">
                <a:solidFill>
                  <a:srgbClr val="FFFFFF"/>
                </a:solidFill>
              </a:rPr>
              <a:t>: Media Forms and Products, </a:t>
            </a:r>
            <a:r>
              <a:rPr lang="en-GB" sz="1600">
                <a:solidFill>
                  <a:srgbClr val="FFFFFF"/>
                </a:solidFill>
              </a:rPr>
              <a:t>Written examination: 90 minutes - 30% of qualification</a:t>
            </a:r>
            <a:endParaRPr sz="1600">
              <a:solidFill>
                <a:srgbClr val="FFFFFF"/>
              </a:solidFill>
            </a:endParaRPr>
          </a:p>
        </p:txBody>
      </p:sp>
      <p:sp>
        <p:nvSpPr>
          <p:cNvPr id="456" name="Google Shape;456;p77"/>
          <p:cNvSpPr txBox="1"/>
          <p:nvPr/>
        </p:nvSpPr>
        <p:spPr>
          <a:xfrm>
            <a:off x="466567" y="4460633"/>
            <a:ext cx="11089200" cy="244400"/>
          </a:xfrm>
          <a:prstGeom prst="rect">
            <a:avLst/>
          </a:prstGeom>
          <a:solidFill>
            <a:srgbClr val="FFFF00"/>
          </a:solidFill>
          <a:ln>
            <a:noFill/>
          </a:ln>
        </p:spPr>
        <p:txBody>
          <a:bodyPr spcFirstLastPara="1" wrap="square" lIns="121900" tIns="121900" rIns="121900" bIns="121900" anchor="ctr" anchorCtr="0">
            <a:noAutofit/>
          </a:bodyPr>
          <a:lstStyle/>
          <a:p>
            <a:r>
              <a:rPr lang="en-GB" sz="1467" b="1"/>
              <a:t>Section A: TELEVISION - </a:t>
            </a:r>
            <a:r>
              <a:rPr lang="en-GB" sz="1467"/>
              <a:t>You will be asked about EITHER Media language or Institutions or Representation or Audiences</a:t>
            </a:r>
            <a:endParaRPr sz="1467" b="1"/>
          </a:p>
        </p:txBody>
      </p:sp>
      <p:pic>
        <p:nvPicPr>
          <p:cNvPr id="457" name="Google Shape;457;p77"/>
          <p:cNvPicPr preferRelativeResize="0"/>
          <p:nvPr/>
        </p:nvPicPr>
        <p:blipFill>
          <a:blip r:embed="rId11">
            <a:alphaModFix/>
          </a:blip>
          <a:stretch>
            <a:fillRect/>
          </a:stretch>
        </p:blipFill>
        <p:spPr>
          <a:xfrm>
            <a:off x="1904967" y="2831267"/>
            <a:ext cx="1392800" cy="784236"/>
          </a:xfrm>
          <a:prstGeom prst="rect">
            <a:avLst/>
          </a:prstGeom>
          <a:noFill/>
          <a:ln>
            <a:noFill/>
          </a:ln>
        </p:spPr>
      </p:pic>
      <p:sp>
        <p:nvSpPr>
          <p:cNvPr id="458" name="Google Shape;458;p77"/>
          <p:cNvSpPr txBox="1">
            <a:spLocks noGrp="1"/>
          </p:cNvSpPr>
          <p:nvPr>
            <p:ph type="subTitle" idx="1"/>
          </p:nvPr>
        </p:nvSpPr>
        <p:spPr>
          <a:xfrm>
            <a:off x="466567" y="4650167"/>
            <a:ext cx="10019200" cy="738800"/>
          </a:xfrm>
          <a:prstGeom prst="rect">
            <a:avLst/>
          </a:prstGeom>
        </p:spPr>
        <p:txBody>
          <a:bodyPr spcFirstLastPara="1" vert="horz" wrap="square" lIns="121900" tIns="121900" rIns="121900" bIns="121900" rtlCol="0" anchor="t" anchorCtr="0">
            <a:noAutofit/>
          </a:bodyPr>
          <a:lstStyle/>
          <a:p>
            <a:pPr algn="l">
              <a:spcBef>
                <a:spcPts val="0"/>
              </a:spcBef>
            </a:pPr>
            <a:r>
              <a:rPr lang="en-GB" sz="1467" b="1"/>
              <a:t>You will study:</a:t>
            </a:r>
            <a:endParaRPr sz="1467" b="1"/>
          </a:p>
          <a:p>
            <a:pPr marL="609585" indent="-397923" algn="l">
              <a:spcBef>
                <a:spcPts val="0"/>
              </a:spcBef>
              <a:buSzPts val="1100"/>
              <a:buChar char="●"/>
            </a:pPr>
            <a:r>
              <a:rPr lang="en-GB" sz="1467" b="1">
                <a:solidFill>
                  <a:srgbClr val="000000"/>
                </a:solidFill>
              </a:rPr>
              <a:t>Luther</a:t>
            </a:r>
            <a:r>
              <a:rPr lang="en-GB" sz="1467" b="1"/>
              <a:t>, </a:t>
            </a:r>
            <a:r>
              <a:rPr lang="en-GB" sz="1467"/>
              <a:t>Series 1, Episode 1 (2010), </a:t>
            </a:r>
            <a:endParaRPr sz="1467"/>
          </a:p>
          <a:p>
            <a:pPr marL="609585" indent="-397923" algn="l">
              <a:spcBef>
                <a:spcPts val="0"/>
              </a:spcBef>
              <a:buSzPts val="1100"/>
              <a:buChar char="●"/>
            </a:pPr>
            <a:r>
              <a:rPr lang="en-GB" sz="1467"/>
              <a:t>Plus a ten minute extract from:</a:t>
            </a:r>
            <a:r>
              <a:rPr lang="en-GB" sz="1467" b="1"/>
              <a:t> </a:t>
            </a:r>
            <a:r>
              <a:rPr lang="en-GB" sz="1467" b="1">
                <a:solidFill>
                  <a:srgbClr val="000000"/>
                </a:solidFill>
              </a:rPr>
              <a:t>The Sweeney</a:t>
            </a:r>
            <a:r>
              <a:rPr lang="en-GB" sz="1467" b="1"/>
              <a:t>,</a:t>
            </a:r>
            <a:r>
              <a:rPr lang="en-GB" sz="1467"/>
              <a:t> Series 1</a:t>
            </a:r>
            <a:endParaRPr sz="1467" i="1"/>
          </a:p>
        </p:txBody>
      </p:sp>
      <p:sp>
        <p:nvSpPr>
          <p:cNvPr id="459" name="Google Shape;459;p77"/>
          <p:cNvSpPr txBox="1"/>
          <p:nvPr/>
        </p:nvSpPr>
        <p:spPr>
          <a:xfrm>
            <a:off x="466567" y="5611533"/>
            <a:ext cx="11089200" cy="244400"/>
          </a:xfrm>
          <a:prstGeom prst="rect">
            <a:avLst/>
          </a:prstGeom>
          <a:solidFill>
            <a:srgbClr val="FFFF00"/>
          </a:solidFill>
          <a:ln>
            <a:noFill/>
          </a:ln>
        </p:spPr>
        <p:txBody>
          <a:bodyPr spcFirstLastPara="1" wrap="square" lIns="121900" tIns="121900" rIns="121900" bIns="121900" anchor="ctr" anchorCtr="0">
            <a:noAutofit/>
          </a:bodyPr>
          <a:lstStyle/>
          <a:p>
            <a:r>
              <a:rPr lang="en-GB" sz="1467" b="1"/>
              <a:t>Section B: MUSIC VIDEOS- </a:t>
            </a:r>
            <a:r>
              <a:rPr lang="en-GB" sz="1467"/>
              <a:t>You will be asked about EITHER Media language or Institutions or Representation or Audiences</a:t>
            </a:r>
            <a:endParaRPr sz="1467" b="1"/>
          </a:p>
        </p:txBody>
      </p:sp>
      <p:sp>
        <p:nvSpPr>
          <p:cNvPr id="460" name="Google Shape;460;p77"/>
          <p:cNvSpPr txBox="1">
            <a:spLocks noGrp="1"/>
          </p:cNvSpPr>
          <p:nvPr>
            <p:ph type="subTitle" idx="1"/>
          </p:nvPr>
        </p:nvSpPr>
        <p:spPr>
          <a:xfrm>
            <a:off x="415433" y="5902933"/>
            <a:ext cx="6962400" cy="738800"/>
          </a:xfrm>
          <a:prstGeom prst="rect">
            <a:avLst/>
          </a:prstGeom>
        </p:spPr>
        <p:txBody>
          <a:bodyPr spcFirstLastPara="1" vert="horz" wrap="square" lIns="121900" tIns="121900" rIns="121900" bIns="121900" rtlCol="0" anchor="t" anchorCtr="0">
            <a:noAutofit/>
          </a:bodyPr>
          <a:lstStyle/>
          <a:p>
            <a:pPr algn="l">
              <a:spcBef>
                <a:spcPts val="0"/>
              </a:spcBef>
            </a:pPr>
            <a:r>
              <a:rPr lang="en-GB" sz="1467" b="1"/>
              <a:t>You will study:</a:t>
            </a:r>
            <a:endParaRPr sz="1467" b="1"/>
          </a:p>
          <a:p>
            <a:pPr marL="609585" indent="-397923" algn="l">
              <a:spcBef>
                <a:spcPts val="0"/>
              </a:spcBef>
              <a:buSzPts val="1100"/>
              <a:buChar char="●"/>
            </a:pPr>
            <a:r>
              <a:rPr lang="en-GB" sz="1467" b="1">
                <a:solidFill>
                  <a:srgbClr val="000000"/>
                </a:solidFill>
              </a:rPr>
              <a:t>Taylor Swift, </a:t>
            </a:r>
            <a:r>
              <a:rPr lang="en-GB" sz="1467" b="1" i="1">
                <a:solidFill>
                  <a:srgbClr val="000000"/>
                </a:solidFill>
              </a:rPr>
              <a:t>Bad Blood</a:t>
            </a:r>
            <a:r>
              <a:rPr lang="en-GB" sz="1467" b="1">
                <a:solidFill>
                  <a:srgbClr val="000000"/>
                </a:solidFill>
              </a:rPr>
              <a:t> (2014): Music video AND website	</a:t>
            </a:r>
            <a:endParaRPr sz="1467"/>
          </a:p>
          <a:p>
            <a:pPr marL="609585" indent="-397923" algn="l">
              <a:spcBef>
                <a:spcPts val="0"/>
              </a:spcBef>
              <a:buClr>
                <a:srgbClr val="000000"/>
              </a:buClr>
              <a:buSzPts val="1100"/>
              <a:buChar char="●"/>
            </a:pPr>
            <a:r>
              <a:rPr lang="en-GB" sz="1467" b="1">
                <a:solidFill>
                  <a:srgbClr val="000000"/>
                </a:solidFill>
              </a:rPr>
              <a:t> Pharrell Williams, </a:t>
            </a:r>
            <a:r>
              <a:rPr lang="en-GB" sz="1467" b="1" i="1">
                <a:solidFill>
                  <a:srgbClr val="000000"/>
                </a:solidFill>
              </a:rPr>
              <a:t>Freedom</a:t>
            </a:r>
            <a:r>
              <a:rPr lang="en-GB" sz="1467" b="1">
                <a:solidFill>
                  <a:srgbClr val="000000"/>
                </a:solidFill>
              </a:rPr>
              <a:t> (2015): </a:t>
            </a:r>
            <a:r>
              <a:rPr lang="en-GB" sz="1467" b="1">
                <a:solidFill>
                  <a:schemeClr val="dk1"/>
                </a:solidFill>
              </a:rPr>
              <a:t>Music video AND website	</a:t>
            </a:r>
            <a:endParaRPr sz="1467"/>
          </a:p>
          <a:p>
            <a:pPr marL="609585" algn="l">
              <a:spcBef>
                <a:spcPts val="0"/>
              </a:spcBef>
            </a:pPr>
            <a:endParaRPr sz="1467" b="1">
              <a:solidFill>
                <a:srgbClr val="000000"/>
              </a:solidFill>
            </a:endParaRPr>
          </a:p>
        </p:txBody>
      </p:sp>
      <p:sp>
        <p:nvSpPr>
          <p:cNvPr id="461" name="Google Shape;461;p77"/>
          <p:cNvSpPr txBox="1">
            <a:spLocks noGrp="1"/>
          </p:cNvSpPr>
          <p:nvPr>
            <p:ph type="subTitle" idx="1"/>
          </p:nvPr>
        </p:nvSpPr>
        <p:spPr>
          <a:xfrm>
            <a:off x="7516333" y="5943700"/>
            <a:ext cx="4526800" cy="738800"/>
          </a:xfrm>
          <a:prstGeom prst="rect">
            <a:avLst/>
          </a:prstGeom>
        </p:spPr>
        <p:txBody>
          <a:bodyPr spcFirstLastPara="1" vert="horz" wrap="square" lIns="121900" tIns="121900" rIns="121900" bIns="121900" rtlCol="0" anchor="t" anchorCtr="0">
            <a:noAutofit/>
          </a:bodyPr>
          <a:lstStyle/>
          <a:p>
            <a:pPr algn="l">
              <a:spcBef>
                <a:spcPts val="0"/>
              </a:spcBef>
            </a:pPr>
            <a:r>
              <a:rPr lang="en-GB" sz="1467" b="1"/>
              <a:t>You will also study:</a:t>
            </a:r>
            <a:endParaRPr sz="1467" b="1"/>
          </a:p>
          <a:p>
            <a:pPr marL="609585" indent="-397923" algn="l">
              <a:spcBef>
                <a:spcPts val="0"/>
              </a:spcBef>
              <a:buClr>
                <a:srgbClr val="000000"/>
              </a:buClr>
              <a:buSzPts val="1100"/>
              <a:buChar char="●"/>
            </a:pPr>
            <a:r>
              <a:rPr lang="en-GB" sz="1467" b="1">
                <a:solidFill>
                  <a:srgbClr val="000000"/>
                </a:solidFill>
              </a:rPr>
              <a:t>Duran Duran, Rio (1982) </a:t>
            </a:r>
            <a:endParaRPr sz="1467" b="1">
              <a:solidFill>
                <a:srgbClr val="000000"/>
              </a:solidFill>
            </a:endParaRPr>
          </a:p>
          <a:p>
            <a:pPr marL="609585" algn="l">
              <a:spcBef>
                <a:spcPts val="0"/>
              </a:spcBef>
            </a:pPr>
            <a:endParaRPr sz="1467" b="1" i="1">
              <a:solidFill>
                <a:srgbClr val="000000"/>
              </a:solidFill>
            </a:endParaRPr>
          </a:p>
        </p:txBody>
      </p:sp>
      <p:sp>
        <p:nvSpPr>
          <p:cNvPr id="462" name="Google Shape;462;p77"/>
          <p:cNvSpPr txBox="1"/>
          <p:nvPr/>
        </p:nvSpPr>
        <p:spPr>
          <a:xfrm>
            <a:off x="8325400" y="1008833"/>
            <a:ext cx="3403600" cy="260680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GB" sz="2400" b="1"/>
              <a:t>You need to know the following for ALL Set Products:</a:t>
            </a:r>
            <a:endParaRPr sz="2400" b="1"/>
          </a:p>
          <a:p>
            <a:endParaRPr sz="2400"/>
          </a:p>
          <a:p>
            <a:pPr marL="609585" indent="-423323">
              <a:buSzPts val="1400"/>
              <a:buChar char="-"/>
            </a:pPr>
            <a:r>
              <a:rPr lang="en-GB" sz="2400" b="1"/>
              <a:t>Historical </a:t>
            </a:r>
            <a:r>
              <a:rPr lang="en-GB" sz="2400"/>
              <a:t>context</a:t>
            </a:r>
            <a:endParaRPr sz="2400"/>
          </a:p>
          <a:p>
            <a:pPr marL="609585" indent="-423323">
              <a:buSzPts val="1400"/>
              <a:buChar char="-"/>
            </a:pPr>
            <a:r>
              <a:rPr lang="en-GB" sz="2400" b="1"/>
              <a:t>Social </a:t>
            </a:r>
            <a:r>
              <a:rPr lang="en-GB" sz="2400"/>
              <a:t>and </a:t>
            </a:r>
            <a:r>
              <a:rPr lang="en-GB" sz="2400" b="1"/>
              <a:t>Cultural </a:t>
            </a:r>
            <a:r>
              <a:rPr lang="en-GB" sz="2400"/>
              <a:t>context</a:t>
            </a:r>
            <a:endParaRPr sz="2400"/>
          </a:p>
          <a:p>
            <a:pPr marL="609585" indent="-423323">
              <a:buSzPts val="1400"/>
              <a:buChar char="-"/>
            </a:pPr>
            <a:r>
              <a:rPr lang="en-GB" sz="2400" b="1"/>
              <a:t>Political </a:t>
            </a:r>
            <a:r>
              <a:rPr lang="en-GB" sz="2400"/>
              <a:t>Context</a:t>
            </a:r>
            <a:endParaRPr sz="2400"/>
          </a:p>
          <a:p>
            <a:endParaRPr sz="2400"/>
          </a:p>
        </p:txBody>
      </p:sp>
      <p:pic>
        <p:nvPicPr>
          <p:cNvPr id="463" name="Google Shape;463;p77"/>
          <p:cNvPicPr preferRelativeResize="0"/>
          <p:nvPr/>
        </p:nvPicPr>
        <p:blipFill>
          <a:blip r:embed="rId12">
            <a:alphaModFix/>
          </a:blip>
          <a:stretch>
            <a:fillRect/>
          </a:stretch>
        </p:blipFill>
        <p:spPr>
          <a:xfrm>
            <a:off x="293067" y="2820018"/>
            <a:ext cx="1483533" cy="839300"/>
          </a:xfrm>
          <a:prstGeom prst="rect">
            <a:avLst/>
          </a:prstGeom>
          <a:noFill/>
          <a:ln>
            <a:noFill/>
          </a:ln>
        </p:spPr>
      </p:pic>
    </p:spTree>
    <p:extLst>
      <p:ext uri="{BB962C8B-B14F-4D97-AF65-F5344CB8AC3E}">
        <p14:creationId xmlns:p14="http://schemas.microsoft.com/office/powerpoint/2010/main" val="1393452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8"/>
          <p:cNvSpPr txBox="1">
            <a:spLocks noGrp="1"/>
          </p:cNvSpPr>
          <p:nvPr>
            <p:ph type="title"/>
          </p:nvPr>
        </p:nvSpPr>
        <p:spPr>
          <a:xfrm>
            <a:off x="415600" y="593367"/>
            <a:ext cx="11360800" cy="5364400"/>
          </a:xfrm>
          <a:prstGeom prst="rect">
            <a:avLst/>
          </a:prstGeom>
          <a:solidFill>
            <a:srgbClr val="FFFF00"/>
          </a:solidFill>
        </p:spPr>
        <p:txBody>
          <a:bodyPr spcFirstLastPara="1" vert="horz" wrap="square" lIns="121900" tIns="121900" rIns="121900" bIns="121900" rtlCol="0" anchor="ctr" anchorCtr="0">
            <a:noAutofit/>
          </a:bodyPr>
          <a:lstStyle/>
          <a:p>
            <a:pPr algn="ctr"/>
            <a:r>
              <a:rPr lang="en-GB" sz="12800" b="1"/>
              <a:t>EXAM: PAPER 2</a:t>
            </a:r>
            <a:endParaRPr sz="12800" b="1"/>
          </a:p>
        </p:txBody>
      </p:sp>
      <p:sp>
        <p:nvSpPr>
          <p:cNvPr id="469" name="Google Shape;469;p7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spTree>
    <p:extLst>
      <p:ext uri="{BB962C8B-B14F-4D97-AF65-F5344CB8AC3E}">
        <p14:creationId xmlns:p14="http://schemas.microsoft.com/office/powerpoint/2010/main" val="2008149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75" name="Google Shape;475;p7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76" name="Google Shape;476;p79"/>
          <p:cNvPicPr preferRelativeResize="0"/>
          <p:nvPr/>
        </p:nvPicPr>
        <p:blipFill>
          <a:blip r:embed="rId3">
            <a:alphaModFix/>
          </a:blip>
          <a:stretch>
            <a:fillRect/>
          </a:stretch>
        </p:blipFill>
        <p:spPr>
          <a:xfrm>
            <a:off x="1405434" y="4425467"/>
            <a:ext cx="2761965" cy="1592300"/>
          </a:xfrm>
          <a:prstGeom prst="rect">
            <a:avLst/>
          </a:prstGeom>
          <a:noFill/>
          <a:ln>
            <a:noFill/>
          </a:ln>
        </p:spPr>
      </p:pic>
      <p:pic>
        <p:nvPicPr>
          <p:cNvPr id="477" name="Google Shape;477;p79"/>
          <p:cNvPicPr preferRelativeResize="0"/>
          <p:nvPr/>
        </p:nvPicPr>
        <p:blipFill>
          <a:blip r:embed="rId4">
            <a:alphaModFix/>
          </a:blip>
          <a:stretch>
            <a:fillRect/>
          </a:stretch>
        </p:blipFill>
        <p:spPr>
          <a:xfrm>
            <a:off x="4232834" y="4502667"/>
            <a:ext cx="2109300" cy="1341700"/>
          </a:xfrm>
          <a:prstGeom prst="rect">
            <a:avLst/>
          </a:prstGeom>
          <a:noFill/>
          <a:ln>
            <a:noFill/>
          </a:ln>
        </p:spPr>
      </p:pic>
      <p:pic>
        <p:nvPicPr>
          <p:cNvPr id="478" name="Google Shape;478;p79"/>
          <p:cNvPicPr preferRelativeResize="0"/>
          <p:nvPr/>
        </p:nvPicPr>
        <p:blipFill>
          <a:blip r:embed="rId5">
            <a:alphaModFix/>
          </a:blip>
          <a:stretch>
            <a:fillRect/>
          </a:stretch>
        </p:blipFill>
        <p:spPr>
          <a:xfrm>
            <a:off x="10104934" y="4172965"/>
            <a:ext cx="1895668" cy="858033"/>
          </a:xfrm>
          <a:prstGeom prst="rect">
            <a:avLst/>
          </a:prstGeom>
          <a:noFill/>
          <a:ln>
            <a:noFill/>
          </a:ln>
        </p:spPr>
      </p:pic>
      <p:pic>
        <p:nvPicPr>
          <p:cNvPr id="479" name="Google Shape;479;p79"/>
          <p:cNvPicPr preferRelativeResize="0"/>
          <p:nvPr/>
        </p:nvPicPr>
        <p:blipFill>
          <a:blip r:embed="rId6">
            <a:alphaModFix/>
          </a:blip>
          <a:stretch>
            <a:fillRect/>
          </a:stretch>
        </p:blipFill>
        <p:spPr>
          <a:xfrm>
            <a:off x="10608867" y="4861400"/>
            <a:ext cx="1074000" cy="1074000"/>
          </a:xfrm>
          <a:prstGeom prst="rect">
            <a:avLst/>
          </a:prstGeom>
          <a:noFill/>
          <a:ln>
            <a:noFill/>
          </a:ln>
        </p:spPr>
      </p:pic>
      <p:pic>
        <p:nvPicPr>
          <p:cNvPr id="480" name="Google Shape;480;p79"/>
          <p:cNvPicPr preferRelativeResize="0"/>
          <p:nvPr/>
        </p:nvPicPr>
        <p:blipFill>
          <a:blip r:embed="rId7">
            <a:alphaModFix/>
          </a:blip>
          <a:stretch>
            <a:fillRect/>
          </a:stretch>
        </p:blipFill>
        <p:spPr>
          <a:xfrm>
            <a:off x="12" y="0"/>
            <a:ext cx="12120176" cy="6858000"/>
          </a:xfrm>
          <a:prstGeom prst="rect">
            <a:avLst/>
          </a:prstGeom>
          <a:noFill/>
          <a:ln>
            <a:noFill/>
          </a:ln>
        </p:spPr>
      </p:pic>
    </p:spTree>
    <p:extLst>
      <p:ext uri="{BB962C8B-B14F-4D97-AF65-F5344CB8AC3E}">
        <p14:creationId xmlns:p14="http://schemas.microsoft.com/office/powerpoint/2010/main" val="2950705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8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86" name="Google Shape;486;p8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87" name="Google Shape;487;p80"/>
          <p:cNvPicPr preferRelativeResize="0"/>
          <p:nvPr/>
        </p:nvPicPr>
        <p:blipFill>
          <a:blip r:embed="rId3">
            <a:alphaModFix/>
          </a:blip>
          <a:stretch>
            <a:fillRect/>
          </a:stretch>
        </p:blipFill>
        <p:spPr>
          <a:xfrm>
            <a:off x="1375100" y="4071433"/>
            <a:ext cx="2263976" cy="1228867"/>
          </a:xfrm>
          <a:prstGeom prst="rect">
            <a:avLst/>
          </a:prstGeom>
          <a:noFill/>
          <a:ln>
            <a:noFill/>
          </a:ln>
        </p:spPr>
      </p:pic>
      <p:pic>
        <p:nvPicPr>
          <p:cNvPr id="488" name="Google Shape;488;p80"/>
          <p:cNvPicPr preferRelativeResize="0"/>
          <p:nvPr/>
        </p:nvPicPr>
        <p:blipFill>
          <a:blip r:embed="rId4">
            <a:alphaModFix/>
          </a:blip>
          <a:stretch>
            <a:fillRect/>
          </a:stretch>
        </p:blipFill>
        <p:spPr>
          <a:xfrm>
            <a:off x="3692713" y="4131012"/>
            <a:ext cx="1728988" cy="1035464"/>
          </a:xfrm>
          <a:prstGeom prst="rect">
            <a:avLst/>
          </a:prstGeom>
          <a:noFill/>
          <a:ln>
            <a:noFill/>
          </a:ln>
        </p:spPr>
      </p:pic>
      <p:pic>
        <p:nvPicPr>
          <p:cNvPr id="489" name="Google Shape;489;p80"/>
          <p:cNvPicPr preferRelativeResize="0"/>
          <p:nvPr/>
        </p:nvPicPr>
        <p:blipFill>
          <a:blip r:embed="rId5">
            <a:alphaModFix/>
          </a:blip>
          <a:stretch>
            <a:fillRect/>
          </a:stretch>
        </p:blipFill>
        <p:spPr>
          <a:xfrm>
            <a:off x="41367" y="5430"/>
            <a:ext cx="12191999" cy="6847141"/>
          </a:xfrm>
          <a:prstGeom prst="rect">
            <a:avLst/>
          </a:prstGeom>
          <a:noFill/>
          <a:ln>
            <a:noFill/>
          </a:ln>
        </p:spPr>
      </p:pic>
    </p:spTree>
    <p:extLst>
      <p:ext uri="{BB962C8B-B14F-4D97-AF65-F5344CB8AC3E}">
        <p14:creationId xmlns:p14="http://schemas.microsoft.com/office/powerpoint/2010/main" val="1632550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95" name="Google Shape;495;p8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96" name="Google Shape;496;p81"/>
          <p:cNvPicPr preferRelativeResize="0"/>
          <p:nvPr/>
        </p:nvPicPr>
        <p:blipFill>
          <a:blip r:embed="rId3">
            <a:alphaModFix/>
          </a:blip>
          <a:stretch>
            <a:fillRect/>
          </a:stretch>
        </p:blipFill>
        <p:spPr>
          <a:xfrm>
            <a:off x="61567" y="37241"/>
            <a:ext cx="12192000" cy="6783519"/>
          </a:xfrm>
          <a:prstGeom prst="rect">
            <a:avLst/>
          </a:prstGeom>
          <a:noFill/>
          <a:ln>
            <a:noFill/>
          </a:ln>
        </p:spPr>
      </p:pic>
    </p:spTree>
    <p:extLst>
      <p:ext uri="{BB962C8B-B14F-4D97-AF65-F5344CB8AC3E}">
        <p14:creationId xmlns:p14="http://schemas.microsoft.com/office/powerpoint/2010/main" val="1896356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3"/>
          <p:cNvSpPr txBox="1">
            <a:spLocks noGrp="1"/>
          </p:cNvSpPr>
          <p:nvPr>
            <p:ph type="title"/>
          </p:nvPr>
        </p:nvSpPr>
        <p:spPr>
          <a:xfrm>
            <a:off x="415600" y="593333"/>
            <a:ext cx="11360800" cy="5610000"/>
          </a:xfrm>
          <a:prstGeom prst="rect">
            <a:avLst/>
          </a:prstGeom>
        </p:spPr>
        <p:txBody>
          <a:bodyPr spcFirstLastPara="1" vert="horz" wrap="square" lIns="121900" tIns="121900" rIns="121900" bIns="121900" rtlCol="0" anchor="t" anchorCtr="0">
            <a:noAutofit/>
          </a:bodyPr>
          <a:lstStyle/>
          <a:p>
            <a:pPr algn="ctr"/>
            <a:r>
              <a:rPr lang="en-GB" sz="9600">
                <a:solidFill>
                  <a:srgbClr val="FF0000"/>
                </a:solidFill>
              </a:rPr>
              <a:t>EVERYTHING</a:t>
            </a:r>
            <a:r>
              <a:rPr lang="en-GB" sz="9600"/>
              <a:t> I </a:t>
            </a:r>
            <a:r>
              <a:rPr lang="en-GB" sz="9600" b="1" u="sng"/>
              <a:t>NEED</a:t>
            </a:r>
            <a:r>
              <a:rPr lang="en-GB" sz="9600" b="1"/>
              <a:t> TO </a:t>
            </a:r>
            <a:r>
              <a:rPr lang="en-GB" sz="9600"/>
              <a:t>KNOW</a:t>
            </a:r>
            <a:endParaRPr sz="9600"/>
          </a:p>
          <a:p>
            <a:pPr algn="ctr"/>
            <a:r>
              <a:rPr lang="en-GB" sz="4000" i="1"/>
              <a:t>The following slides are all of the </a:t>
            </a:r>
            <a:r>
              <a:rPr lang="en-GB" sz="4000" b="1" i="1"/>
              <a:t>BASICS </a:t>
            </a:r>
            <a:r>
              <a:rPr lang="en-GB" sz="4000" i="1"/>
              <a:t>you need to know to analyse media texts in your exam. You need to be able to RESPOND to these ideas using </a:t>
            </a:r>
            <a:r>
              <a:rPr lang="en-GB" sz="4000" b="1" i="1"/>
              <a:t>media language </a:t>
            </a:r>
            <a:r>
              <a:rPr lang="en-GB" sz="4000" i="1"/>
              <a:t>and </a:t>
            </a:r>
            <a:r>
              <a:rPr lang="en-GB" sz="4000" b="1" i="1"/>
              <a:t>theory</a:t>
            </a:r>
            <a:r>
              <a:rPr lang="en-GB" sz="4000" i="1"/>
              <a:t>.</a:t>
            </a:r>
            <a:endParaRPr sz="4000" i="1"/>
          </a:p>
        </p:txBody>
      </p:sp>
    </p:spTree>
    <p:extLst>
      <p:ext uri="{BB962C8B-B14F-4D97-AF65-F5344CB8AC3E}">
        <p14:creationId xmlns:p14="http://schemas.microsoft.com/office/powerpoint/2010/main" val="1472681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2980</Words>
  <Application>Microsoft Office PowerPoint</Application>
  <PresentationFormat>Widescreen</PresentationFormat>
  <Paragraphs>201</Paragraphs>
  <Slides>31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Black</vt:lpstr>
      <vt:lpstr>Calibri</vt:lpstr>
      <vt:lpstr>Calibri Light</vt:lpstr>
      <vt:lpstr>Quicksand</vt:lpstr>
      <vt:lpstr>Office Theme</vt:lpstr>
      <vt:lpstr>PowerPoint Presentation</vt:lpstr>
      <vt:lpstr>PowerPoint Presentation</vt:lpstr>
      <vt:lpstr>EXAM: PAPER OVERVIEW</vt:lpstr>
      <vt:lpstr>Component 1 (Exam 1): Exploring the Media, Written examination: 90 minutes - 40% of qualification </vt:lpstr>
      <vt:lpstr>EXAM: PAPER 2</vt:lpstr>
      <vt:lpstr>PowerPoint Presentation</vt:lpstr>
      <vt:lpstr>PowerPoint Presentation</vt:lpstr>
      <vt:lpstr>PowerPoint Presentation</vt:lpstr>
      <vt:lpstr>EVERYTHING I NEED TO KNOW The following slides are all of the BASICS you need to know to analyse media texts in your exam. You need to be able to RESPOND to these ideas using media language and theory.</vt:lpstr>
      <vt:lpstr>LUTHER and THE SWEENEY</vt:lpstr>
      <vt:lpstr>PowerPoint Presentation</vt:lpstr>
      <vt:lpstr>PowerPoint Presentation</vt:lpstr>
      <vt:lpstr>PowerPoint Presentation</vt:lpstr>
      <vt:lpstr>INSTITUTION CONTEXT</vt:lpstr>
      <vt:lpstr>PowerPoint Presentation</vt:lpstr>
      <vt:lpstr>PowerPoint Presentation</vt:lpstr>
      <vt:lpstr>Luther and The Sweeney were both given a 15 certificate and were broadcast at 9pm –post watershed due to the violence and adult themes which revolve around the serious crime unit settings for the drama.</vt:lpstr>
      <vt:lpstr>PowerPoint Presentation</vt:lpstr>
      <vt:lpstr>CRIME DRAMAS: EXAM QUESTION B</vt:lpstr>
      <vt:lpstr>CONVENTIONS of CRIME DRAMA</vt:lpstr>
      <vt:lpstr>Why are they so popular with the broadcasters?</vt:lpstr>
      <vt:lpstr>“Watercooler moments”</vt:lpstr>
      <vt:lpstr>CONVENTIONS of CRIME DRAMA</vt:lpstr>
      <vt:lpstr>CONVENTIONS of CRIME DRAMA</vt:lpstr>
      <vt:lpstr>LUTHER</vt:lpstr>
      <vt:lpstr>    LUTHER: STYLE</vt:lpstr>
      <vt:lpstr>    LUTHER: CONTEXT</vt:lpstr>
      <vt:lpstr>    LUTHER: CONTEXT</vt:lpstr>
      <vt:lpstr>    LUTHER: CONTEXT</vt:lpstr>
      <vt:lpstr>    LUTHER: THEORIES</vt:lpstr>
      <vt:lpstr>The Conventions of TV Crime Drama</vt:lpstr>
    </vt:vector>
  </TitlesOfParts>
  <Company>Raynes Park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Fuller</dc:creator>
  <cp:lastModifiedBy>Patrick Fuller</cp:lastModifiedBy>
  <cp:revision>1</cp:revision>
  <dcterms:created xsi:type="dcterms:W3CDTF">2020-03-17T07:32:05Z</dcterms:created>
  <dcterms:modified xsi:type="dcterms:W3CDTF">2020-03-17T07:32:36Z</dcterms:modified>
</cp:coreProperties>
</file>