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91"/>
  </p:notesMasterIdLst>
  <p:sldIdLst>
    <p:sldId id="256" r:id="rId3"/>
    <p:sldId id="257"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Lst>
  <p:sldSz cx="9144000" cy="5143500" type="screen16x9"/>
  <p:notesSz cx="6858000" cy="9144000"/>
  <p:embeddedFontLst>
    <p:embeddedFont>
      <p:font typeface="Advent Pro" panose="020B0604020202020204" charset="0"/>
      <p:regular r:id="rId92"/>
      <p:bold r:id="rId93"/>
    </p:embeddedFont>
    <p:embeddedFont>
      <p:font typeface="Rockwell" panose="02060603020205020403" pitchFamily="18" charset="0"/>
      <p:regular r:id="rId94"/>
      <p:bold r:id="rId95"/>
      <p:italic r:id="rId96"/>
      <p:boldItalic r:id="rId97"/>
    </p:embeddedFont>
    <p:embeddedFont>
      <p:font typeface="Calibri" panose="020F0502020204030204" pitchFamily="34" charset="0"/>
      <p:regular r:id="rId98"/>
      <p:bold r:id="rId99"/>
      <p:italic r:id="rId100"/>
      <p:boldItalic r:id="rId101"/>
    </p:embeddedFont>
    <p:embeddedFont>
      <p:font typeface="Advent Pro SemiBold" panose="020B0604020202020204" charset="0"/>
      <p:regular r:id="rId102"/>
      <p:bold r:id="rId103"/>
    </p:embeddedFont>
    <p:embeddedFont>
      <p:font typeface="Quicksand" panose="020B0604020202020204" charset="0"/>
      <p:regular r:id="rId104"/>
      <p:bold r:id="rId105"/>
    </p:embeddedFont>
    <p:embeddedFont>
      <p:font typeface="Arial Black" panose="020B0A04020102020204" pitchFamily="34" charset="0"/>
      <p:regular r:id="rId106"/>
      <p:bold r:id="rId107"/>
    </p:embeddedFont>
    <p:embeddedFont>
      <p:font typeface="Raleway" panose="020B0604020202020204" charset="0"/>
      <p:regular r:id="rId108"/>
      <p:bold r:id="rId109"/>
      <p:italic r:id="rId110"/>
      <p:boldItalic r:id="rId111"/>
    </p:embeddedFont>
    <p:embeddedFont>
      <p:font typeface="Trebuchet MS" panose="020B0603020202020204" pitchFamily="34"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9E7D88-4D94-4195-B1C4-6437565C5D2C}">
  <a:tblStyle styleId="{529E7D88-4D94-4195-B1C4-6437565C5D2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B11A43-D1D8-43B6-AAEC-D16AC6542539}"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viewProps" Target="view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21.fntdata"/><Relationship Id="rId16" Type="http://schemas.openxmlformats.org/officeDocument/2006/relationships/slide" Target="slides/slide14.xml"/><Relationship Id="rId107" Type="http://schemas.openxmlformats.org/officeDocument/2006/relationships/font" Target="fonts/font16.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11.fntdata"/><Relationship Id="rId110" Type="http://schemas.openxmlformats.org/officeDocument/2006/relationships/font" Target="fonts/font19.fntdata"/><Relationship Id="rId115"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font" Target="fonts/font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9.fntdata"/><Relationship Id="rId105" Type="http://schemas.openxmlformats.org/officeDocument/2006/relationships/font" Target="fonts/font14.fntdata"/><Relationship Id="rId113" Type="http://schemas.openxmlformats.org/officeDocument/2006/relationships/font" Target="fonts/font22.fntdata"/><Relationship Id="rId11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2.fntdata"/><Relationship Id="rId108" Type="http://schemas.openxmlformats.org/officeDocument/2006/relationships/font" Target="fonts/font17.fntdata"/><Relationship Id="rId11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font" Target="fonts/font5.fntdata"/><Relationship Id="rId11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5.fntdata"/><Relationship Id="rId114" Type="http://schemas.openxmlformats.org/officeDocument/2006/relationships/font" Target="fonts/font23.fntdata"/><Relationship Id="rId119"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8.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f4f807d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f4f807d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2435f56ac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2435f56a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2435f56ac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2435f56a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2435f56ac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2435f56a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2435f56ac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2435f56a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2435f56ac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2435f56a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2435f56ac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2435f56a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e128f494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7e128f494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7e128f494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7e128f494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e128f494f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7e128f494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5250f72425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5250f7242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f4f807d1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f4f807d1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250f7242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250f7242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250f72425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5250f7242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250f72425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250f7242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e128f494f_1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e128f494f_1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1ea164789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1ea16478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250f72425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5250f7242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1ea164789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1ea1647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51ea164789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51ea1647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250f72425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250f7242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250f72425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250f72425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a3fe9ce0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a3fe9ce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51ea164789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51ea16478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1ea164789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1ea16478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51ea164789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51ea16478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7e128f494f_1_9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7e128f494f_1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a5ffa18af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5a5ffa18a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5a5ffa18af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5a5ffa18a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5a5ffa18a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5a5ffa18a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5a5ffa18a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5a5ffa18a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5a5ffa18af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5a5ffa18a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a5ffa18af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5a5ffa18a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a3fe9ce05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a3fe9ce0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851791eb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851791eb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a5ffa18af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a5ffa18af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5a5ffa18af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5a5ffa18a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a5ffa18af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a5ffa18af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5a5ffa18af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5a5ffa18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5a5ffa18af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5a5ffa18af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851791eb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5851791eb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5851791ebb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5851791eb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5851791ebb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8" name="Google Shape;538;g5851791ebb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endParaRPr sz="1100" b="0" i="0" u="none" strike="noStrike" cap="non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5851791ebb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5851791eb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7e128f494f_1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7e128f494f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7e128f494f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7e128f494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e128f494f_1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e128f494f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7e128f494f_1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7e128f494f_1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7e128f494f_1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7e128f494f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e128f494f_1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e128f494f_1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7e128f494f_1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7e128f494f_1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7e128f494f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7e128f494f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e128f494f_1_2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7e128f494f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7e128f494f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7e128f494f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a3fe9ce05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a3fe9ce0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7e128f494f_1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7e128f494f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7e128f494f_1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7e128f494f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e128f494f_1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e128f494f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7e128f494f_1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7e128f494f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7e128f494f_1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7e128f494f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7e128f494f_1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7e128f494f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7e128f494f_1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7e128f494f_1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7e128f494f_1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7e128f494f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7e128f494f_1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7e128f494f_1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7e128f494f_1_7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7e128f494f_1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a3fe9ce0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a3fe9ce0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7e128f494f_1_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7e128f494f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7e128f494f_1_7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7e128f494f_1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7e128f494f_1_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7e128f494f_1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7e128f494f_1_7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7e128f494f_1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7e128f494f_1_7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7e128f494f_1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7e128f494f_1_7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7e128f494f_1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7e128f494f_1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5" name="Google Shape;765;g7e128f494f_1_76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e128f494f_1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6" name="Google Shape;776;g7e128f494f_1_77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7e128f494f_1_8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7e128f494f_1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e128f494f_1_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e128f494f_1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a3fe9ce0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a3fe9ce0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7e128f494f_1_8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7e128f494f_1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7e128f494f_1_9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7e128f494f_1_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7e128f494f_1_9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7e128f494f_1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4f4f807d14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4f4f807d1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4f4f807d14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4f4f807d1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52435f56a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52435f56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52435f56a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52435f56a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52435f56ac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52435f56a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52435f56ac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52435f56a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a3fe9ce05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a3fe9ce0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1600"/>
              </a:spcBef>
              <a:spcAft>
                <a:spcPts val="0"/>
              </a:spcAft>
              <a:buClr>
                <a:schemeClr val="dk1"/>
              </a:buClr>
              <a:buSzPts val="1800"/>
              <a:buChar char="○"/>
              <a:defRPr/>
            </a:lvl2pPr>
            <a:lvl3pPr marL="1371600" lvl="2" indent="-342900" algn="l" rtl="0">
              <a:spcBef>
                <a:spcPts val="1600"/>
              </a:spcBef>
              <a:spcAft>
                <a:spcPts val="0"/>
              </a:spcAft>
              <a:buClr>
                <a:schemeClr val="dk1"/>
              </a:buClr>
              <a:buSzPts val="1800"/>
              <a:buChar char="■"/>
              <a:defRPr/>
            </a:lvl3pPr>
            <a:lvl4pPr marL="1828800" lvl="3" indent="-342900" algn="l" rtl="0">
              <a:spcBef>
                <a:spcPts val="1600"/>
              </a:spcBef>
              <a:spcAft>
                <a:spcPts val="0"/>
              </a:spcAft>
              <a:buClr>
                <a:schemeClr val="dk1"/>
              </a:buClr>
              <a:buSzPts val="1800"/>
              <a:buChar char="●"/>
              <a:defRPr/>
            </a:lvl4pPr>
            <a:lvl5pPr marL="2286000" lvl="4" indent="-342900" algn="l" rtl="0">
              <a:spcBef>
                <a:spcPts val="1600"/>
              </a:spcBef>
              <a:spcAft>
                <a:spcPts val="0"/>
              </a:spcAft>
              <a:buClr>
                <a:schemeClr val="dk1"/>
              </a:buClr>
              <a:buSzPts val="1800"/>
              <a:buChar char="○"/>
              <a:defRPr/>
            </a:lvl5pPr>
            <a:lvl6pPr marL="2743200" lvl="5" indent="-342900" algn="l" rtl="0">
              <a:spcBef>
                <a:spcPts val="16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64" name="Google Shape;64;p15"/>
          <p:cNvSpPr txBox="1">
            <a:spLocks noGrp="1"/>
          </p:cNvSpPr>
          <p:nvPr>
            <p:ph type="body" idx="1"/>
          </p:nvPr>
        </p:nvSpPr>
        <p:spPr>
          <a:xfrm>
            <a:off x="628650" y="1369218"/>
            <a:ext cx="7886700" cy="32634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
        <p:cNvGrpSpPr/>
        <p:nvPr/>
      </p:nvGrpSpPr>
      <p:grpSpPr>
        <a:xfrm>
          <a:off x="0" y="0"/>
          <a:ext cx="0" cy="0"/>
          <a:chOff x="0" y="0"/>
          <a:chExt cx="0" cy="0"/>
        </a:xfrm>
      </p:grpSpPr>
      <p:sp>
        <p:nvSpPr>
          <p:cNvPr id="69" name="Google Shape;69;p16"/>
          <p:cNvSpPr txBox="1">
            <a:spLocks noGrp="1"/>
          </p:cNvSpPr>
          <p:nvPr>
            <p:ph type="ctrTitle"/>
          </p:nvPr>
        </p:nvSpPr>
        <p:spPr>
          <a:xfrm>
            <a:off x="685800" y="841772"/>
            <a:ext cx="7772400" cy="1790700"/>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70" name="Google Shape;70;p16"/>
          <p:cNvSpPr txBox="1">
            <a:spLocks noGrp="1"/>
          </p:cNvSpPr>
          <p:nvPr>
            <p:ph type="subTitle" idx="1"/>
          </p:nvPr>
        </p:nvSpPr>
        <p:spPr>
          <a:xfrm>
            <a:off x="1143000" y="2701528"/>
            <a:ext cx="6858000" cy="1241700"/>
          </a:xfrm>
          <a:prstGeom prst="rect">
            <a:avLst/>
          </a:prstGeom>
          <a:noFill/>
          <a:ln>
            <a:noFill/>
          </a:ln>
        </p:spPr>
        <p:txBody>
          <a:bodyPr spcFirstLastPara="1" wrap="square" lIns="91425" tIns="91425" rIns="91425" bIns="91425"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76" name="Google Shape;76;p17"/>
          <p:cNvSpPr txBox="1">
            <a:spLocks noGrp="1"/>
          </p:cNvSpPr>
          <p:nvPr>
            <p:ph type="body" idx="1"/>
          </p:nvPr>
        </p:nvSpPr>
        <p:spPr>
          <a:xfrm>
            <a:off x="628650" y="1369218"/>
            <a:ext cx="3886200" cy="32634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body" idx="2"/>
          </p:nvPr>
        </p:nvSpPr>
        <p:spPr>
          <a:xfrm>
            <a:off x="4629150" y="1369218"/>
            <a:ext cx="3886200" cy="32634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7"/>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3887" y="1282304"/>
            <a:ext cx="7886700" cy="21396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83" name="Google Shape;83;p18"/>
          <p:cNvSpPr txBox="1">
            <a:spLocks noGrp="1"/>
          </p:cNvSpPr>
          <p:nvPr>
            <p:ph type="body" idx="1"/>
          </p:nvPr>
        </p:nvSpPr>
        <p:spPr>
          <a:xfrm>
            <a:off x="623887" y="3442098"/>
            <a:ext cx="7886700" cy="1125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4" name="Google Shape;84;p18"/>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9841"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89" name="Google Shape;89;p19"/>
          <p:cNvSpPr txBox="1">
            <a:spLocks noGrp="1"/>
          </p:cNvSpPr>
          <p:nvPr>
            <p:ph type="body" idx="1"/>
          </p:nvPr>
        </p:nvSpPr>
        <p:spPr>
          <a:xfrm>
            <a:off x="629841" y="1260872"/>
            <a:ext cx="3868200" cy="618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body" idx="2"/>
          </p:nvPr>
        </p:nvSpPr>
        <p:spPr>
          <a:xfrm>
            <a:off x="629841" y="1878806"/>
            <a:ext cx="3868200" cy="2763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body" idx="3"/>
          </p:nvPr>
        </p:nvSpPr>
        <p:spPr>
          <a:xfrm>
            <a:off x="4629150" y="1260872"/>
            <a:ext cx="3887400" cy="618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2" name="Google Shape;92;p19"/>
          <p:cNvSpPr txBox="1">
            <a:spLocks noGrp="1"/>
          </p:cNvSpPr>
          <p:nvPr>
            <p:ph type="body" idx="4"/>
          </p:nvPr>
        </p:nvSpPr>
        <p:spPr>
          <a:xfrm>
            <a:off x="4629150" y="1878806"/>
            <a:ext cx="3887400" cy="2763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9"/>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8" name="Google Shape;98;p20"/>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20"/>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2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1"/>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2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9841" y="342900"/>
            <a:ext cx="2949300" cy="12000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07" name="Google Shape;107;p22"/>
          <p:cNvSpPr txBox="1">
            <a:spLocks noGrp="1"/>
          </p:cNvSpPr>
          <p:nvPr>
            <p:ph type="body" idx="1"/>
          </p:nvPr>
        </p:nvSpPr>
        <p:spPr>
          <a:xfrm>
            <a:off x="3887391" y="740569"/>
            <a:ext cx="4629300" cy="36552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Google Shape;108;p22"/>
          <p:cNvSpPr txBox="1">
            <a:spLocks noGrp="1"/>
          </p:cNvSpPr>
          <p:nvPr>
            <p:ph type="body" idx="2"/>
          </p:nvPr>
        </p:nvSpPr>
        <p:spPr>
          <a:xfrm>
            <a:off x="629841" y="1543050"/>
            <a:ext cx="2949300" cy="2858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342900"/>
            <a:ext cx="2949300" cy="12000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14" name="Google Shape;114;p23"/>
          <p:cNvSpPr>
            <a:spLocks noGrp="1"/>
          </p:cNvSpPr>
          <p:nvPr>
            <p:ph type="pic" idx="2"/>
          </p:nvPr>
        </p:nvSpPr>
        <p:spPr>
          <a:xfrm>
            <a:off x="3887391" y="740569"/>
            <a:ext cx="4629300" cy="36552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body" idx="1"/>
          </p:nvPr>
        </p:nvSpPr>
        <p:spPr>
          <a:xfrm>
            <a:off x="629841" y="1543050"/>
            <a:ext cx="2949300" cy="2858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21" name="Google Shape;121;p24"/>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5350050" y="1467543"/>
            <a:ext cx="4359000" cy="1971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27" name="Google Shape;127;p25"/>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58" name="Google Shape;58;p14"/>
          <p:cNvSpPr txBox="1">
            <a:spLocks noGrp="1"/>
          </p:cNvSpPr>
          <p:nvPr>
            <p:ph type="body" idx="1"/>
          </p:nvPr>
        </p:nvSpPr>
        <p:spPr>
          <a:xfrm>
            <a:off x="628650" y="1369218"/>
            <a:ext cx="7886700" cy="32634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resource.download.wjec.co.uk.s3.amazonaws.com/vtc/2016-17/16-17_1-26/Pride.pdf"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resource.download.wjec.co.uk.s3.amazonaws.com/vtc/2016-17/16-17_1-26/GQ.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resource.download.wjec.co.uk.s3.amazonaws.com/vtc/2016-17/16-17_1-26/GQ.pdf" TargetMode="External"/><Relationship Id="rId7"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resource.download.wjec.co.uk.s3.amazonaws.com/vtc/2016-17/16-17_1-26/QS.pd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resource.download.wjec.co.uk.s3.amazonaws.com/vtc/2016-17/16-17_1-26/This-girl-can.pdf"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35.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hyperlink" Target="http://resource.download.wjec.co.uk.s3.amazonaws.com/vtc/2016-17/16-17_1-26/This-girl-can.pdf" TargetMode="External"/><Relationship Id="rId7"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resource.download.wjec.co.uk.s3.amazonaws.com/vtc/2016-17/16-17_1-26/Bond.pdf"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resource.download.wjec.co.uk.s3.amazonaws.com/vtc/2016-17/16-17_1-26/This-girl-can.pdf" TargetMode="External"/><Relationship Id="rId7"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resource.download.wjec.co.uk.s3.amazonaws.com/vtc/2016-17/16-17_1-26/Bond-spectre.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resource.download.wjec.co.uk.s3.amazonaws.com/vtc/2016-17/16-17_1-26/This-girl-can.pdf" TargetMode="External"/><Relationship Id="rId7"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resource.download.wjec.co.uk.s3.amazonaws.com/vtc/2016-17/16-17_1-26/The-sun.pdf"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resource.download.wjec.co.uk.s3.amazonaws.com/vtc/2016-17/16-17_1-26/This-girl-can.pdf" TargetMode="External"/><Relationship Id="rId7"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resource.download.wjec.co.uk.s3.amazonaws.com/vtc/2016-17/16-17_1-26/Guardian.pdf"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www.bbc.co.uk/programmes/articles/KVL2b9gBzsJ8xfKzSGQrCj/helen-and-rob-the-full-story"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resource.download.wjec.co.uk.s3.amazonaws.com/vtc/2016-17/16-17_1-26/This-girl-can.pdf" TargetMode="External"/><Relationship Id="rId7"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resource.download.wjec.co.uk.s3.amazonaws.com/vtc/2016-17/16-17_1-26/The-archers.pdf"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resource.download.wjec.co.uk.s3.amazonaws.com/vtc/2016-17/16-17_1-26/This-girl-can.pdf"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resource.download.wjec.co.uk.s3.amazonaws.com/vtc/2016-17/16-17_1-26/Pokemon.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www.thesun.co.uk/" TargetMode="External"/><Relationship Id="rId7"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s://www.theguardian.com/uk"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007.com/"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6" name="Google Shape;136;p26"/>
          <p:cNvPicPr preferRelativeResize="0"/>
          <p:nvPr/>
        </p:nvPicPr>
        <p:blipFill rotWithShape="1">
          <a:blip r:embed="rId3">
            <a:alphaModFix/>
          </a:blip>
          <a:srcRect b="17334"/>
          <a:stretch/>
        </p:blipFill>
        <p:spPr>
          <a:xfrm>
            <a:off x="3017634" y="3592375"/>
            <a:ext cx="3108726" cy="1183650"/>
          </a:xfrm>
          <a:prstGeom prst="rect">
            <a:avLst/>
          </a:prstGeom>
          <a:noFill/>
          <a:ln>
            <a:noFill/>
          </a:ln>
        </p:spPr>
      </p:pic>
      <p:sp>
        <p:nvSpPr>
          <p:cNvPr id="137" name="Google Shape;137;p26"/>
          <p:cNvSpPr txBox="1"/>
          <p:nvPr/>
        </p:nvSpPr>
        <p:spPr>
          <a:xfrm>
            <a:off x="1783350" y="1320450"/>
            <a:ext cx="5577300" cy="2655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Arial Black"/>
                <a:ea typeface="Arial Black"/>
                <a:cs typeface="Arial Black"/>
                <a:sym typeface="Arial Black"/>
              </a:rPr>
              <a:t>2019/20 GCSE Media Studies</a:t>
            </a:r>
            <a:endParaRPr sz="3600">
              <a:latin typeface="Arial Black"/>
              <a:ea typeface="Arial Black"/>
              <a:cs typeface="Arial Black"/>
              <a:sym typeface="Arial Black"/>
            </a:endParaRPr>
          </a:p>
          <a:p>
            <a:pPr marL="0" lvl="0" indent="0" algn="ctr" rtl="0">
              <a:lnSpc>
                <a:spcPct val="115000"/>
              </a:lnSpc>
              <a:spcBef>
                <a:spcPts val="1000"/>
              </a:spcBef>
              <a:spcAft>
                <a:spcPts val="1000"/>
              </a:spcAft>
              <a:buNone/>
            </a:pPr>
            <a:r>
              <a:rPr lang="en-GB" sz="2800">
                <a:latin typeface="Arial Black"/>
                <a:ea typeface="Arial Black"/>
                <a:cs typeface="Arial Black"/>
                <a:sym typeface="Arial Black"/>
              </a:rPr>
              <a:t>EXAM REVISION</a:t>
            </a:r>
            <a:endParaRPr sz="2800">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6"/>
          <p:cNvSpPr txBox="1">
            <a:spLocks noGrp="1"/>
          </p:cNvSpPr>
          <p:nvPr>
            <p:ph type="title"/>
          </p:nvPr>
        </p:nvSpPr>
        <p:spPr>
          <a:xfrm>
            <a:off x="311700" y="445000"/>
            <a:ext cx="8520600" cy="420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7200">
                <a:solidFill>
                  <a:srgbClr val="FF0000"/>
                </a:solidFill>
              </a:rPr>
              <a:t>EVERYTHING</a:t>
            </a:r>
            <a:r>
              <a:rPr lang="en-GB" sz="7200"/>
              <a:t> I </a:t>
            </a:r>
            <a:r>
              <a:rPr lang="en-GB" sz="7200" b="1" u="sng"/>
              <a:t>NEED</a:t>
            </a:r>
            <a:r>
              <a:rPr lang="en-GB" sz="7200" b="1"/>
              <a:t> TO </a:t>
            </a:r>
            <a:r>
              <a:rPr lang="en-GB" sz="7200"/>
              <a:t>KNOW</a:t>
            </a:r>
            <a:endParaRPr sz="7200"/>
          </a:p>
          <a:p>
            <a:pPr marL="0" lvl="0" indent="0" algn="ctr" rtl="0">
              <a:spcBef>
                <a:spcPts val="0"/>
              </a:spcBef>
              <a:spcAft>
                <a:spcPts val="0"/>
              </a:spcAft>
              <a:buNone/>
            </a:pPr>
            <a:r>
              <a:rPr lang="en-GB" sz="3000" i="1"/>
              <a:t>The following slides are all of the </a:t>
            </a:r>
            <a:r>
              <a:rPr lang="en-GB" sz="3000" b="1" i="1"/>
              <a:t>BASICS </a:t>
            </a:r>
            <a:r>
              <a:rPr lang="en-GB" sz="3000" i="1"/>
              <a:t>you need to know to analyse media texts in your exam. You need to be able to RESPOND to these ideas using </a:t>
            </a:r>
            <a:r>
              <a:rPr lang="en-GB" sz="3000" b="1" i="1"/>
              <a:t>media language </a:t>
            </a:r>
            <a:r>
              <a:rPr lang="en-GB" sz="3000" i="1"/>
              <a:t>and </a:t>
            </a:r>
            <a:r>
              <a:rPr lang="en-GB" sz="3000" b="1" i="1"/>
              <a:t>theory</a:t>
            </a:r>
            <a:r>
              <a:rPr lang="en-GB" sz="3000" i="1"/>
              <a:t>.</a:t>
            </a:r>
            <a:endParaRPr sz="3000"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311700" y="445025"/>
            <a:ext cx="8520600" cy="1112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0000"/>
                </a:solidFill>
              </a:rPr>
              <a:t>IMPORTANT! </a:t>
            </a:r>
            <a:r>
              <a:rPr lang="en-GB"/>
              <a:t>You should use </a:t>
            </a:r>
            <a:r>
              <a:rPr lang="en-GB" b="1" i="1"/>
              <a:t>CONTEXT </a:t>
            </a:r>
            <a:r>
              <a:rPr lang="en-GB"/>
              <a:t>in all of your exam responses. </a:t>
            </a:r>
            <a:r>
              <a:rPr lang="en-GB" i="1"/>
              <a:t>So, what is context?</a:t>
            </a:r>
            <a:endParaRPr i="1"/>
          </a:p>
        </p:txBody>
      </p:sp>
      <p:sp>
        <p:nvSpPr>
          <p:cNvPr id="228" name="Google Shape;228;p37"/>
          <p:cNvSpPr txBox="1">
            <a:spLocks noGrp="1"/>
          </p:cNvSpPr>
          <p:nvPr>
            <p:ph type="body" idx="1"/>
          </p:nvPr>
        </p:nvSpPr>
        <p:spPr>
          <a:xfrm>
            <a:off x="311700" y="1716300"/>
            <a:ext cx="8832300" cy="3368700"/>
          </a:xfrm>
          <a:prstGeom prst="rect">
            <a:avLst/>
          </a:prstGeom>
          <a:solidFill>
            <a:srgbClr val="EAD1DC"/>
          </a:solidFill>
        </p:spPr>
        <p:txBody>
          <a:bodyPr spcFirstLastPara="1" wrap="square" lIns="91425" tIns="91425" rIns="91425" bIns="91425" anchor="t" anchorCtr="0">
            <a:noAutofit/>
          </a:bodyPr>
          <a:lstStyle/>
          <a:p>
            <a:pPr marL="457200" lvl="0" indent="-381000" algn="l" rtl="0">
              <a:lnSpc>
                <a:spcPct val="146363"/>
              </a:lnSpc>
              <a:spcBef>
                <a:spcPts val="0"/>
              </a:spcBef>
              <a:spcAft>
                <a:spcPts val="0"/>
              </a:spcAft>
              <a:buClr>
                <a:schemeClr val="dk1"/>
              </a:buClr>
              <a:buSzPts val="2400"/>
              <a:buChar char="●"/>
            </a:pPr>
            <a:r>
              <a:rPr lang="en-GB" sz="2400" b="1">
                <a:solidFill>
                  <a:schemeClr val="dk1"/>
                </a:solidFill>
              </a:rPr>
              <a:t>Historical context: </a:t>
            </a:r>
            <a:r>
              <a:rPr lang="en-GB" sz="2400">
                <a:solidFill>
                  <a:schemeClr val="dk1"/>
                </a:solidFill>
              </a:rPr>
              <a:t>relates to time period it</a:t>
            </a:r>
            <a:r>
              <a:rPr lang="en-GB" sz="2400" b="1">
                <a:solidFill>
                  <a:schemeClr val="dk1"/>
                </a:solidFill>
              </a:rPr>
              <a:t> </a:t>
            </a:r>
            <a:r>
              <a:rPr lang="en-GB" sz="2400">
                <a:solidFill>
                  <a:schemeClr val="dk1"/>
                </a:solidFill>
              </a:rPr>
              <a:t>was made and events happening at the time.</a:t>
            </a:r>
            <a:endParaRPr sz="2400">
              <a:solidFill>
                <a:schemeClr val="dk1"/>
              </a:solidFill>
            </a:endParaRPr>
          </a:p>
          <a:p>
            <a:pPr marL="457200" lvl="0" indent="-381000" algn="l" rtl="0">
              <a:lnSpc>
                <a:spcPct val="85454"/>
              </a:lnSpc>
              <a:spcBef>
                <a:spcPts val="0"/>
              </a:spcBef>
              <a:spcAft>
                <a:spcPts val="0"/>
              </a:spcAft>
              <a:buClr>
                <a:schemeClr val="dk1"/>
              </a:buClr>
              <a:buSzPts val="2400"/>
              <a:buChar char="●"/>
            </a:pPr>
            <a:r>
              <a:rPr lang="en-GB" sz="2400" b="1">
                <a:solidFill>
                  <a:schemeClr val="dk1"/>
                </a:solidFill>
              </a:rPr>
              <a:t>Social context: </a:t>
            </a:r>
            <a:r>
              <a:rPr lang="en-GB" sz="2400">
                <a:solidFill>
                  <a:schemeClr val="dk1"/>
                </a:solidFill>
              </a:rPr>
              <a:t>relates to society at the</a:t>
            </a:r>
            <a:r>
              <a:rPr lang="en-GB" sz="2400" b="1">
                <a:solidFill>
                  <a:schemeClr val="dk1"/>
                </a:solidFill>
              </a:rPr>
              <a:t> </a:t>
            </a:r>
            <a:r>
              <a:rPr lang="en-GB" sz="2400">
                <a:solidFill>
                  <a:schemeClr val="dk1"/>
                </a:solidFill>
              </a:rPr>
              <a:t>time. It will affect the representations in media.</a:t>
            </a:r>
            <a:endParaRPr sz="2400">
              <a:solidFill>
                <a:schemeClr val="dk1"/>
              </a:solidFill>
            </a:endParaRPr>
          </a:p>
          <a:p>
            <a:pPr marL="457200" lvl="0" indent="-381000" algn="l" rtl="0">
              <a:lnSpc>
                <a:spcPct val="77272"/>
              </a:lnSpc>
              <a:spcBef>
                <a:spcPts val="0"/>
              </a:spcBef>
              <a:spcAft>
                <a:spcPts val="0"/>
              </a:spcAft>
              <a:buClr>
                <a:schemeClr val="dk1"/>
              </a:buClr>
              <a:buSzPts val="2400"/>
              <a:buChar char="●"/>
            </a:pPr>
            <a:r>
              <a:rPr lang="en-GB" sz="2400" b="1">
                <a:solidFill>
                  <a:schemeClr val="dk1"/>
                </a:solidFill>
              </a:rPr>
              <a:t>Cultural context: </a:t>
            </a:r>
            <a:r>
              <a:rPr lang="en-GB" sz="2400">
                <a:solidFill>
                  <a:schemeClr val="dk1"/>
                </a:solidFill>
              </a:rPr>
              <a:t>concerns the elements</a:t>
            </a:r>
            <a:r>
              <a:rPr lang="en-GB" sz="2400" b="1">
                <a:solidFill>
                  <a:schemeClr val="dk1"/>
                </a:solidFill>
              </a:rPr>
              <a:t> </a:t>
            </a:r>
            <a:r>
              <a:rPr lang="en-GB" sz="2400">
                <a:solidFill>
                  <a:schemeClr val="dk1"/>
                </a:solidFill>
              </a:rPr>
              <a:t>such as style, genre and technology.</a:t>
            </a:r>
            <a:endParaRPr sz="2400">
              <a:solidFill>
                <a:schemeClr val="dk1"/>
              </a:solidFill>
            </a:endParaRPr>
          </a:p>
          <a:p>
            <a:pPr marL="457200" lvl="0" indent="-381000" algn="l" rtl="0">
              <a:lnSpc>
                <a:spcPct val="77272"/>
              </a:lnSpc>
              <a:spcBef>
                <a:spcPts val="0"/>
              </a:spcBef>
              <a:spcAft>
                <a:spcPts val="0"/>
              </a:spcAft>
              <a:buClr>
                <a:schemeClr val="dk1"/>
              </a:buClr>
              <a:buSzPts val="2400"/>
              <a:buChar char="●"/>
            </a:pPr>
            <a:r>
              <a:rPr lang="en-GB" sz="2400" b="1">
                <a:solidFill>
                  <a:schemeClr val="dk1"/>
                </a:solidFill>
              </a:rPr>
              <a:t>Political context: </a:t>
            </a:r>
            <a:r>
              <a:rPr lang="en-GB" sz="2400">
                <a:solidFill>
                  <a:schemeClr val="dk1"/>
                </a:solidFill>
              </a:rPr>
              <a:t>how a media text is affected by politics at the time.</a:t>
            </a:r>
            <a:endParaRPr sz="2400">
              <a:solidFill>
                <a:schemeClr val="dk1"/>
              </a:solidFill>
            </a:endParaRPr>
          </a:p>
          <a:p>
            <a:pPr marL="0" lvl="0" indent="0" algn="l" rtl="0">
              <a:spcBef>
                <a:spcPts val="0"/>
              </a:spcBef>
              <a:spcAft>
                <a:spcPts val="1600"/>
              </a:spcAft>
              <a:buNone/>
            </a:pP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8"/>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a:t>Key Terminology and ideas you MUST know...</a:t>
            </a:r>
            <a:endParaRPr/>
          </a:p>
        </p:txBody>
      </p:sp>
      <p:sp>
        <p:nvSpPr>
          <p:cNvPr id="234" name="Google Shape;234;p38"/>
          <p:cNvSpPr txBox="1">
            <a:spLocks noGrp="1"/>
          </p:cNvSpPr>
          <p:nvPr>
            <p:ph type="body" idx="1"/>
          </p:nvPr>
        </p:nvSpPr>
        <p:spPr>
          <a:xfrm>
            <a:off x="311700" y="1152475"/>
            <a:ext cx="3683400" cy="3416400"/>
          </a:xfrm>
          <a:prstGeom prst="rect">
            <a:avLst/>
          </a:prstGeom>
          <a:solidFill>
            <a:srgbClr val="C9DAF8"/>
          </a:solidFill>
        </p:spPr>
        <p:txBody>
          <a:bodyPr spcFirstLastPara="1" wrap="square" lIns="91425" tIns="91425" rIns="91425" bIns="91425" anchor="t" anchorCtr="0">
            <a:noAutofit/>
          </a:bodyPr>
          <a:lstStyle/>
          <a:p>
            <a:pPr marL="0" lvl="0" indent="0" algn="l" rtl="0">
              <a:spcBef>
                <a:spcPts val="0"/>
              </a:spcBef>
              <a:spcAft>
                <a:spcPts val="0"/>
              </a:spcAft>
              <a:buNone/>
            </a:pPr>
            <a:r>
              <a:rPr lang="en-GB" b="1"/>
              <a:t>VISUAL CODES:</a:t>
            </a:r>
            <a:endParaRPr b="1"/>
          </a:p>
          <a:p>
            <a:pPr marL="0" lvl="0" indent="0" algn="l" rtl="0">
              <a:spcBef>
                <a:spcPts val="1600"/>
              </a:spcBef>
              <a:spcAft>
                <a:spcPts val="0"/>
              </a:spcAft>
              <a:buNone/>
            </a:pPr>
            <a:r>
              <a:rPr lang="en-GB"/>
              <a:t>MISE-En-SCENE</a:t>
            </a:r>
            <a:endParaRPr/>
          </a:p>
          <a:p>
            <a:pPr marL="457200" lvl="0" indent="-342900" algn="l" rtl="0">
              <a:spcBef>
                <a:spcPts val="1600"/>
              </a:spcBef>
              <a:spcAft>
                <a:spcPts val="0"/>
              </a:spcAft>
              <a:buSzPts val="1800"/>
              <a:buChar char="-"/>
            </a:pPr>
            <a:r>
              <a:rPr lang="en-GB"/>
              <a:t>Costume</a:t>
            </a:r>
            <a:endParaRPr/>
          </a:p>
          <a:p>
            <a:pPr marL="457200" lvl="0" indent="-342900" algn="l" rtl="0">
              <a:spcBef>
                <a:spcPts val="0"/>
              </a:spcBef>
              <a:spcAft>
                <a:spcPts val="0"/>
              </a:spcAft>
              <a:buSzPts val="1800"/>
              <a:buChar char="-"/>
            </a:pPr>
            <a:r>
              <a:rPr lang="en-GB"/>
              <a:t>Lighting and colour</a:t>
            </a:r>
            <a:endParaRPr/>
          </a:p>
          <a:p>
            <a:pPr marL="457200" lvl="0" indent="-342900" algn="l" rtl="0">
              <a:spcBef>
                <a:spcPts val="0"/>
              </a:spcBef>
              <a:spcAft>
                <a:spcPts val="0"/>
              </a:spcAft>
              <a:buSzPts val="1800"/>
              <a:buChar char="-"/>
            </a:pPr>
            <a:r>
              <a:rPr lang="en-GB"/>
              <a:t>Actors (expression/proxemics)</a:t>
            </a:r>
            <a:endParaRPr/>
          </a:p>
          <a:p>
            <a:pPr marL="457200" lvl="0" indent="-342900" algn="l" rtl="0">
              <a:spcBef>
                <a:spcPts val="0"/>
              </a:spcBef>
              <a:spcAft>
                <a:spcPts val="0"/>
              </a:spcAft>
              <a:buSzPts val="1800"/>
              <a:buChar char="-"/>
            </a:pPr>
            <a:r>
              <a:rPr lang="en-GB"/>
              <a:t>Make-up</a:t>
            </a:r>
            <a:endParaRPr/>
          </a:p>
          <a:p>
            <a:pPr marL="457200" lvl="0" indent="-342900" algn="l" rtl="0">
              <a:spcBef>
                <a:spcPts val="0"/>
              </a:spcBef>
              <a:spcAft>
                <a:spcPts val="0"/>
              </a:spcAft>
              <a:buSzPts val="1800"/>
              <a:buChar char="-"/>
            </a:pPr>
            <a:r>
              <a:rPr lang="en-GB"/>
              <a:t>Props</a:t>
            </a:r>
            <a:endParaRPr/>
          </a:p>
          <a:p>
            <a:pPr marL="457200" lvl="0" indent="-342900" algn="l" rtl="0">
              <a:spcBef>
                <a:spcPts val="0"/>
              </a:spcBef>
              <a:spcAft>
                <a:spcPts val="0"/>
              </a:spcAft>
              <a:buSzPts val="1800"/>
              <a:buChar char="-"/>
            </a:pPr>
            <a:r>
              <a:rPr lang="en-GB"/>
              <a:t>Setting</a:t>
            </a:r>
            <a:endParaRPr/>
          </a:p>
        </p:txBody>
      </p:sp>
      <p:sp>
        <p:nvSpPr>
          <p:cNvPr id="235" name="Google Shape;235;p38"/>
          <p:cNvSpPr txBox="1">
            <a:spLocks noGrp="1"/>
          </p:cNvSpPr>
          <p:nvPr>
            <p:ph type="body" idx="1"/>
          </p:nvPr>
        </p:nvSpPr>
        <p:spPr>
          <a:xfrm>
            <a:off x="4444750" y="1152475"/>
            <a:ext cx="3683400" cy="3416400"/>
          </a:xfrm>
          <a:prstGeom prst="rect">
            <a:avLst/>
          </a:prstGeom>
          <a:solidFill>
            <a:srgbClr val="D0E0E3"/>
          </a:solidFill>
        </p:spPr>
        <p:txBody>
          <a:bodyPr spcFirstLastPara="1" wrap="square" lIns="91425" tIns="91425" rIns="91425" bIns="91425" anchor="t" anchorCtr="0">
            <a:noAutofit/>
          </a:bodyPr>
          <a:lstStyle/>
          <a:p>
            <a:pPr marL="0" lvl="0" indent="0" algn="l" rtl="0">
              <a:spcBef>
                <a:spcPts val="0"/>
              </a:spcBef>
              <a:spcAft>
                <a:spcPts val="0"/>
              </a:spcAft>
              <a:buNone/>
            </a:pPr>
            <a:r>
              <a:rPr lang="en-GB" b="1"/>
              <a:t>TECHNICAL CODES:</a:t>
            </a:r>
            <a:endParaRPr b="1"/>
          </a:p>
          <a:p>
            <a:pPr marL="457200" lvl="0" indent="-342900" algn="l" rtl="0">
              <a:spcBef>
                <a:spcPts val="1600"/>
              </a:spcBef>
              <a:spcAft>
                <a:spcPts val="0"/>
              </a:spcAft>
              <a:buSzPts val="1800"/>
              <a:buChar char="-"/>
            </a:pPr>
            <a:r>
              <a:rPr lang="en-GB"/>
              <a:t>Camera Movement</a:t>
            </a:r>
            <a:endParaRPr/>
          </a:p>
          <a:p>
            <a:pPr marL="457200" lvl="0" indent="-342900" algn="l" rtl="0">
              <a:spcBef>
                <a:spcPts val="0"/>
              </a:spcBef>
              <a:spcAft>
                <a:spcPts val="0"/>
              </a:spcAft>
              <a:buSzPts val="1800"/>
              <a:buChar char="-"/>
            </a:pPr>
            <a:r>
              <a:rPr lang="en-GB"/>
              <a:t>Camera Angle</a:t>
            </a:r>
            <a:endParaRPr/>
          </a:p>
          <a:p>
            <a:pPr marL="457200" lvl="0" indent="-342900" algn="l" rtl="0">
              <a:spcBef>
                <a:spcPts val="0"/>
              </a:spcBef>
              <a:spcAft>
                <a:spcPts val="0"/>
              </a:spcAft>
              <a:buSzPts val="1800"/>
              <a:buChar char="-"/>
            </a:pPr>
            <a:r>
              <a:rPr lang="en-GB"/>
              <a:t>Editing</a:t>
            </a:r>
            <a:endParaRPr/>
          </a:p>
          <a:p>
            <a:pPr marL="457200" lvl="0" indent="-342900" algn="l" rtl="0">
              <a:spcBef>
                <a:spcPts val="0"/>
              </a:spcBef>
              <a:spcAft>
                <a:spcPts val="0"/>
              </a:spcAft>
              <a:buSzPts val="1800"/>
              <a:buChar char="-"/>
            </a:pPr>
            <a:r>
              <a:rPr lang="en-GB"/>
              <a:t>Diegetic sound </a:t>
            </a:r>
            <a:r>
              <a:rPr lang="en-GB" sz="800"/>
              <a:t>(sounds the characters could here from the world of the media text - eg: footsteps, cars, talking ect)</a:t>
            </a:r>
            <a:endParaRPr sz="800"/>
          </a:p>
          <a:p>
            <a:pPr marL="457200" lvl="0" indent="-317500" algn="l" rtl="0">
              <a:spcBef>
                <a:spcPts val="0"/>
              </a:spcBef>
              <a:spcAft>
                <a:spcPts val="0"/>
              </a:spcAft>
              <a:buSzPts val="1400"/>
              <a:buChar char="-"/>
            </a:pPr>
            <a:r>
              <a:rPr lang="en-GB"/>
              <a:t>Non-Diegetic sound</a:t>
            </a:r>
            <a:r>
              <a:rPr lang="en-GB" sz="1400"/>
              <a:t> </a:t>
            </a:r>
            <a:r>
              <a:rPr lang="en-GB" sz="800"/>
              <a:t>(sounds added for the audience: music soundtrack, voice over ect. - the characters can’t hear non-diegetic sound)</a:t>
            </a:r>
            <a:endParaRPr sz="800"/>
          </a:p>
          <a:p>
            <a:pPr marL="457200" lvl="0" indent="0" algn="l" rtl="0">
              <a:spcBef>
                <a:spcPts val="1600"/>
              </a:spcBef>
              <a:spcAft>
                <a:spcPts val="1600"/>
              </a:spcAft>
              <a:buNone/>
            </a:pP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txBox="1">
            <a:spLocks noGrp="1"/>
          </p:cNvSpPr>
          <p:nvPr>
            <p:ph type="title"/>
          </p:nvPr>
        </p:nvSpPr>
        <p:spPr>
          <a:xfrm>
            <a:off x="258450" y="98875"/>
            <a:ext cx="8520600" cy="572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a:t>Key Terminology and ideas you MUST know...</a:t>
            </a:r>
            <a:endParaRPr/>
          </a:p>
        </p:txBody>
      </p:sp>
      <p:sp>
        <p:nvSpPr>
          <p:cNvPr id="241" name="Google Shape;241;p39"/>
          <p:cNvSpPr txBox="1">
            <a:spLocks noGrp="1"/>
          </p:cNvSpPr>
          <p:nvPr>
            <p:ph type="body" idx="1"/>
          </p:nvPr>
        </p:nvSpPr>
        <p:spPr>
          <a:xfrm>
            <a:off x="86525" y="758325"/>
            <a:ext cx="8985300" cy="4385100"/>
          </a:xfrm>
          <a:prstGeom prst="rect">
            <a:avLst/>
          </a:prstGeom>
          <a:solidFill>
            <a:srgbClr val="C9DAF8"/>
          </a:solidFill>
        </p:spPr>
        <p:txBody>
          <a:bodyPr spcFirstLastPara="1" wrap="square" lIns="91425" tIns="91425" rIns="91425" bIns="91425" anchor="t" anchorCtr="0">
            <a:noAutofit/>
          </a:bodyPr>
          <a:lstStyle/>
          <a:p>
            <a:pPr marL="0" lvl="0" indent="0" algn="l" rtl="0">
              <a:spcBef>
                <a:spcPts val="0"/>
              </a:spcBef>
              <a:spcAft>
                <a:spcPts val="0"/>
              </a:spcAft>
              <a:buNone/>
            </a:pPr>
            <a:r>
              <a:rPr lang="en-GB" b="1"/>
              <a:t>GENRE:</a:t>
            </a:r>
            <a:endParaRPr b="1"/>
          </a:p>
          <a:p>
            <a:pPr marL="0" marR="0" lvl="0" indent="0" algn="l" rtl="0">
              <a:lnSpc>
                <a:spcPct val="131818"/>
              </a:lnSpc>
              <a:spcBef>
                <a:spcPts val="1600"/>
              </a:spcBef>
              <a:spcAft>
                <a:spcPts val="0"/>
              </a:spcAft>
              <a:buNone/>
            </a:pPr>
            <a:r>
              <a:rPr lang="en-GB" sz="1300">
                <a:solidFill>
                  <a:schemeClr val="dk1"/>
                </a:solidFill>
                <a:latin typeface="Calibri"/>
                <a:ea typeface="Calibri"/>
                <a:cs typeface="Calibri"/>
                <a:sym typeface="Calibri"/>
              </a:rPr>
              <a:t>Genre is a </a:t>
            </a:r>
            <a:r>
              <a:rPr lang="en-GB" sz="1300" b="1">
                <a:solidFill>
                  <a:schemeClr val="dk1"/>
                </a:solidFill>
                <a:latin typeface="Calibri"/>
                <a:ea typeface="Calibri"/>
                <a:cs typeface="Calibri"/>
                <a:sym typeface="Calibri"/>
              </a:rPr>
              <a:t>type </a:t>
            </a:r>
            <a:r>
              <a:rPr lang="en-GB" sz="1300">
                <a:solidFill>
                  <a:schemeClr val="dk1"/>
                </a:solidFill>
                <a:latin typeface="Calibri"/>
                <a:ea typeface="Calibri"/>
                <a:cs typeface="Calibri"/>
                <a:sym typeface="Calibri"/>
              </a:rPr>
              <a:t>of media, it includes:</a:t>
            </a:r>
            <a:endParaRPr sz="1300">
              <a:solidFill>
                <a:schemeClr val="dk1"/>
              </a:solidFill>
              <a:latin typeface="Calibri"/>
              <a:ea typeface="Calibri"/>
              <a:cs typeface="Calibri"/>
              <a:sym typeface="Calibri"/>
            </a:endParaRPr>
          </a:p>
          <a:p>
            <a:pPr marL="457200" lvl="0" indent="-311150" algn="l" rtl="0">
              <a:lnSpc>
                <a:spcPct val="90454"/>
              </a:lnSpc>
              <a:spcBef>
                <a:spcPts val="0"/>
              </a:spcBef>
              <a:spcAft>
                <a:spcPts val="0"/>
              </a:spcAft>
              <a:buClr>
                <a:schemeClr val="dk1"/>
              </a:buClr>
              <a:buSzPts val="1300"/>
              <a:buFont typeface="Calibri"/>
              <a:buChar char="-"/>
            </a:pPr>
            <a:r>
              <a:rPr lang="en-GB" sz="1300" b="1">
                <a:solidFill>
                  <a:schemeClr val="dk1"/>
                </a:solidFill>
                <a:latin typeface="Calibri"/>
                <a:ea typeface="Calibri"/>
                <a:cs typeface="Calibri"/>
                <a:sym typeface="Calibri"/>
              </a:rPr>
              <a:t>Visual iconography</a:t>
            </a:r>
            <a:r>
              <a:rPr lang="en-GB" sz="1300">
                <a:solidFill>
                  <a:schemeClr val="dk1"/>
                </a:solidFill>
                <a:latin typeface="Calibri"/>
                <a:ea typeface="Calibri"/>
                <a:cs typeface="Calibri"/>
                <a:sym typeface="Calibri"/>
              </a:rPr>
              <a:t>—visual codes associated with a genre.</a:t>
            </a:r>
            <a:endParaRPr sz="1300">
              <a:solidFill>
                <a:schemeClr val="dk1"/>
              </a:solidFill>
              <a:latin typeface="Calibri"/>
              <a:ea typeface="Calibri"/>
              <a:cs typeface="Calibri"/>
              <a:sym typeface="Calibri"/>
            </a:endParaRPr>
          </a:p>
          <a:p>
            <a:pPr marL="457200" lvl="0" indent="-311150" algn="l" rtl="0">
              <a:lnSpc>
                <a:spcPct val="92272"/>
              </a:lnSpc>
              <a:spcBef>
                <a:spcPts val="0"/>
              </a:spcBef>
              <a:spcAft>
                <a:spcPts val="0"/>
              </a:spcAft>
              <a:buClr>
                <a:schemeClr val="dk1"/>
              </a:buClr>
              <a:buSzPts val="1300"/>
              <a:buFont typeface="Calibri"/>
              <a:buChar char="-"/>
            </a:pPr>
            <a:r>
              <a:rPr lang="en-GB" sz="1300" b="1">
                <a:solidFill>
                  <a:schemeClr val="dk1"/>
                </a:solidFill>
                <a:latin typeface="Calibri"/>
                <a:ea typeface="Calibri"/>
                <a:cs typeface="Calibri"/>
                <a:sym typeface="Calibri"/>
              </a:rPr>
              <a:t>Technical codes</a:t>
            </a:r>
            <a:r>
              <a:rPr lang="en-GB" sz="1300">
                <a:solidFill>
                  <a:schemeClr val="dk1"/>
                </a:solidFill>
                <a:latin typeface="Calibri"/>
                <a:ea typeface="Calibri"/>
                <a:cs typeface="Calibri"/>
                <a:sym typeface="Calibri"/>
              </a:rPr>
              <a:t>—different genres use different codes in specific ways.</a:t>
            </a:r>
            <a:endParaRPr sz="13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Char char="-"/>
            </a:pPr>
            <a:r>
              <a:rPr lang="en-GB" sz="1300" b="1">
                <a:solidFill>
                  <a:schemeClr val="dk1"/>
                </a:solidFill>
                <a:latin typeface="Calibri"/>
                <a:ea typeface="Calibri"/>
                <a:cs typeface="Calibri"/>
                <a:sym typeface="Calibri"/>
              </a:rPr>
              <a:t>Narrative</a:t>
            </a:r>
            <a:r>
              <a:rPr lang="en-GB" sz="1300">
                <a:solidFill>
                  <a:schemeClr val="dk1"/>
                </a:solidFill>
                <a:latin typeface="Calibri"/>
                <a:ea typeface="Calibri"/>
                <a:cs typeface="Calibri"/>
                <a:sym typeface="Calibri"/>
              </a:rPr>
              <a:t>—the way in which the story is told.</a:t>
            </a:r>
            <a:endParaRPr sz="1300">
              <a:solidFill>
                <a:schemeClr val="dk1"/>
              </a:solidFill>
              <a:latin typeface="Calibri"/>
              <a:ea typeface="Calibri"/>
              <a:cs typeface="Calibri"/>
              <a:sym typeface="Calibri"/>
            </a:endParaRPr>
          </a:p>
          <a:p>
            <a:pPr marL="457200" lvl="0" indent="-311150" algn="l" rtl="0">
              <a:lnSpc>
                <a:spcPct val="109090"/>
              </a:lnSpc>
              <a:spcBef>
                <a:spcPts val="0"/>
              </a:spcBef>
              <a:spcAft>
                <a:spcPts val="0"/>
              </a:spcAft>
              <a:buClr>
                <a:schemeClr val="dk1"/>
              </a:buClr>
              <a:buSzPts val="1300"/>
              <a:buFont typeface="Calibri"/>
              <a:buChar char="-"/>
            </a:pPr>
            <a:r>
              <a:rPr lang="en-GB" sz="1300" b="1">
                <a:solidFill>
                  <a:schemeClr val="dk1"/>
                </a:solidFill>
                <a:latin typeface="Calibri"/>
                <a:ea typeface="Calibri"/>
                <a:cs typeface="Calibri"/>
                <a:sym typeface="Calibri"/>
              </a:rPr>
              <a:t>Characters</a:t>
            </a:r>
            <a:r>
              <a:rPr lang="en-GB" sz="1300">
                <a:solidFill>
                  <a:schemeClr val="dk1"/>
                </a:solidFill>
                <a:latin typeface="Calibri"/>
                <a:ea typeface="Calibri"/>
                <a:cs typeface="Calibri"/>
                <a:sym typeface="Calibri"/>
              </a:rPr>
              <a:t>—most genres have an expected type of character.</a:t>
            </a:r>
            <a:endParaRPr sz="1300">
              <a:solidFill>
                <a:schemeClr val="dk1"/>
              </a:solidFill>
              <a:latin typeface="Calibri"/>
              <a:ea typeface="Calibri"/>
              <a:cs typeface="Calibri"/>
              <a:sym typeface="Calibri"/>
            </a:endParaRPr>
          </a:p>
          <a:p>
            <a:pPr marL="0" lvl="0" indent="0" algn="l" rtl="0">
              <a:lnSpc>
                <a:spcPct val="109090"/>
              </a:lnSpc>
              <a:spcBef>
                <a:spcPts val="900"/>
              </a:spcBef>
              <a:spcAft>
                <a:spcPts val="0"/>
              </a:spcAft>
              <a:buNone/>
            </a:pPr>
            <a:r>
              <a:rPr lang="en-GB" sz="1400">
                <a:solidFill>
                  <a:srgbClr val="FF0000"/>
                </a:solidFill>
                <a:latin typeface="Calibri"/>
                <a:ea typeface="Calibri"/>
                <a:cs typeface="Calibri"/>
                <a:sym typeface="Calibri"/>
              </a:rPr>
              <a:t>Key </a:t>
            </a:r>
            <a:r>
              <a:rPr lang="en-GB" sz="1400" b="1">
                <a:solidFill>
                  <a:srgbClr val="FF0000"/>
                </a:solidFill>
                <a:latin typeface="Calibri"/>
                <a:ea typeface="Calibri"/>
                <a:cs typeface="Calibri"/>
                <a:sym typeface="Calibri"/>
              </a:rPr>
              <a:t>Genre </a:t>
            </a:r>
            <a:r>
              <a:rPr lang="en-GB" sz="1400">
                <a:solidFill>
                  <a:srgbClr val="FF0000"/>
                </a:solidFill>
                <a:latin typeface="Calibri"/>
                <a:ea typeface="Calibri"/>
                <a:cs typeface="Calibri"/>
                <a:sym typeface="Calibri"/>
              </a:rPr>
              <a:t>Terminology:</a:t>
            </a:r>
            <a:endParaRPr sz="1400">
              <a:solidFill>
                <a:srgbClr val="FF0000"/>
              </a:solidFill>
              <a:latin typeface="Calibri"/>
              <a:ea typeface="Calibri"/>
              <a:cs typeface="Calibri"/>
              <a:sym typeface="Calibri"/>
            </a:endParaRPr>
          </a:p>
          <a:p>
            <a:pPr marL="38100" marR="342900" lvl="0" indent="0" algn="l" rtl="0">
              <a:lnSpc>
                <a:spcPct val="118000"/>
              </a:lnSpc>
              <a:spcBef>
                <a:spcPts val="900"/>
              </a:spcBef>
              <a:spcAft>
                <a:spcPts val="0"/>
              </a:spcAft>
              <a:buClr>
                <a:schemeClr val="dk1"/>
              </a:buClr>
              <a:buSzPts val="1100"/>
              <a:buFont typeface="Arial"/>
              <a:buNone/>
            </a:pPr>
            <a:r>
              <a:rPr lang="en-GB" sz="1300" b="1">
                <a:solidFill>
                  <a:schemeClr val="dk1"/>
                </a:solidFill>
              </a:rPr>
              <a:t>Conventional: </a:t>
            </a:r>
            <a:r>
              <a:rPr lang="en-GB" sz="1300">
                <a:solidFill>
                  <a:schemeClr val="dk1"/>
                </a:solidFill>
              </a:rPr>
              <a:t>elements that we would expect to see in a particular genre.</a:t>
            </a:r>
            <a:endParaRPr sz="1300">
              <a:solidFill>
                <a:schemeClr val="dk1"/>
              </a:solidFill>
            </a:endParaRPr>
          </a:p>
          <a:p>
            <a:pPr marL="38100" lvl="0" indent="0" algn="l" rtl="0">
              <a:lnSpc>
                <a:spcPct val="117000"/>
              </a:lnSpc>
              <a:spcBef>
                <a:spcPts val="600"/>
              </a:spcBef>
              <a:spcAft>
                <a:spcPts val="0"/>
              </a:spcAft>
              <a:buClr>
                <a:schemeClr val="dk1"/>
              </a:buClr>
              <a:buSzPts val="1100"/>
              <a:buFont typeface="Arial"/>
              <a:buNone/>
            </a:pPr>
            <a:r>
              <a:rPr lang="en-GB" sz="1300" b="1">
                <a:solidFill>
                  <a:schemeClr val="dk1"/>
                </a:solidFill>
              </a:rPr>
              <a:t>Unconventional: </a:t>
            </a:r>
            <a:r>
              <a:rPr lang="en-GB" sz="1300">
                <a:solidFill>
                  <a:schemeClr val="dk1"/>
                </a:solidFill>
              </a:rPr>
              <a:t>conventions we would not expect to see in a genre.</a:t>
            </a:r>
            <a:endParaRPr sz="1300">
              <a:solidFill>
                <a:schemeClr val="dk1"/>
              </a:solidFill>
            </a:endParaRPr>
          </a:p>
          <a:p>
            <a:pPr marL="38100" marR="88900" lvl="0" indent="0" algn="l" rtl="0">
              <a:lnSpc>
                <a:spcPct val="118000"/>
              </a:lnSpc>
              <a:spcBef>
                <a:spcPts val="600"/>
              </a:spcBef>
              <a:spcAft>
                <a:spcPts val="0"/>
              </a:spcAft>
              <a:buClr>
                <a:schemeClr val="dk1"/>
              </a:buClr>
              <a:buSzPts val="1100"/>
              <a:buFont typeface="Arial"/>
              <a:buNone/>
            </a:pPr>
            <a:r>
              <a:rPr lang="en-GB" sz="1300" b="1">
                <a:solidFill>
                  <a:schemeClr val="dk1"/>
                </a:solidFill>
              </a:rPr>
              <a:t>Technological developments</a:t>
            </a:r>
            <a:r>
              <a:rPr lang="en-GB" sz="1300">
                <a:solidFill>
                  <a:schemeClr val="dk1"/>
                </a:solidFill>
              </a:rPr>
              <a:t>: new technologies that enable media producers to create products in a different way.</a:t>
            </a:r>
            <a:endParaRPr sz="1300">
              <a:solidFill>
                <a:schemeClr val="dk1"/>
              </a:solidFill>
            </a:endParaRPr>
          </a:p>
          <a:p>
            <a:pPr marL="38100" lvl="0" indent="0" algn="l" rtl="0">
              <a:lnSpc>
                <a:spcPct val="118000"/>
              </a:lnSpc>
              <a:spcBef>
                <a:spcPts val="600"/>
              </a:spcBef>
              <a:spcAft>
                <a:spcPts val="0"/>
              </a:spcAft>
              <a:buClr>
                <a:schemeClr val="dk1"/>
              </a:buClr>
              <a:buSzPts val="1100"/>
              <a:buFont typeface="Arial"/>
              <a:buNone/>
            </a:pPr>
            <a:r>
              <a:rPr lang="en-GB" sz="1300" b="1">
                <a:solidFill>
                  <a:schemeClr val="dk1"/>
                </a:solidFill>
              </a:rPr>
              <a:t>Subgenre: </a:t>
            </a:r>
            <a:r>
              <a:rPr lang="en-GB" sz="1300">
                <a:solidFill>
                  <a:schemeClr val="dk1"/>
                </a:solidFill>
              </a:rPr>
              <a:t>a more specific genre with two different genres (Rom-Com)</a:t>
            </a:r>
            <a:endParaRPr sz="1300">
              <a:solidFill>
                <a:schemeClr val="dk1"/>
              </a:solidFill>
            </a:endParaRPr>
          </a:p>
          <a:p>
            <a:pPr marL="38100" lvl="0" indent="0" algn="l" rtl="0">
              <a:lnSpc>
                <a:spcPct val="118000"/>
              </a:lnSpc>
              <a:spcBef>
                <a:spcPts val="600"/>
              </a:spcBef>
              <a:spcAft>
                <a:spcPts val="0"/>
              </a:spcAft>
              <a:buClr>
                <a:schemeClr val="dk1"/>
              </a:buClr>
              <a:buSzPts val="1100"/>
              <a:buFont typeface="Arial"/>
              <a:buNone/>
            </a:pPr>
            <a:r>
              <a:rPr lang="en-GB" sz="1300" b="1">
                <a:solidFill>
                  <a:schemeClr val="dk1"/>
                </a:solidFill>
              </a:rPr>
              <a:t>Hybrid: </a:t>
            </a:r>
            <a:r>
              <a:rPr lang="en-GB" sz="1300">
                <a:solidFill>
                  <a:schemeClr val="dk1"/>
                </a:solidFill>
              </a:rPr>
              <a:t>a combination of two or more different genres.</a:t>
            </a:r>
            <a:endParaRPr sz="1300">
              <a:solidFill>
                <a:schemeClr val="dk1"/>
              </a:solidFill>
            </a:endParaRPr>
          </a:p>
          <a:p>
            <a:pPr marL="38100" marR="88900" lvl="0" indent="0" algn="l" rtl="0">
              <a:lnSpc>
                <a:spcPct val="118000"/>
              </a:lnSpc>
              <a:spcBef>
                <a:spcPts val="600"/>
              </a:spcBef>
              <a:spcAft>
                <a:spcPts val="0"/>
              </a:spcAft>
              <a:buClr>
                <a:schemeClr val="dk1"/>
              </a:buClr>
              <a:buSzPts val="1100"/>
              <a:buFont typeface="Arial"/>
              <a:buNone/>
            </a:pPr>
            <a:r>
              <a:rPr lang="en-GB" sz="1300" b="1">
                <a:solidFill>
                  <a:schemeClr val="dk1"/>
                </a:solidFill>
              </a:rPr>
              <a:t>Linear narrative</a:t>
            </a:r>
            <a:r>
              <a:rPr lang="en-GB" sz="1300">
                <a:solidFill>
                  <a:schemeClr val="dk1"/>
                </a:solidFill>
              </a:rPr>
              <a:t>: a narrative structure where all of the events happen in logical order, one after the other.</a:t>
            </a:r>
            <a:endParaRPr sz="1300">
              <a:solidFill>
                <a:schemeClr val="dk1"/>
              </a:solidFill>
            </a:endParaRPr>
          </a:p>
          <a:p>
            <a:pPr marL="457200" marR="0" lvl="0" indent="0" algn="l" rtl="0">
              <a:lnSpc>
                <a:spcPct val="131818"/>
              </a:lnSpc>
              <a:spcBef>
                <a:spcPts val="70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258450" y="98875"/>
            <a:ext cx="8520600" cy="572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a:t>Key Terminology and ideas you MUST know...</a:t>
            </a:r>
            <a:endParaRPr/>
          </a:p>
        </p:txBody>
      </p:sp>
      <p:sp>
        <p:nvSpPr>
          <p:cNvPr id="247" name="Google Shape;247;p40"/>
          <p:cNvSpPr txBox="1">
            <a:spLocks noGrp="1"/>
          </p:cNvSpPr>
          <p:nvPr>
            <p:ph type="body" idx="1"/>
          </p:nvPr>
        </p:nvSpPr>
        <p:spPr>
          <a:xfrm>
            <a:off x="86525" y="758325"/>
            <a:ext cx="4788300" cy="4385100"/>
          </a:xfrm>
          <a:prstGeom prst="rect">
            <a:avLst/>
          </a:prstGeom>
          <a:solidFill>
            <a:srgbClr val="C9DAF8"/>
          </a:solidFill>
        </p:spPr>
        <p:txBody>
          <a:bodyPr spcFirstLastPara="1" wrap="square" lIns="91425" tIns="91425" rIns="91425" bIns="91425" anchor="t" anchorCtr="0">
            <a:noAutofit/>
          </a:bodyPr>
          <a:lstStyle/>
          <a:p>
            <a:pPr marL="0" lvl="0" indent="0" algn="l" rtl="0">
              <a:spcBef>
                <a:spcPts val="0"/>
              </a:spcBef>
              <a:spcAft>
                <a:spcPts val="0"/>
              </a:spcAft>
              <a:buNone/>
            </a:pPr>
            <a:r>
              <a:rPr lang="en-GB" b="1"/>
              <a:t>NARRATIVE:</a:t>
            </a:r>
            <a:endParaRPr b="1"/>
          </a:p>
          <a:p>
            <a:pPr marL="0" lvl="0" indent="0" algn="l" rtl="0">
              <a:spcBef>
                <a:spcPts val="1600"/>
              </a:spcBef>
              <a:spcAft>
                <a:spcPts val="0"/>
              </a:spcAft>
              <a:buNone/>
            </a:pPr>
            <a:r>
              <a:rPr lang="en-GB" b="1"/>
              <a:t>TODOROV’s Narrative Theory:</a:t>
            </a:r>
            <a:endParaRPr b="1"/>
          </a:p>
          <a:p>
            <a:pPr marL="38100" marR="279400" lvl="0" indent="0" algn="l" rtl="0">
              <a:lnSpc>
                <a:spcPct val="118000"/>
              </a:lnSpc>
              <a:spcBef>
                <a:spcPts val="1600"/>
              </a:spcBef>
              <a:spcAft>
                <a:spcPts val="0"/>
              </a:spcAft>
              <a:buNone/>
            </a:pPr>
            <a:r>
              <a:rPr lang="en-GB" sz="1600" b="1">
                <a:solidFill>
                  <a:schemeClr val="dk1"/>
                </a:solidFill>
              </a:rPr>
              <a:t>Equilibrium</a:t>
            </a:r>
            <a:r>
              <a:rPr lang="en-GB" sz="1600">
                <a:solidFill>
                  <a:schemeClr val="dk1"/>
                </a:solidFill>
              </a:rPr>
              <a:t>: at the beginning, everything is calm and balanced.</a:t>
            </a:r>
            <a:endParaRPr sz="1600">
              <a:solidFill>
                <a:schemeClr val="dk1"/>
              </a:solidFill>
            </a:endParaRPr>
          </a:p>
          <a:p>
            <a:pPr marL="38100" marR="774700" lvl="0" indent="0" algn="l" rtl="0">
              <a:lnSpc>
                <a:spcPct val="118000"/>
              </a:lnSpc>
              <a:spcBef>
                <a:spcPts val="600"/>
              </a:spcBef>
              <a:spcAft>
                <a:spcPts val="0"/>
              </a:spcAft>
              <a:buNone/>
            </a:pPr>
            <a:r>
              <a:rPr lang="en-GB" sz="1600" b="1">
                <a:solidFill>
                  <a:schemeClr val="dk1"/>
                </a:solidFill>
              </a:rPr>
              <a:t>Disruption </a:t>
            </a:r>
            <a:r>
              <a:rPr lang="en-GB" sz="1600">
                <a:solidFill>
                  <a:schemeClr val="dk1"/>
                </a:solidFill>
              </a:rPr>
              <a:t>: an event or problem occurs to upset the balance.</a:t>
            </a:r>
            <a:endParaRPr sz="1600">
              <a:solidFill>
                <a:schemeClr val="dk1"/>
              </a:solidFill>
            </a:endParaRPr>
          </a:p>
          <a:p>
            <a:pPr marL="38100" marR="850900" lvl="0" indent="0" algn="l" rtl="0">
              <a:lnSpc>
                <a:spcPct val="118000"/>
              </a:lnSpc>
              <a:spcBef>
                <a:spcPts val="600"/>
              </a:spcBef>
              <a:spcAft>
                <a:spcPts val="0"/>
              </a:spcAft>
              <a:buNone/>
            </a:pPr>
            <a:r>
              <a:rPr lang="en-GB" sz="1600" b="1">
                <a:solidFill>
                  <a:schemeClr val="dk1"/>
                </a:solidFill>
              </a:rPr>
              <a:t>Recognition</a:t>
            </a:r>
            <a:r>
              <a:rPr lang="en-GB" sz="1600">
                <a:solidFill>
                  <a:schemeClr val="dk1"/>
                </a:solidFill>
              </a:rPr>
              <a:t>: the characters realise that there is a problem.</a:t>
            </a:r>
            <a:endParaRPr sz="1600">
              <a:solidFill>
                <a:schemeClr val="dk1"/>
              </a:solidFill>
            </a:endParaRPr>
          </a:p>
          <a:p>
            <a:pPr marL="38100" marR="1003300" lvl="0" indent="0" algn="l" rtl="0">
              <a:lnSpc>
                <a:spcPct val="117000"/>
              </a:lnSpc>
              <a:spcBef>
                <a:spcPts val="600"/>
              </a:spcBef>
              <a:spcAft>
                <a:spcPts val="0"/>
              </a:spcAft>
              <a:buNone/>
            </a:pPr>
            <a:r>
              <a:rPr lang="en-GB" sz="1600" b="1">
                <a:solidFill>
                  <a:schemeClr val="dk1"/>
                </a:solidFill>
              </a:rPr>
              <a:t>Repair: </a:t>
            </a:r>
            <a:r>
              <a:rPr lang="en-GB" sz="1600">
                <a:solidFill>
                  <a:schemeClr val="dk1"/>
                </a:solidFill>
              </a:rPr>
              <a:t>they try and fix the problem</a:t>
            </a:r>
            <a:endParaRPr sz="1600">
              <a:solidFill>
                <a:schemeClr val="dk1"/>
              </a:solidFill>
            </a:endParaRPr>
          </a:p>
          <a:p>
            <a:pPr marL="38100" marR="165100" lvl="0" indent="0" algn="l" rtl="0">
              <a:lnSpc>
                <a:spcPct val="118000"/>
              </a:lnSpc>
              <a:spcBef>
                <a:spcPts val="600"/>
              </a:spcBef>
              <a:spcAft>
                <a:spcPts val="0"/>
              </a:spcAft>
              <a:buNone/>
            </a:pPr>
            <a:r>
              <a:rPr lang="en-GB" sz="1600" b="1">
                <a:solidFill>
                  <a:schemeClr val="dk1"/>
                </a:solidFill>
              </a:rPr>
              <a:t>New equilibrium: </a:t>
            </a:r>
            <a:r>
              <a:rPr lang="en-GB" sz="1600">
                <a:solidFill>
                  <a:schemeClr val="dk1"/>
                </a:solidFill>
              </a:rPr>
              <a:t>everything returns to a state of balance.</a:t>
            </a:r>
            <a:endParaRPr sz="1600">
              <a:solidFill>
                <a:schemeClr val="dk1"/>
              </a:solidFill>
            </a:endParaRPr>
          </a:p>
          <a:p>
            <a:pPr marL="0" lvl="0" indent="0" algn="l" rtl="0">
              <a:spcBef>
                <a:spcPts val="0"/>
              </a:spcBef>
              <a:spcAft>
                <a:spcPts val="1600"/>
              </a:spcAft>
              <a:buNone/>
            </a:pPr>
            <a:endParaRPr/>
          </a:p>
        </p:txBody>
      </p:sp>
      <p:sp>
        <p:nvSpPr>
          <p:cNvPr id="248" name="Google Shape;248;p40"/>
          <p:cNvSpPr txBox="1"/>
          <p:nvPr/>
        </p:nvSpPr>
        <p:spPr>
          <a:xfrm>
            <a:off x="5091225" y="758325"/>
            <a:ext cx="3894000" cy="4312500"/>
          </a:xfrm>
          <a:prstGeom prst="rect">
            <a:avLst/>
          </a:prstGeom>
          <a:solidFill>
            <a:srgbClr val="D9EAD3"/>
          </a:solidFill>
          <a:ln>
            <a:noFill/>
          </a:ln>
        </p:spPr>
        <p:txBody>
          <a:bodyPr spcFirstLastPara="1" wrap="square" lIns="91425" tIns="91425" rIns="91425" bIns="91425" anchor="t" anchorCtr="0">
            <a:noAutofit/>
          </a:bodyPr>
          <a:lstStyle/>
          <a:p>
            <a:pPr marL="38100" lvl="0" indent="0" algn="l" rtl="0">
              <a:lnSpc>
                <a:spcPct val="115000"/>
              </a:lnSpc>
              <a:spcBef>
                <a:spcPts val="600"/>
              </a:spcBef>
              <a:spcAft>
                <a:spcPts val="0"/>
              </a:spcAft>
              <a:buNone/>
            </a:pPr>
            <a:r>
              <a:rPr lang="en-GB" sz="1600" b="1" i="1">
                <a:solidFill>
                  <a:schemeClr val="dk1"/>
                </a:solidFill>
              </a:rPr>
              <a:t>What if it is a non-linear narrative?</a:t>
            </a:r>
            <a:endParaRPr sz="1600" b="1" i="1">
              <a:solidFill>
                <a:schemeClr val="dk1"/>
              </a:solidFill>
            </a:endParaRPr>
          </a:p>
          <a:p>
            <a:pPr marL="38100" lvl="0" indent="0" algn="l" rtl="0">
              <a:lnSpc>
                <a:spcPct val="115000"/>
              </a:lnSpc>
              <a:spcBef>
                <a:spcPts val="800"/>
              </a:spcBef>
              <a:spcAft>
                <a:spcPts val="0"/>
              </a:spcAft>
              <a:buNone/>
            </a:pPr>
            <a:r>
              <a:rPr lang="en-GB" sz="1600">
                <a:solidFill>
                  <a:schemeClr val="dk1"/>
                </a:solidFill>
              </a:rPr>
              <a:t>It might include:</a:t>
            </a:r>
            <a:endParaRPr sz="1600">
              <a:solidFill>
                <a:schemeClr val="dk1"/>
              </a:solidFill>
            </a:endParaRPr>
          </a:p>
          <a:p>
            <a:pPr marL="38100" marR="279400" lvl="0" indent="0" algn="l" rtl="0">
              <a:lnSpc>
                <a:spcPct val="118000"/>
              </a:lnSpc>
              <a:spcBef>
                <a:spcPts val="800"/>
              </a:spcBef>
              <a:spcAft>
                <a:spcPts val="0"/>
              </a:spcAft>
              <a:buNone/>
            </a:pPr>
            <a:r>
              <a:rPr lang="en-GB" sz="1600" b="1">
                <a:solidFill>
                  <a:schemeClr val="dk1"/>
                </a:solidFill>
              </a:rPr>
              <a:t>Flashbacks—Flash-forwards </a:t>
            </a:r>
            <a:r>
              <a:rPr lang="en-GB" sz="1600">
                <a:solidFill>
                  <a:schemeClr val="dk1"/>
                </a:solidFill>
              </a:rPr>
              <a:t>–creates suspense.</a:t>
            </a:r>
            <a:endParaRPr sz="1600">
              <a:solidFill>
                <a:schemeClr val="dk1"/>
              </a:solidFill>
            </a:endParaRPr>
          </a:p>
          <a:p>
            <a:pPr marL="38100" lvl="0" indent="0" algn="l" rtl="0">
              <a:lnSpc>
                <a:spcPct val="115000"/>
              </a:lnSpc>
              <a:spcBef>
                <a:spcPts val="600"/>
              </a:spcBef>
              <a:spcAft>
                <a:spcPts val="0"/>
              </a:spcAft>
              <a:buNone/>
            </a:pPr>
            <a:r>
              <a:rPr lang="en-GB" sz="1600" b="1">
                <a:solidFill>
                  <a:schemeClr val="dk1"/>
                </a:solidFill>
              </a:rPr>
              <a:t>Enigma code: </a:t>
            </a:r>
            <a:r>
              <a:rPr lang="en-GB" sz="1600">
                <a:solidFill>
                  <a:schemeClr val="dk1"/>
                </a:solidFill>
              </a:rPr>
              <a:t>a mystery or puzzle, media products often don’t tell all elements at once but withhold information to keep audience guessing and asking questions.</a:t>
            </a:r>
            <a:endParaRPr sz="1600">
              <a:solidFill>
                <a:schemeClr val="dk1"/>
              </a:solidFill>
            </a:endParaRPr>
          </a:p>
          <a:p>
            <a:pPr marL="38100" marR="139700" lvl="0" indent="0" algn="l" rtl="0">
              <a:lnSpc>
                <a:spcPct val="118000"/>
              </a:lnSpc>
              <a:spcBef>
                <a:spcPts val="600"/>
              </a:spcBef>
              <a:spcAft>
                <a:spcPts val="0"/>
              </a:spcAft>
              <a:buNone/>
            </a:pPr>
            <a:r>
              <a:rPr lang="en-GB" sz="1600" b="1">
                <a:solidFill>
                  <a:schemeClr val="dk1"/>
                </a:solidFill>
              </a:rPr>
              <a:t>Transformation</a:t>
            </a:r>
            <a:r>
              <a:rPr lang="en-GB" sz="1600">
                <a:solidFill>
                  <a:schemeClr val="dk1"/>
                </a:solidFill>
              </a:rPr>
              <a:t>: a major change. Characters are often transformed.</a:t>
            </a:r>
            <a:endParaRPr sz="1600">
              <a:solidFill>
                <a:schemeClr val="dk1"/>
              </a:solidFill>
            </a:endParaRPr>
          </a:p>
          <a:p>
            <a:pPr marL="38100" marR="88900" lvl="0" indent="0" algn="l" rtl="0">
              <a:lnSpc>
                <a:spcPct val="118000"/>
              </a:lnSpc>
              <a:spcBef>
                <a:spcPts val="600"/>
              </a:spcBef>
              <a:spcAft>
                <a:spcPts val="0"/>
              </a:spcAft>
              <a:buNone/>
            </a:pPr>
            <a:endParaRPr sz="1300" b="1">
              <a:solidFill>
                <a:schemeClr val="dk1"/>
              </a:solidFill>
              <a:latin typeface="Calibri"/>
              <a:ea typeface="Calibri"/>
              <a:cs typeface="Calibri"/>
              <a:sym typeface="Calibri"/>
            </a:endParaRPr>
          </a:p>
          <a:p>
            <a:pPr marL="457200" marR="0" lvl="0" indent="0" algn="l" rtl="0">
              <a:lnSpc>
                <a:spcPct val="131818"/>
              </a:lnSpc>
              <a:spcBef>
                <a:spcPts val="700"/>
              </a:spcBef>
              <a:spcAft>
                <a:spcPts val="0"/>
              </a:spcAft>
              <a:buNone/>
            </a:pPr>
            <a:endParaRPr>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1"/>
          <p:cNvPicPr preferRelativeResize="0"/>
          <p:nvPr/>
        </p:nvPicPr>
        <p:blipFill>
          <a:blip r:embed="rId3">
            <a:alphaModFix/>
          </a:blip>
          <a:stretch>
            <a:fillRect/>
          </a:stretch>
        </p:blipFill>
        <p:spPr>
          <a:xfrm rot="307065">
            <a:off x="7286157" y="3539436"/>
            <a:ext cx="1517136" cy="1608279"/>
          </a:xfrm>
          <a:prstGeom prst="rect">
            <a:avLst/>
          </a:prstGeom>
          <a:noFill/>
          <a:ln>
            <a:noFill/>
          </a:ln>
        </p:spPr>
      </p:pic>
      <p:sp>
        <p:nvSpPr>
          <p:cNvPr id="254" name="Google Shape;254;p41"/>
          <p:cNvSpPr txBox="1">
            <a:spLocks noGrp="1"/>
          </p:cNvSpPr>
          <p:nvPr>
            <p:ph type="body" idx="1"/>
          </p:nvPr>
        </p:nvSpPr>
        <p:spPr>
          <a:xfrm rot="136297">
            <a:off x="7501329" y="3878090"/>
            <a:ext cx="1301823" cy="112888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200"/>
              <a:t>This is HIGH LEVEL theory! USE IT!</a:t>
            </a:r>
            <a:endParaRPr sz="1200"/>
          </a:p>
        </p:txBody>
      </p:sp>
      <p:sp>
        <p:nvSpPr>
          <p:cNvPr id="255" name="Google Shape;255;p41"/>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a:t>KEY MEDIA LANGUAGE: </a:t>
            </a:r>
            <a:r>
              <a:rPr lang="en-GB" b="1"/>
              <a:t>AUDIENCES</a:t>
            </a:r>
            <a:endParaRPr b="1"/>
          </a:p>
        </p:txBody>
      </p:sp>
      <p:sp>
        <p:nvSpPr>
          <p:cNvPr id="256" name="Google Shape;256;p41"/>
          <p:cNvSpPr txBox="1">
            <a:spLocks noGrp="1"/>
          </p:cNvSpPr>
          <p:nvPr>
            <p:ph type="body" idx="1"/>
          </p:nvPr>
        </p:nvSpPr>
        <p:spPr>
          <a:xfrm>
            <a:off x="311700" y="1152475"/>
            <a:ext cx="3445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PASSIVE AUDIENCES</a:t>
            </a:r>
            <a:r>
              <a:rPr lang="en-GB"/>
              <a:t> - audiences who accept what they see and don’t question it</a:t>
            </a:r>
            <a:endParaRPr/>
          </a:p>
          <a:p>
            <a:pPr marL="0" lvl="0" indent="0" algn="l" rtl="0">
              <a:spcBef>
                <a:spcPts val="1600"/>
              </a:spcBef>
              <a:spcAft>
                <a:spcPts val="0"/>
              </a:spcAft>
              <a:buNone/>
            </a:pPr>
            <a:r>
              <a:rPr lang="en-GB" b="1"/>
              <a:t>ACTIVE AUDIENCES</a:t>
            </a:r>
            <a:r>
              <a:rPr lang="en-GB"/>
              <a:t> - audiences who do question and challenge what they see</a:t>
            </a:r>
            <a:endParaRPr/>
          </a:p>
          <a:p>
            <a:pPr marL="0" lvl="0" indent="0" algn="l" rtl="0">
              <a:spcBef>
                <a:spcPts val="1600"/>
              </a:spcBef>
              <a:spcAft>
                <a:spcPts val="0"/>
              </a:spcAft>
              <a:buNone/>
            </a:pPr>
            <a:r>
              <a:rPr lang="en-GB" b="1"/>
              <a:t>TARGET AUDIENCE</a:t>
            </a:r>
            <a:r>
              <a:rPr lang="en-GB"/>
              <a:t> - the specific audience the media is targeting </a:t>
            </a:r>
            <a:endParaRPr/>
          </a:p>
          <a:p>
            <a:pPr marL="0" lvl="0" indent="0" algn="l" rtl="0">
              <a:spcBef>
                <a:spcPts val="1600"/>
              </a:spcBef>
              <a:spcAft>
                <a:spcPts val="1600"/>
              </a:spcAft>
              <a:buNone/>
            </a:pPr>
            <a:endParaRPr/>
          </a:p>
        </p:txBody>
      </p:sp>
      <p:sp>
        <p:nvSpPr>
          <p:cNvPr id="257" name="Google Shape;257;p41"/>
          <p:cNvSpPr txBox="1">
            <a:spLocks noGrp="1"/>
          </p:cNvSpPr>
          <p:nvPr>
            <p:ph type="body" idx="1"/>
          </p:nvPr>
        </p:nvSpPr>
        <p:spPr>
          <a:xfrm>
            <a:off x="4044050" y="1152475"/>
            <a:ext cx="4714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PRIMARY AUDIENCE</a:t>
            </a:r>
            <a:r>
              <a:rPr lang="en-GB"/>
              <a:t> - the main audience</a:t>
            </a:r>
            <a:endParaRPr/>
          </a:p>
          <a:p>
            <a:pPr marL="0" lvl="0" indent="0" algn="l" rtl="0">
              <a:spcBef>
                <a:spcPts val="1600"/>
              </a:spcBef>
              <a:spcAft>
                <a:spcPts val="0"/>
              </a:spcAft>
              <a:buNone/>
            </a:pPr>
            <a:r>
              <a:rPr lang="en-GB" b="1"/>
              <a:t>SECONDARY AUDIENCE</a:t>
            </a:r>
            <a:r>
              <a:rPr lang="en-GB"/>
              <a:t> - other audiences who may be interested </a:t>
            </a:r>
            <a:endParaRPr/>
          </a:p>
          <a:p>
            <a:pPr marL="0" lvl="0" indent="0" algn="l" rtl="0">
              <a:spcBef>
                <a:spcPts val="1600"/>
              </a:spcBef>
              <a:spcAft>
                <a:spcPts val="0"/>
              </a:spcAft>
              <a:buNone/>
            </a:pPr>
            <a:r>
              <a:rPr lang="en-GB" b="1"/>
              <a:t>RECEPTION THEORY</a:t>
            </a:r>
            <a:r>
              <a:rPr lang="en-GB"/>
              <a:t> - </a:t>
            </a:r>
            <a:endParaRPr/>
          </a:p>
          <a:p>
            <a:pPr marL="0" lvl="0" indent="0" algn="l" rtl="0">
              <a:spcBef>
                <a:spcPts val="1600"/>
              </a:spcBef>
              <a:spcAft>
                <a:spcPts val="0"/>
              </a:spcAft>
              <a:buNone/>
            </a:pPr>
            <a:r>
              <a:rPr lang="en-GB" sz="1400"/>
              <a:t>Stuart Hall suggests all media products are ENCODED with meaning that audiences can DECODE. He says audiences can respond to texts three ways:</a:t>
            </a:r>
            <a:endParaRPr sz="1400"/>
          </a:p>
          <a:p>
            <a:pPr marL="457200" lvl="0" indent="-317500" algn="l" rtl="0">
              <a:spcBef>
                <a:spcPts val="1600"/>
              </a:spcBef>
              <a:spcAft>
                <a:spcPts val="0"/>
              </a:spcAft>
              <a:buSzPts val="1400"/>
              <a:buChar char="-"/>
            </a:pPr>
            <a:r>
              <a:rPr lang="en-GB" sz="1400" b="1" i="1"/>
              <a:t>Preferred </a:t>
            </a:r>
            <a:r>
              <a:rPr lang="en-GB" sz="1400" i="1"/>
              <a:t>reading</a:t>
            </a:r>
            <a:endParaRPr sz="1400" i="1"/>
          </a:p>
          <a:p>
            <a:pPr marL="457200" lvl="0" indent="-317500" algn="l" rtl="0">
              <a:spcBef>
                <a:spcPts val="0"/>
              </a:spcBef>
              <a:spcAft>
                <a:spcPts val="0"/>
              </a:spcAft>
              <a:buSzPts val="1400"/>
              <a:buChar char="-"/>
            </a:pPr>
            <a:r>
              <a:rPr lang="en-GB" sz="1400" b="1" i="1"/>
              <a:t>Negotiated </a:t>
            </a:r>
            <a:r>
              <a:rPr lang="en-GB" sz="1400" i="1"/>
              <a:t>reading</a:t>
            </a:r>
            <a:endParaRPr sz="1400" i="1"/>
          </a:p>
          <a:p>
            <a:pPr marL="457200" lvl="0" indent="-317500" algn="l" rtl="0">
              <a:spcBef>
                <a:spcPts val="0"/>
              </a:spcBef>
              <a:spcAft>
                <a:spcPts val="0"/>
              </a:spcAft>
              <a:buSzPts val="1400"/>
              <a:buChar char="-"/>
            </a:pPr>
            <a:r>
              <a:rPr lang="en-GB" sz="1400" b="1" i="1"/>
              <a:t>Oppositional </a:t>
            </a:r>
            <a:r>
              <a:rPr lang="en-GB" sz="1400" i="1"/>
              <a:t>reading  </a:t>
            </a:r>
            <a:endParaRPr sz="1400" i="1"/>
          </a:p>
          <a:p>
            <a:pPr marL="0" lvl="0" indent="0" algn="l" rtl="0">
              <a:spcBef>
                <a:spcPts val="1600"/>
              </a:spcBef>
              <a:spcAft>
                <a:spcPts val="1600"/>
              </a:spcAft>
              <a:buNone/>
            </a:pP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2"/>
          <p:cNvPicPr preferRelativeResize="0"/>
          <p:nvPr/>
        </p:nvPicPr>
        <p:blipFill>
          <a:blip r:embed="rId3">
            <a:alphaModFix/>
          </a:blip>
          <a:stretch>
            <a:fillRect/>
          </a:stretch>
        </p:blipFill>
        <p:spPr>
          <a:xfrm>
            <a:off x="675950" y="1958800"/>
            <a:ext cx="4630275" cy="2450500"/>
          </a:xfrm>
          <a:prstGeom prst="rect">
            <a:avLst/>
          </a:prstGeom>
          <a:noFill/>
          <a:ln>
            <a:noFill/>
          </a:ln>
        </p:spPr>
      </p:pic>
      <p:pic>
        <p:nvPicPr>
          <p:cNvPr id="263" name="Google Shape;263;p42"/>
          <p:cNvPicPr preferRelativeResize="0"/>
          <p:nvPr/>
        </p:nvPicPr>
        <p:blipFill>
          <a:blip r:embed="rId4">
            <a:alphaModFix/>
          </a:blip>
          <a:stretch>
            <a:fillRect/>
          </a:stretch>
        </p:blipFill>
        <p:spPr>
          <a:xfrm rot="307063">
            <a:off x="6136800" y="726775"/>
            <a:ext cx="2695575" cy="2857500"/>
          </a:xfrm>
          <a:prstGeom prst="rect">
            <a:avLst/>
          </a:prstGeom>
          <a:noFill/>
          <a:ln>
            <a:noFill/>
          </a:ln>
        </p:spPr>
      </p:pic>
      <p:sp>
        <p:nvSpPr>
          <p:cNvPr id="264" name="Google Shape;264;p42"/>
          <p:cNvSpPr txBox="1">
            <a:spLocks noGrp="1"/>
          </p:cNvSpPr>
          <p:nvPr>
            <p:ph type="title"/>
          </p:nvPr>
        </p:nvSpPr>
        <p:spPr>
          <a:xfrm>
            <a:off x="152400" y="142150"/>
            <a:ext cx="8802000" cy="572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a:t>AUDIENCE DEMOGRAPHICS - </a:t>
            </a:r>
            <a:r>
              <a:rPr lang="en-GB" b="1"/>
              <a:t>ABC1 </a:t>
            </a:r>
            <a:r>
              <a:rPr lang="en-GB"/>
              <a:t>and </a:t>
            </a:r>
            <a:r>
              <a:rPr lang="en-GB" b="1"/>
              <a:t>C2DE</a:t>
            </a:r>
            <a:r>
              <a:rPr lang="en-GB"/>
              <a:t>:</a:t>
            </a:r>
            <a:endParaRPr/>
          </a:p>
        </p:txBody>
      </p:sp>
      <p:sp>
        <p:nvSpPr>
          <p:cNvPr id="265" name="Google Shape;265;p42"/>
          <p:cNvSpPr txBox="1">
            <a:spLocks noGrp="1"/>
          </p:cNvSpPr>
          <p:nvPr>
            <p:ph type="body" idx="1"/>
          </p:nvPr>
        </p:nvSpPr>
        <p:spPr>
          <a:xfrm>
            <a:off x="6519075" y="1152475"/>
            <a:ext cx="2313300" cy="200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You need to reference these when discussing how a media text appeals to an audience...</a:t>
            </a:r>
            <a:endParaRPr/>
          </a:p>
        </p:txBody>
      </p:sp>
      <p:sp>
        <p:nvSpPr>
          <p:cNvPr id="266" name="Google Shape;266;p42"/>
          <p:cNvSpPr txBox="1">
            <a:spLocks noGrp="1"/>
          </p:cNvSpPr>
          <p:nvPr>
            <p:ph type="title"/>
          </p:nvPr>
        </p:nvSpPr>
        <p:spPr>
          <a:xfrm>
            <a:off x="219900" y="792400"/>
            <a:ext cx="5136000" cy="8319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0000"/>
                </a:solidFill>
              </a:rPr>
              <a:t>WE TEND TO BREAK AUDIENCES INTO TWO GROUPS (OR ‘CLASSES’): </a:t>
            </a:r>
            <a:r>
              <a:rPr lang="en-GB" sz="1800" b="1">
                <a:solidFill>
                  <a:srgbClr val="FF0000"/>
                </a:solidFill>
              </a:rPr>
              <a:t>ABC1 </a:t>
            </a:r>
            <a:r>
              <a:rPr lang="en-GB" sz="1800">
                <a:solidFill>
                  <a:srgbClr val="FF0000"/>
                </a:solidFill>
              </a:rPr>
              <a:t>and </a:t>
            </a:r>
            <a:r>
              <a:rPr lang="en-GB" sz="1800" b="1">
                <a:solidFill>
                  <a:srgbClr val="FF0000"/>
                </a:solidFill>
              </a:rPr>
              <a:t>C2DE</a:t>
            </a:r>
            <a:r>
              <a:rPr lang="en-GB" sz="1800">
                <a:solidFill>
                  <a:srgbClr val="FF0000"/>
                </a:solidFill>
              </a:rPr>
              <a:t> </a:t>
            </a:r>
            <a:endParaRPr sz="180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3"/>
          <p:cNvPicPr preferRelativeResize="0"/>
          <p:nvPr/>
        </p:nvPicPr>
        <p:blipFill>
          <a:blip r:embed="rId3">
            <a:alphaModFix/>
          </a:blip>
          <a:stretch>
            <a:fillRect/>
          </a:stretch>
        </p:blipFill>
        <p:spPr>
          <a:xfrm>
            <a:off x="5311550" y="1152475"/>
            <a:ext cx="745030" cy="777775"/>
          </a:xfrm>
          <a:prstGeom prst="rect">
            <a:avLst/>
          </a:prstGeom>
          <a:noFill/>
          <a:ln>
            <a:noFill/>
          </a:ln>
        </p:spPr>
      </p:pic>
      <p:sp>
        <p:nvSpPr>
          <p:cNvPr id="272" name="Google Shape;272;p43"/>
          <p:cNvSpPr txBox="1">
            <a:spLocks noGrp="1"/>
          </p:cNvSpPr>
          <p:nvPr>
            <p:ph type="title"/>
          </p:nvPr>
        </p:nvSpPr>
        <p:spPr>
          <a:xfrm>
            <a:off x="152400" y="142150"/>
            <a:ext cx="8154300" cy="10104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a:t>AUDIENCE PSYCHOGRAPHICS </a:t>
            </a:r>
            <a:r>
              <a:rPr lang="en-GB" b="1"/>
              <a:t>(LIFESTYLE</a:t>
            </a:r>
            <a:endParaRPr b="1"/>
          </a:p>
          <a:p>
            <a:pPr marL="0" lvl="0" indent="0" algn="l" rtl="0">
              <a:spcBef>
                <a:spcPts val="0"/>
              </a:spcBef>
              <a:spcAft>
                <a:spcPts val="0"/>
              </a:spcAft>
              <a:buNone/>
            </a:pPr>
            <a:r>
              <a:rPr lang="en-GB" b="1"/>
              <a:t>GROUPINGS)</a:t>
            </a:r>
            <a:endParaRPr/>
          </a:p>
        </p:txBody>
      </p:sp>
      <p:pic>
        <p:nvPicPr>
          <p:cNvPr id="273" name="Google Shape;273;p43"/>
          <p:cNvPicPr preferRelativeResize="0"/>
          <p:nvPr/>
        </p:nvPicPr>
        <p:blipFill>
          <a:blip r:embed="rId4">
            <a:alphaModFix/>
          </a:blip>
          <a:stretch>
            <a:fillRect/>
          </a:stretch>
        </p:blipFill>
        <p:spPr>
          <a:xfrm rot="307063">
            <a:off x="6136800" y="726775"/>
            <a:ext cx="2695575" cy="2857500"/>
          </a:xfrm>
          <a:prstGeom prst="rect">
            <a:avLst/>
          </a:prstGeom>
          <a:noFill/>
          <a:ln>
            <a:noFill/>
          </a:ln>
        </p:spPr>
      </p:pic>
      <p:sp>
        <p:nvSpPr>
          <p:cNvPr id="274" name="Google Shape;274;p43"/>
          <p:cNvSpPr txBox="1">
            <a:spLocks noGrp="1"/>
          </p:cNvSpPr>
          <p:nvPr>
            <p:ph type="body" idx="1"/>
          </p:nvPr>
        </p:nvSpPr>
        <p:spPr>
          <a:xfrm>
            <a:off x="6519075" y="1152475"/>
            <a:ext cx="2313300" cy="200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You need to reference these when discussing how a media text appeals to an audience...</a:t>
            </a:r>
            <a:endParaRPr/>
          </a:p>
        </p:txBody>
      </p:sp>
      <p:sp>
        <p:nvSpPr>
          <p:cNvPr id="275" name="Google Shape;275;p43"/>
          <p:cNvSpPr txBox="1"/>
          <p:nvPr/>
        </p:nvSpPr>
        <p:spPr>
          <a:xfrm>
            <a:off x="152400" y="1277525"/>
            <a:ext cx="5587800" cy="223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1">
                <a:latin typeface="Trebuchet MS"/>
                <a:ea typeface="Trebuchet MS"/>
                <a:cs typeface="Trebuchet MS"/>
                <a:sym typeface="Trebuchet MS"/>
              </a:rPr>
              <a:t>Succeeders </a:t>
            </a:r>
            <a:r>
              <a:rPr lang="en-GB" sz="1200">
                <a:latin typeface="Trebuchet MS"/>
                <a:ea typeface="Trebuchet MS"/>
                <a:cs typeface="Trebuchet MS"/>
                <a:sym typeface="Trebuchet MS"/>
              </a:rPr>
              <a:t>– people who are successful and self confident, follow their own ideas of what is a good product</a:t>
            </a: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r>
              <a:rPr lang="en-GB" sz="1200" b="1">
                <a:latin typeface="Trebuchet MS"/>
                <a:ea typeface="Trebuchet MS"/>
                <a:cs typeface="Trebuchet MS"/>
                <a:sym typeface="Trebuchet MS"/>
              </a:rPr>
              <a:t>Reformers</a:t>
            </a:r>
            <a:r>
              <a:rPr lang="en-GB" sz="1200">
                <a:latin typeface="Trebuchet MS"/>
                <a:ea typeface="Trebuchet MS"/>
                <a:cs typeface="Trebuchet MS"/>
                <a:sym typeface="Trebuchet MS"/>
              </a:rPr>
              <a:t> – Creative, caring, not brand conscious</a:t>
            </a: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r>
              <a:rPr lang="en-GB" sz="1200" b="1">
                <a:latin typeface="Trebuchet MS"/>
                <a:ea typeface="Trebuchet MS"/>
                <a:cs typeface="Trebuchet MS"/>
                <a:sym typeface="Trebuchet MS"/>
              </a:rPr>
              <a:t>Aspirers</a:t>
            </a:r>
            <a:r>
              <a:rPr lang="en-GB" sz="1200">
                <a:latin typeface="Trebuchet MS"/>
                <a:ea typeface="Trebuchet MS"/>
                <a:cs typeface="Trebuchet MS"/>
                <a:sym typeface="Trebuchet MS"/>
              </a:rPr>
              <a:t> – People who want to better themselves, to have the best brands</a:t>
            </a: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r>
              <a:rPr lang="en-GB" sz="1200" b="1">
                <a:latin typeface="Trebuchet MS"/>
                <a:ea typeface="Trebuchet MS"/>
                <a:cs typeface="Trebuchet MS"/>
                <a:sym typeface="Trebuchet MS"/>
              </a:rPr>
              <a:t>Mainstreamers</a:t>
            </a:r>
            <a:r>
              <a:rPr lang="en-GB" sz="1200">
                <a:latin typeface="Trebuchet MS"/>
                <a:ea typeface="Trebuchet MS"/>
                <a:cs typeface="Trebuchet MS"/>
                <a:sym typeface="Trebuchet MS"/>
              </a:rPr>
              <a:t> – the largest segment, conformists</a:t>
            </a: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r>
              <a:rPr lang="en-GB" sz="1200">
                <a:latin typeface="Trebuchet MS"/>
                <a:ea typeface="Trebuchet MS"/>
                <a:cs typeface="Trebuchet MS"/>
                <a:sym typeface="Trebuchet MS"/>
              </a:rPr>
              <a:t> who like to fit in and buy ‘safe’ big brand products</a:t>
            </a: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b="1">
              <a:latin typeface="Trebuchet MS"/>
              <a:ea typeface="Trebuchet MS"/>
              <a:cs typeface="Trebuchet MS"/>
              <a:sym typeface="Trebuchet MS"/>
            </a:endParaRPr>
          </a:p>
        </p:txBody>
      </p:sp>
      <p:pic>
        <p:nvPicPr>
          <p:cNvPr id="276" name="Google Shape;276;p43"/>
          <p:cNvPicPr preferRelativeResize="0"/>
          <p:nvPr/>
        </p:nvPicPr>
        <p:blipFill rotWithShape="1">
          <a:blip r:embed="rId5">
            <a:alphaModFix/>
          </a:blip>
          <a:srcRect l="25294" t="11489" r="25031" b="10671"/>
          <a:stretch/>
        </p:blipFill>
        <p:spPr>
          <a:xfrm>
            <a:off x="3894125" y="1715000"/>
            <a:ext cx="487315" cy="572700"/>
          </a:xfrm>
          <a:prstGeom prst="rect">
            <a:avLst/>
          </a:prstGeom>
          <a:noFill/>
          <a:ln>
            <a:noFill/>
          </a:ln>
        </p:spPr>
      </p:pic>
      <p:pic>
        <p:nvPicPr>
          <p:cNvPr id="277" name="Google Shape;277;p43"/>
          <p:cNvPicPr preferRelativeResize="0"/>
          <p:nvPr/>
        </p:nvPicPr>
        <p:blipFill>
          <a:blip r:embed="rId6">
            <a:alphaModFix/>
          </a:blip>
          <a:stretch>
            <a:fillRect/>
          </a:stretch>
        </p:blipFill>
        <p:spPr>
          <a:xfrm>
            <a:off x="5509500" y="2287700"/>
            <a:ext cx="958150" cy="718100"/>
          </a:xfrm>
          <a:prstGeom prst="rect">
            <a:avLst/>
          </a:prstGeom>
          <a:noFill/>
          <a:ln>
            <a:noFill/>
          </a:ln>
        </p:spPr>
      </p:pic>
      <p:pic>
        <p:nvPicPr>
          <p:cNvPr id="278" name="Google Shape;278;p43"/>
          <p:cNvPicPr preferRelativeResize="0"/>
          <p:nvPr/>
        </p:nvPicPr>
        <p:blipFill rotWithShape="1">
          <a:blip r:embed="rId7">
            <a:alphaModFix/>
          </a:blip>
          <a:srcRect l="43968" t="8378" r="24923" b="11825"/>
          <a:stretch/>
        </p:blipFill>
        <p:spPr>
          <a:xfrm>
            <a:off x="4089800" y="2683425"/>
            <a:ext cx="487325" cy="938197"/>
          </a:xfrm>
          <a:prstGeom prst="rect">
            <a:avLst/>
          </a:prstGeom>
          <a:noFill/>
          <a:ln>
            <a:noFill/>
          </a:ln>
        </p:spPr>
      </p:pic>
      <p:pic>
        <p:nvPicPr>
          <p:cNvPr id="279" name="Google Shape;279;p43"/>
          <p:cNvPicPr preferRelativeResize="0"/>
          <p:nvPr/>
        </p:nvPicPr>
        <p:blipFill rotWithShape="1">
          <a:blip r:embed="rId8">
            <a:alphaModFix/>
          </a:blip>
          <a:srcRect l="34332" r="38626"/>
          <a:stretch/>
        </p:blipFill>
        <p:spPr>
          <a:xfrm>
            <a:off x="6720888" y="3323800"/>
            <a:ext cx="370882" cy="938200"/>
          </a:xfrm>
          <a:prstGeom prst="rect">
            <a:avLst/>
          </a:prstGeom>
          <a:noFill/>
          <a:ln>
            <a:noFill/>
          </a:ln>
        </p:spPr>
      </p:pic>
      <p:sp>
        <p:nvSpPr>
          <p:cNvPr id="280" name="Google Shape;280;p43"/>
          <p:cNvSpPr txBox="1"/>
          <p:nvPr/>
        </p:nvSpPr>
        <p:spPr>
          <a:xfrm>
            <a:off x="152400" y="3596200"/>
            <a:ext cx="6644700" cy="137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1">
                <a:solidFill>
                  <a:schemeClr val="dk1"/>
                </a:solidFill>
                <a:latin typeface="Trebuchet MS"/>
                <a:ea typeface="Trebuchet MS"/>
                <a:cs typeface="Trebuchet MS"/>
                <a:sym typeface="Trebuchet MS"/>
              </a:rPr>
              <a:t>Explorers – </a:t>
            </a:r>
            <a:r>
              <a:rPr lang="en-GB" sz="1200">
                <a:solidFill>
                  <a:schemeClr val="dk1"/>
                </a:solidFill>
                <a:latin typeface="Trebuchet MS"/>
                <a:ea typeface="Trebuchet MS"/>
                <a:cs typeface="Trebuchet MS"/>
                <a:sym typeface="Trebuchet MS"/>
              </a:rPr>
              <a:t>want to try new things, likely to be early adopters of completely new products</a:t>
            </a:r>
            <a:endParaRPr sz="12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a:latin typeface="Trebuchet MS"/>
              <a:ea typeface="Trebuchet MS"/>
              <a:cs typeface="Trebuchet MS"/>
              <a:sym typeface="Trebuchet MS"/>
            </a:endParaRPr>
          </a:p>
          <a:p>
            <a:pPr marL="0" lvl="0" indent="0" algn="l" rtl="0">
              <a:lnSpc>
                <a:spcPct val="115000"/>
              </a:lnSpc>
              <a:spcBef>
                <a:spcPts val="0"/>
              </a:spcBef>
              <a:spcAft>
                <a:spcPts val="0"/>
              </a:spcAft>
              <a:buNone/>
            </a:pPr>
            <a:r>
              <a:rPr lang="en-GB" sz="1200" b="1">
                <a:latin typeface="Trebuchet MS"/>
                <a:ea typeface="Trebuchet MS"/>
                <a:cs typeface="Trebuchet MS"/>
                <a:sym typeface="Trebuchet MS"/>
              </a:rPr>
              <a:t>Constrained</a:t>
            </a:r>
            <a:r>
              <a:rPr lang="en-GB" sz="1200">
                <a:latin typeface="Trebuchet MS"/>
                <a:ea typeface="Trebuchet MS"/>
                <a:cs typeface="Trebuchet MS"/>
                <a:sym typeface="Trebuchet MS"/>
              </a:rPr>
              <a:t> – they are struggling because they don’t have much money</a:t>
            </a:r>
            <a:endParaRPr sz="1200">
              <a:latin typeface="Trebuchet MS"/>
              <a:ea typeface="Trebuchet MS"/>
              <a:cs typeface="Trebuchet MS"/>
              <a:sym typeface="Trebuchet MS"/>
            </a:endParaRPr>
          </a:p>
        </p:txBody>
      </p:sp>
      <p:pic>
        <p:nvPicPr>
          <p:cNvPr id="281" name="Google Shape;281;p43"/>
          <p:cNvPicPr preferRelativeResize="0"/>
          <p:nvPr/>
        </p:nvPicPr>
        <p:blipFill>
          <a:blip r:embed="rId9">
            <a:alphaModFix/>
          </a:blip>
          <a:stretch>
            <a:fillRect/>
          </a:stretch>
        </p:blipFill>
        <p:spPr>
          <a:xfrm>
            <a:off x="5311550" y="3959690"/>
            <a:ext cx="487325" cy="7777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4"/>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FF0000"/>
                </a:solidFill>
              </a:rPr>
              <a:t>YOU </a:t>
            </a:r>
            <a:r>
              <a:rPr lang="en-GB" b="1" u="sng">
                <a:solidFill>
                  <a:srgbClr val="FF0000"/>
                </a:solidFill>
              </a:rPr>
              <a:t>MUST</a:t>
            </a:r>
            <a:r>
              <a:rPr lang="en-GB" b="1">
                <a:solidFill>
                  <a:srgbClr val="FF0000"/>
                </a:solidFill>
              </a:rPr>
              <a:t> KNOW: </a:t>
            </a:r>
            <a:r>
              <a:rPr lang="en-GB"/>
              <a:t>WHO </a:t>
            </a:r>
            <a:r>
              <a:rPr lang="en-GB" b="1" u="sng"/>
              <a:t>REGULATES</a:t>
            </a:r>
            <a:r>
              <a:rPr lang="en-GB" b="1"/>
              <a:t> </a:t>
            </a:r>
            <a:r>
              <a:rPr lang="en-GB"/>
              <a:t>WHAT</a:t>
            </a:r>
            <a:endParaRPr/>
          </a:p>
        </p:txBody>
      </p:sp>
      <p:graphicFrame>
        <p:nvGraphicFramePr>
          <p:cNvPr id="287" name="Google Shape;287;p44"/>
          <p:cNvGraphicFramePr/>
          <p:nvPr/>
        </p:nvGraphicFramePr>
        <p:xfrm>
          <a:off x="498225" y="1237100"/>
          <a:ext cx="8176425" cy="3491605"/>
        </p:xfrm>
        <a:graphic>
          <a:graphicData uri="http://schemas.openxmlformats.org/drawingml/2006/table">
            <a:tbl>
              <a:tblPr>
                <a:noFill/>
                <a:tableStyleId>{529E7D88-4D94-4195-B1C4-6437565C5D2C}</a:tableStyleId>
              </a:tblPr>
              <a:tblGrid>
                <a:gridCol w="2725475">
                  <a:extLst>
                    <a:ext uri="{9D8B030D-6E8A-4147-A177-3AD203B41FA5}">
                      <a16:colId xmlns:a16="http://schemas.microsoft.com/office/drawing/2014/main" val="20000"/>
                    </a:ext>
                  </a:extLst>
                </a:gridCol>
                <a:gridCol w="2725475">
                  <a:extLst>
                    <a:ext uri="{9D8B030D-6E8A-4147-A177-3AD203B41FA5}">
                      <a16:colId xmlns:a16="http://schemas.microsoft.com/office/drawing/2014/main" val="20001"/>
                    </a:ext>
                  </a:extLst>
                </a:gridCol>
                <a:gridCol w="2725475">
                  <a:extLst>
                    <a:ext uri="{9D8B030D-6E8A-4147-A177-3AD203B41FA5}">
                      <a16:colId xmlns:a16="http://schemas.microsoft.com/office/drawing/2014/main" val="20002"/>
                    </a:ext>
                  </a:extLst>
                </a:gridCol>
              </a:tblGrid>
              <a:tr h="534425">
                <a:tc>
                  <a:txBody>
                    <a:bodyPr/>
                    <a:lstStyle/>
                    <a:p>
                      <a:pPr marL="0" lvl="0" indent="0" algn="ctr" rtl="0">
                        <a:spcBef>
                          <a:spcPts val="0"/>
                        </a:spcBef>
                        <a:spcAft>
                          <a:spcPts val="0"/>
                        </a:spcAft>
                        <a:buNone/>
                      </a:pPr>
                      <a:r>
                        <a:rPr lang="en-GB" b="1">
                          <a:solidFill>
                            <a:schemeClr val="lt1"/>
                          </a:solidFill>
                        </a:rPr>
                        <a:t>MEDIA PLATFORM</a:t>
                      </a:r>
                      <a:endParaRPr b="1">
                        <a:solidFill>
                          <a:schemeClr val="lt1"/>
                        </a:solidFill>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GB" b="1">
                          <a:solidFill>
                            <a:schemeClr val="lt1"/>
                          </a:solidFill>
                        </a:rPr>
                        <a:t>THE REGULATOR</a:t>
                      </a:r>
                      <a:endParaRPr b="1">
                        <a:solidFill>
                          <a:schemeClr val="lt1"/>
                        </a:solidFill>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GB" b="1">
                          <a:solidFill>
                            <a:schemeClr val="lt1"/>
                          </a:solidFill>
                        </a:rPr>
                        <a:t>WHAT IT STANDS FOR</a:t>
                      </a:r>
                      <a:endParaRPr b="1">
                        <a:solidFill>
                          <a:schemeClr val="lt1"/>
                        </a:solidFill>
                      </a:endParaRPr>
                    </a:p>
                  </a:txBody>
                  <a:tcPr marL="91425" marR="91425" marT="91425" marB="91425" anchor="ctr">
                    <a:solidFill>
                      <a:srgbClr val="B7B7B7"/>
                    </a:solidFill>
                  </a:tcPr>
                </a:tc>
                <a:extLst>
                  <a:ext uri="{0D108BD9-81ED-4DB2-BD59-A6C34878D82A}">
                    <a16:rowId xmlns:a16="http://schemas.microsoft.com/office/drawing/2014/main" val="10000"/>
                  </a:ext>
                </a:extLst>
              </a:tr>
              <a:tr h="518900">
                <a:tc>
                  <a:txBody>
                    <a:bodyPr/>
                    <a:lstStyle/>
                    <a:p>
                      <a:pPr marL="0" lvl="0" indent="0" algn="l" rtl="0">
                        <a:spcBef>
                          <a:spcPts val="0"/>
                        </a:spcBef>
                        <a:spcAft>
                          <a:spcPts val="0"/>
                        </a:spcAft>
                        <a:buNone/>
                      </a:pPr>
                      <a:r>
                        <a:rPr lang="en-GB"/>
                        <a:t>TELEVISION and RADIO</a:t>
                      </a:r>
                      <a:endParaRPr/>
                    </a:p>
                  </a:txBody>
                  <a:tcPr marL="91425" marR="91425" marT="91425" marB="91425" anchor="ctr"/>
                </a:tc>
                <a:tc>
                  <a:txBody>
                    <a:bodyPr/>
                    <a:lstStyle/>
                    <a:p>
                      <a:pPr marL="0" lvl="0" indent="0" algn="l" rtl="0">
                        <a:spcBef>
                          <a:spcPts val="0"/>
                        </a:spcBef>
                        <a:spcAft>
                          <a:spcPts val="0"/>
                        </a:spcAft>
                        <a:buNone/>
                      </a:pPr>
                      <a:endParaRPr/>
                    </a:p>
                  </a:txBody>
                  <a:tcPr marL="91425" marR="91425" marT="91425" marB="91425" anchor="ctr"/>
                </a:tc>
                <a:tc>
                  <a:txBody>
                    <a:bodyPr/>
                    <a:lstStyle/>
                    <a:p>
                      <a:pPr marL="0" lvl="0" indent="0" algn="l" rtl="0">
                        <a:spcBef>
                          <a:spcPts val="0"/>
                        </a:spcBef>
                        <a:spcAft>
                          <a:spcPts val="0"/>
                        </a:spcAft>
                        <a:buNone/>
                      </a:pPr>
                      <a:r>
                        <a:rPr lang="en-GB"/>
                        <a:t>OFfice of COMmunications</a:t>
                      </a:r>
                      <a:endParaRPr/>
                    </a:p>
                  </a:txBody>
                  <a:tcPr marL="91425" marR="91425" marT="91425" marB="91425" anchor="ctr"/>
                </a:tc>
                <a:extLst>
                  <a:ext uri="{0D108BD9-81ED-4DB2-BD59-A6C34878D82A}">
                    <a16:rowId xmlns:a16="http://schemas.microsoft.com/office/drawing/2014/main" val="10001"/>
                  </a:ext>
                </a:extLst>
              </a:tr>
              <a:tr h="518900">
                <a:tc>
                  <a:txBody>
                    <a:bodyPr/>
                    <a:lstStyle/>
                    <a:p>
                      <a:pPr marL="0" lvl="0" indent="0" algn="l" rtl="0">
                        <a:spcBef>
                          <a:spcPts val="0"/>
                        </a:spcBef>
                        <a:spcAft>
                          <a:spcPts val="0"/>
                        </a:spcAft>
                        <a:buNone/>
                      </a:pPr>
                      <a:r>
                        <a:rPr lang="en-GB"/>
                        <a:t>ADVERTISING</a:t>
                      </a:r>
                      <a:endParaRPr/>
                    </a:p>
                  </a:txBody>
                  <a:tcPr marL="91425" marR="91425" marT="91425" marB="91425" anchor="ctr"/>
                </a:tc>
                <a:tc>
                  <a:txBody>
                    <a:bodyPr/>
                    <a:lstStyle/>
                    <a:p>
                      <a:pPr marL="0" lvl="0" indent="0" algn="l" rtl="0">
                        <a:spcBef>
                          <a:spcPts val="0"/>
                        </a:spcBef>
                        <a:spcAft>
                          <a:spcPts val="0"/>
                        </a:spcAft>
                        <a:buNone/>
                      </a:pPr>
                      <a:endParaRPr/>
                    </a:p>
                  </a:txBody>
                  <a:tcPr marL="91425" marR="91425" marT="91425" marB="91425" anchor="ctr"/>
                </a:tc>
                <a:tc>
                  <a:txBody>
                    <a:bodyPr/>
                    <a:lstStyle/>
                    <a:p>
                      <a:pPr marL="0" lvl="0" indent="0" algn="l" rtl="0">
                        <a:spcBef>
                          <a:spcPts val="0"/>
                        </a:spcBef>
                        <a:spcAft>
                          <a:spcPts val="0"/>
                        </a:spcAft>
                        <a:buNone/>
                      </a:pPr>
                      <a:r>
                        <a:rPr lang="en-GB" b="1"/>
                        <a:t>A</a:t>
                      </a:r>
                      <a:r>
                        <a:rPr lang="en-GB"/>
                        <a:t>DVERTISING</a:t>
                      </a:r>
                      <a:r>
                        <a:rPr lang="en-GB" b="1"/>
                        <a:t> S</a:t>
                      </a:r>
                      <a:r>
                        <a:rPr lang="en-GB"/>
                        <a:t>TANDARDS </a:t>
                      </a:r>
                      <a:r>
                        <a:rPr lang="en-GB" b="1"/>
                        <a:t>A</a:t>
                      </a:r>
                      <a:r>
                        <a:rPr lang="en-GB"/>
                        <a:t>GENCY</a:t>
                      </a:r>
                      <a:endParaRPr/>
                    </a:p>
                  </a:txBody>
                  <a:tcPr marL="91425" marR="91425" marT="91425" marB="91425" anchor="ctr"/>
                </a:tc>
                <a:extLst>
                  <a:ext uri="{0D108BD9-81ED-4DB2-BD59-A6C34878D82A}">
                    <a16:rowId xmlns:a16="http://schemas.microsoft.com/office/drawing/2014/main" val="10002"/>
                  </a:ext>
                </a:extLst>
              </a:tr>
              <a:tr h="518900">
                <a:tc>
                  <a:txBody>
                    <a:bodyPr/>
                    <a:lstStyle/>
                    <a:p>
                      <a:pPr marL="0" lvl="0" indent="0" algn="l" rtl="0">
                        <a:spcBef>
                          <a:spcPts val="0"/>
                        </a:spcBef>
                        <a:spcAft>
                          <a:spcPts val="0"/>
                        </a:spcAft>
                        <a:buNone/>
                      </a:pPr>
                      <a:r>
                        <a:rPr lang="en-GB"/>
                        <a:t>FILM (and music videos)</a:t>
                      </a:r>
                      <a:endParaRPr/>
                    </a:p>
                  </a:txBody>
                  <a:tcPr marL="91425" marR="91425" marT="91425" marB="91425" anchor="ctr"/>
                </a:tc>
                <a:tc>
                  <a:txBody>
                    <a:bodyPr/>
                    <a:lstStyle/>
                    <a:p>
                      <a:pPr marL="0" lvl="0" indent="0" algn="l" rtl="0">
                        <a:spcBef>
                          <a:spcPts val="0"/>
                        </a:spcBef>
                        <a:spcAft>
                          <a:spcPts val="0"/>
                        </a:spcAft>
                        <a:buNone/>
                      </a:pPr>
                      <a:endParaRPr/>
                    </a:p>
                  </a:txBody>
                  <a:tcPr marL="91425" marR="91425" marT="91425" marB="91425" anchor="ctr"/>
                </a:tc>
                <a:tc>
                  <a:txBody>
                    <a:bodyPr/>
                    <a:lstStyle/>
                    <a:p>
                      <a:pPr marL="0" lvl="0" indent="0" algn="l" rtl="0">
                        <a:spcBef>
                          <a:spcPts val="0"/>
                        </a:spcBef>
                        <a:spcAft>
                          <a:spcPts val="0"/>
                        </a:spcAft>
                        <a:buNone/>
                      </a:pPr>
                      <a:r>
                        <a:rPr lang="en-GB" b="1"/>
                        <a:t>B</a:t>
                      </a:r>
                      <a:r>
                        <a:rPr lang="en-GB"/>
                        <a:t>ritish </a:t>
                      </a:r>
                      <a:r>
                        <a:rPr lang="en-GB" b="1"/>
                        <a:t>B</a:t>
                      </a:r>
                      <a:r>
                        <a:rPr lang="en-GB"/>
                        <a:t>oard of</a:t>
                      </a:r>
                      <a:r>
                        <a:rPr lang="en-GB" b="1"/>
                        <a:t> F</a:t>
                      </a:r>
                      <a:r>
                        <a:rPr lang="en-GB"/>
                        <a:t>ilm </a:t>
                      </a:r>
                      <a:r>
                        <a:rPr lang="en-GB" b="1"/>
                        <a:t>C</a:t>
                      </a:r>
                      <a:r>
                        <a:rPr lang="en-GB"/>
                        <a:t>lassification</a:t>
                      </a:r>
                      <a:endParaRPr/>
                    </a:p>
                  </a:txBody>
                  <a:tcPr marL="91425" marR="91425" marT="91425" marB="91425" anchor="ctr"/>
                </a:tc>
                <a:extLst>
                  <a:ext uri="{0D108BD9-81ED-4DB2-BD59-A6C34878D82A}">
                    <a16:rowId xmlns:a16="http://schemas.microsoft.com/office/drawing/2014/main" val="10003"/>
                  </a:ext>
                </a:extLst>
              </a:tr>
              <a:tr h="518900">
                <a:tc>
                  <a:txBody>
                    <a:bodyPr/>
                    <a:lstStyle/>
                    <a:p>
                      <a:pPr marL="0" lvl="0" indent="0" algn="l" rtl="0">
                        <a:spcBef>
                          <a:spcPts val="0"/>
                        </a:spcBef>
                        <a:spcAft>
                          <a:spcPts val="0"/>
                        </a:spcAft>
                        <a:buNone/>
                      </a:pPr>
                      <a:r>
                        <a:rPr lang="en-GB"/>
                        <a:t>VIDEO GAMES</a:t>
                      </a:r>
                      <a:endParaRPr/>
                    </a:p>
                  </a:txBody>
                  <a:tcPr marL="91425" marR="91425" marT="91425" marB="91425" anchor="ctr"/>
                </a:tc>
                <a:tc>
                  <a:txBody>
                    <a:bodyPr/>
                    <a:lstStyle/>
                    <a:p>
                      <a:pPr marL="0" lvl="0" indent="0" algn="l" rtl="0">
                        <a:spcBef>
                          <a:spcPts val="0"/>
                        </a:spcBef>
                        <a:spcAft>
                          <a:spcPts val="0"/>
                        </a:spcAft>
                        <a:buNone/>
                      </a:pPr>
                      <a:endParaRPr/>
                    </a:p>
                  </a:txBody>
                  <a:tcPr marL="91425" marR="91425" marT="91425" marB="91425" anchor="ctr"/>
                </a:tc>
                <a:tc>
                  <a:txBody>
                    <a:bodyPr/>
                    <a:lstStyle/>
                    <a:p>
                      <a:pPr marL="0" lvl="0" indent="0" algn="l" rtl="0">
                        <a:spcBef>
                          <a:spcPts val="0"/>
                        </a:spcBef>
                        <a:spcAft>
                          <a:spcPts val="0"/>
                        </a:spcAft>
                        <a:buNone/>
                      </a:pPr>
                      <a:r>
                        <a:rPr lang="en-GB" b="1"/>
                        <a:t>P</a:t>
                      </a:r>
                      <a:r>
                        <a:rPr lang="en-GB"/>
                        <a:t>an</a:t>
                      </a:r>
                      <a:r>
                        <a:rPr lang="en-GB" b="1"/>
                        <a:t> E</a:t>
                      </a:r>
                      <a:r>
                        <a:rPr lang="en-GB"/>
                        <a:t>uropean </a:t>
                      </a:r>
                      <a:r>
                        <a:rPr lang="en-GB" b="1"/>
                        <a:t>G</a:t>
                      </a:r>
                      <a:r>
                        <a:rPr lang="en-GB"/>
                        <a:t>ame </a:t>
                      </a:r>
                      <a:r>
                        <a:rPr lang="en-GB" b="1"/>
                        <a:t>I</a:t>
                      </a:r>
                      <a:r>
                        <a:rPr lang="en-GB"/>
                        <a:t>nformation</a:t>
                      </a:r>
                      <a:endParaRPr/>
                    </a:p>
                  </a:txBody>
                  <a:tcPr marL="91425" marR="91425" marT="91425" marB="91425" anchor="ctr"/>
                </a:tc>
                <a:extLst>
                  <a:ext uri="{0D108BD9-81ED-4DB2-BD59-A6C34878D82A}">
                    <a16:rowId xmlns:a16="http://schemas.microsoft.com/office/drawing/2014/main" val="10004"/>
                  </a:ext>
                </a:extLst>
              </a:tr>
              <a:tr h="518900">
                <a:tc>
                  <a:txBody>
                    <a:bodyPr/>
                    <a:lstStyle/>
                    <a:p>
                      <a:pPr marL="0" lvl="0" indent="0" algn="l" rtl="0">
                        <a:spcBef>
                          <a:spcPts val="0"/>
                        </a:spcBef>
                        <a:spcAft>
                          <a:spcPts val="0"/>
                        </a:spcAft>
                        <a:buNone/>
                      </a:pPr>
                      <a:r>
                        <a:rPr lang="en-GB"/>
                        <a:t>NEWSPAPERS/MAGAZINES</a:t>
                      </a:r>
                      <a:endParaRPr/>
                    </a:p>
                  </a:txBody>
                  <a:tcPr marL="91425" marR="91425" marT="91425" marB="91425" anchor="ctr"/>
                </a:tc>
                <a:tc>
                  <a:txBody>
                    <a:bodyPr/>
                    <a:lstStyle/>
                    <a:p>
                      <a:pPr marL="0" lvl="0" indent="0" algn="l" rtl="0">
                        <a:spcBef>
                          <a:spcPts val="0"/>
                        </a:spcBef>
                        <a:spcAft>
                          <a:spcPts val="0"/>
                        </a:spcAft>
                        <a:buNone/>
                      </a:pPr>
                      <a:endParaRPr/>
                    </a:p>
                  </a:txBody>
                  <a:tcPr marL="91425" marR="91425" marT="91425" marB="91425" anchor="ctr"/>
                </a:tc>
                <a:tc>
                  <a:txBody>
                    <a:bodyPr/>
                    <a:lstStyle/>
                    <a:p>
                      <a:pPr marL="0" lvl="0" indent="0" algn="l" rtl="0">
                        <a:spcBef>
                          <a:spcPts val="0"/>
                        </a:spcBef>
                        <a:spcAft>
                          <a:spcPts val="0"/>
                        </a:spcAft>
                        <a:buNone/>
                      </a:pPr>
                      <a:r>
                        <a:rPr lang="en-GB" b="1"/>
                        <a:t>I</a:t>
                      </a:r>
                      <a:r>
                        <a:rPr lang="en-GB"/>
                        <a:t>ndependent</a:t>
                      </a:r>
                      <a:r>
                        <a:rPr lang="en-GB" b="1"/>
                        <a:t> P</a:t>
                      </a:r>
                      <a:r>
                        <a:rPr lang="en-GB"/>
                        <a:t>ress</a:t>
                      </a:r>
                      <a:r>
                        <a:rPr lang="en-GB" b="1"/>
                        <a:t> S</a:t>
                      </a:r>
                      <a:r>
                        <a:rPr lang="en-GB"/>
                        <a:t>tandards </a:t>
                      </a:r>
                      <a:r>
                        <a:rPr lang="en-GB" b="1"/>
                        <a:t>O</a:t>
                      </a:r>
                      <a:r>
                        <a:rPr lang="en-GB"/>
                        <a:t>rganisation</a:t>
                      </a:r>
                      <a:endParaRPr/>
                    </a:p>
                  </a:txBody>
                  <a:tcPr marL="91425" marR="91425" marT="91425" marB="91425" anchor="ctr"/>
                </a:tc>
                <a:extLst>
                  <a:ext uri="{0D108BD9-81ED-4DB2-BD59-A6C34878D82A}">
                    <a16:rowId xmlns:a16="http://schemas.microsoft.com/office/drawing/2014/main" val="10005"/>
                  </a:ext>
                </a:extLst>
              </a:tr>
            </a:tbl>
          </a:graphicData>
        </a:graphic>
      </p:graphicFrame>
      <p:pic>
        <p:nvPicPr>
          <p:cNvPr id="288" name="Google Shape;288;p44"/>
          <p:cNvPicPr preferRelativeResize="0"/>
          <p:nvPr/>
        </p:nvPicPr>
        <p:blipFill>
          <a:blip r:embed="rId3">
            <a:alphaModFix/>
          </a:blip>
          <a:stretch>
            <a:fillRect/>
          </a:stretch>
        </p:blipFill>
        <p:spPr>
          <a:xfrm>
            <a:off x="3999175" y="2349541"/>
            <a:ext cx="1005500" cy="444424"/>
          </a:xfrm>
          <a:prstGeom prst="rect">
            <a:avLst/>
          </a:prstGeom>
          <a:noFill/>
          <a:ln>
            <a:noFill/>
          </a:ln>
        </p:spPr>
      </p:pic>
      <p:pic>
        <p:nvPicPr>
          <p:cNvPr id="289" name="Google Shape;289;p44"/>
          <p:cNvPicPr preferRelativeResize="0"/>
          <p:nvPr/>
        </p:nvPicPr>
        <p:blipFill rotWithShape="1">
          <a:blip r:embed="rId4">
            <a:alphaModFix/>
          </a:blip>
          <a:srcRect b="43839"/>
          <a:stretch/>
        </p:blipFill>
        <p:spPr>
          <a:xfrm>
            <a:off x="3611188" y="1846000"/>
            <a:ext cx="1950503" cy="444425"/>
          </a:xfrm>
          <a:prstGeom prst="rect">
            <a:avLst/>
          </a:prstGeom>
          <a:noFill/>
          <a:ln>
            <a:noFill/>
          </a:ln>
        </p:spPr>
      </p:pic>
      <p:pic>
        <p:nvPicPr>
          <p:cNvPr id="290" name="Google Shape;290;p44"/>
          <p:cNvPicPr preferRelativeResize="0"/>
          <p:nvPr/>
        </p:nvPicPr>
        <p:blipFill>
          <a:blip r:embed="rId5">
            <a:alphaModFix/>
          </a:blip>
          <a:stretch>
            <a:fillRect/>
          </a:stretch>
        </p:blipFill>
        <p:spPr>
          <a:xfrm>
            <a:off x="4111758" y="2880325"/>
            <a:ext cx="780333" cy="444426"/>
          </a:xfrm>
          <a:prstGeom prst="rect">
            <a:avLst/>
          </a:prstGeom>
          <a:noFill/>
          <a:ln>
            <a:noFill/>
          </a:ln>
        </p:spPr>
      </p:pic>
      <p:pic>
        <p:nvPicPr>
          <p:cNvPr id="291" name="Google Shape;291;p44"/>
          <p:cNvPicPr preferRelativeResize="0"/>
          <p:nvPr/>
        </p:nvPicPr>
        <p:blipFill>
          <a:blip r:embed="rId6">
            <a:alphaModFix/>
          </a:blip>
          <a:stretch>
            <a:fillRect/>
          </a:stretch>
        </p:blipFill>
        <p:spPr>
          <a:xfrm>
            <a:off x="4034925" y="3568789"/>
            <a:ext cx="1074138" cy="444425"/>
          </a:xfrm>
          <a:prstGeom prst="rect">
            <a:avLst/>
          </a:prstGeom>
          <a:noFill/>
          <a:ln>
            <a:noFill/>
          </a:ln>
        </p:spPr>
      </p:pic>
      <p:pic>
        <p:nvPicPr>
          <p:cNvPr id="292" name="Google Shape;292;p44"/>
          <p:cNvPicPr preferRelativeResize="0"/>
          <p:nvPr/>
        </p:nvPicPr>
        <p:blipFill rotWithShape="1">
          <a:blip r:embed="rId7">
            <a:alphaModFix/>
          </a:blip>
          <a:srcRect l="11843" t="32641" r="14502" b="37453"/>
          <a:stretch/>
        </p:blipFill>
        <p:spPr>
          <a:xfrm>
            <a:off x="3601413" y="4096274"/>
            <a:ext cx="1941168" cy="57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5"/>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solidFill>
                  <a:srgbClr val="FF0000"/>
                </a:solidFill>
              </a:rPr>
              <a:t>THE EXAMS</a:t>
            </a:r>
            <a:endParaRPr sz="9600" b="1">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p:nvPr/>
        </p:nvSpPr>
        <p:spPr>
          <a:xfrm>
            <a:off x="76050" y="1161425"/>
            <a:ext cx="4673400" cy="13482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7"/>
          <p:cNvSpPr txBox="1"/>
          <p:nvPr/>
        </p:nvSpPr>
        <p:spPr>
          <a:xfrm>
            <a:off x="0" y="311100"/>
            <a:ext cx="9049500" cy="465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2800">
                <a:solidFill>
                  <a:schemeClr val="dk1"/>
                </a:solidFill>
                <a:latin typeface="Arial Black"/>
                <a:ea typeface="Arial Black"/>
                <a:cs typeface="Arial Black"/>
                <a:sym typeface="Arial Black"/>
              </a:rPr>
              <a:t>What Does The Exam Look Like?</a:t>
            </a:r>
            <a:endParaRPr sz="1100" b="1">
              <a:solidFill>
                <a:schemeClr val="dk1"/>
              </a:solidFill>
            </a:endParaRPr>
          </a:p>
          <a:p>
            <a:pPr marL="0" lvl="0" indent="0" algn="l" rtl="0">
              <a:lnSpc>
                <a:spcPct val="115000"/>
              </a:lnSpc>
              <a:spcBef>
                <a:spcPts val="1000"/>
              </a:spcBef>
              <a:spcAft>
                <a:spcPts val="0"/>
              </a:spcAft>
              <a:buNone/>
            </a:pPr>
            <a:endParaRPr sz="1100" b="1">
              <a:solidFill>
                <a:schemeClr val="dk1"/>
              </a:solidFill>
            </a:endParaRPr>
          </a:p>
          <a:p>
            <a:pPr marL="0" lvl="0" indent="0" algn="l" rtl="0">
              <a:lnSpc>
                <a:spcPct val="115000"/>
              </a:lnSpc>
              <a:spcBef>
                <a:spcPts val="0"/>
              </a:spcBef>
              <a:spcAft>
                <a:spcPts val="0"/>
              </a:spcAft>
              <a:buNone/>
            </a:pPr>
            <a:r>
              <a:rPr lang="en-GB" sz="1100" b="1">
                <a:solidFill>
                  <a:schemeClr val="dk1"/>
                </a:solidFill>
              </a:rPr>
              <a:t>Your course is made up of </a:t>
            </a:r>
            <a:r>
              <a:rPr lang="en-GB" sz="1100" b="1" i="1">
                <a:solidFill>
                  <a:schemeClr val="dk1"/>
                </a:solidFill>
              </a:rPr>
              <a:t>three </a:t>
            </a:r>
            <a:r>
              <a:rPr lang="en-GB" sz="1100" b="1">
                <a:solidFill>
                  <a:schemeClr val="dk1"/>
                </a:solidFill>
              </a:rPr>
              <a:t>parts:</a:t>
            </a:r>
            <a:endParaRPr sz="1100" b="1">
              <a:solidFill>
                <a:schemeClr val="dk1"/>
              </a:solidFill>
            </a:endParaRPr>
          </a:p>
          <a:p>
            <a:pPr marL="0" lvl="0" indent="0" algn="l" rtl="0">
              <a:lnSpc>
                <a:spcPct val="115000"/>
              </a:lnSpc>
              <a:spcBef>
                <a:spcPts val="0"/>
              </a:spcBef>
              <a:spcAft>
                <a:spcPts val="0"/>
              </a:spcAft>
              <a:buNone/>
            </a:pPr>
            <a:endParaRPr b="1">
              <a:solidFill>
                <a:schemeClr val="dk1"/>
              </a:solidFill>
            </a:endParaRPr>
          </a:p>
          <a:p>
            <a:pPr marL="914400" lvl="0" indent="-317500" algn="l" rtl="0">
              <a:lnSpc>
                <a:spcPct val="115000"/>
              </a:lnSpc>
              <a:spcBef>
                <a:spcPts val="0"/>
              </a:spcBef>
              <a:spcAft>
                <a:spcPts val="0"/>
              </a:spcAft>
              <a:buClr>
                <a:schemeClr val="dk1"/>
              </a:buClr>
              <a:buSzPts val="1400"/>
              <a:buChar char="-"/>
            </a:pPr>
            <a:r>
              <a:rPr lang="en-GB" b="1">
                <a:solidFill>
                  <a:srgbClr val="FF00FF"/>
                </a:solidFill>
              </a:rPr>
              <a:t>Component 1:</a:t>
            </a:r>
            <a:r>
              <a:rPr lang="en-GB">
                <a:solidFill>
                  <a:schemeClr val="dk1"/>
                </a:solidFill>
              </a:rPr>
              <a:t> </a:t>
            </a:r>
            <a:r>
              <a:rPr lang="en-GB" b="1">
                <a:solidFill>
                  <a:schemeClr val="dk1"/>
                </a:solidFill>
              </a:rPr>
              <a:t>Exam </a:t>
            </a:r>
            <a:r>
              <a:rPr lang="en-GB">
                <a:solidFill>
                  <a:schemeClr val="dk1"/>
                </a:solidFill>
              </a:rPr>
              <a:t>- 40% of GCSE</a:t>
            </a:r>
            <a:endParaRPr>
              <a:solidFill>
                <a:schemeClr val="dk1"/>
              </a:solidFill>
            </a:endParaRPr>
          </a:p>
          <a:p>
            <a:pPr marL="914400" lvl="0" indent="-317500" algn="l" rtl="0">
              <a:lnSpc>
                <a:spcPct val="115000"/>
              </a:lnSpc>
              <a:spcBef>
                <a:spcPts val="0"/>
              </a:spcBef>
              <a:spcAft>
                <a:spcPts val="0"/>
              </a:spcAft>
              <a:buClr>
                <a:schemeClr val="dk1"/>
              </a:buClr>
              <a:buSzPts val="1400"/>
              <a:buChar char="-"/>
            </a:pPr>
            <a:r>
              <a:rPr lang="en-GB" b="1">
                <a:solidFill>
                  <a:srgbClr val="4A86E8"/>
                </a:solidFill>
              </a:rPr>
              <a:t>Component 2</a:t>
            </a:r>
            <a:r>
              <a:rPr lang="en-GB">
                <a:solidFill>
                  <a:srgbClr val="4A86E8"/>
                </a:solidFill>
              </a:rPr>
              <a:t>:</a:t>
            </a:r>
            <a:r>
              <a:rPr lang="en-GB">
                <a:solidFill>
                  <a:schemeClr val="dk1"/>
                </a:solidFill>
              </a:rPr>
              <a:t> </a:t>
            </a:r>
            <a:r>
              <a:rPr lang="en-GB" b="1">
                <a:solidFill>
                  <a:schemeClr val="dk1"/>
                </a:solidFill>
              </a:rPr>
              <a:t>Exam </a:t>
            </a:r>
            <a:r>
              <a:rPr lang="en-GB">
                <a:solidFill>
                  <a:schemeClr val="dk1"/>
                </a:solidFill>
              </a:rPr>
              <a:t>- 30% of GCSE</a:t>
            </a:r>
            <a:endParaRPr>
              <a:solidFill>
                <a:schemeClr val="dk1"/>
              </a:solidFill>
            </a:endParaRPr>
          </a:p>
          <a:p>
            <a:pPr marL="0" lvl="0" indent="0" algn="l" rtl="0">
              <a:lnSpc>
                <a:spcPct val="115000"/>
              </a:lnSpc>
              <a:spcBef>
                <a:spcPts val="0"/>
              </a:spcBef>
              <a:spcAft>
                <a:spcPts val="0"/>
              </a:spcAft>
              <a:buNone/>
            </a:pPr>
            <a:endParaRPr b="1">
              <a:solidFill>
                <a:srgbClr val="9900FF"/>
              </a:solidFill>
            </a:endParaRPr>
          </a:p>
          <a:p>
            <a:pPr marL="0" lvl="0" indent="0" algn="l" rtl="0">
              <a:lnSpc>
                <a:spcPct val="115000"/>
              </a:lnSpc>
              <a:spcBef>
                <a:spcPts val="0"/>
              </a:spcBef>
              <a:spcAft>
                <a:spcPts val="0"/>
              </a:spcAft>
              <a:buNone/>
            </a:pPr>
            <a:endParaRPr b="1">
              <a:solidFill>
                <a:srgbClr val="9900FF"/>
              </a:solidFill>
            </a:endParaRPr>
          </a:p>
          <a:p>
            <a:pPr marL="0" lvl="0" indent="0" algn="l" rtl="0">
              <a:lnSpc>
                <a:spcPct val="115000"/>
              </a:lnSpc>
              <a:spcBef>
                <a:spcPts val="0"/>
              </a:spcBef>
              <a:spcAft>
                <a:spcPts val="0"/>
              </a:spcAft>
              <a:buNone/>
            </a:pPr>
            <a:r>
              <a:rPr lang="en-GB" sz="1100" i="1">
                <a:solidFill>
                  <a:schemeClr val="dk1"/>
                </a:solidFill>
              </a:rPr>
              <a:t>You will study different aspects of media in different sections of your exam. </a:t>
            </a:r>
            <a:endParaRPr sz="1100" i="1">
              <a:solidFill>
                <a:schemeClr val="dk1"/>
              </a:solidFill>
            </a:endParaRPr>
          </a:p>
          <a:p>
            <a:pPr marL="0" lvl="0" indent="0" algn="l" rtl="0">
              <a:lnSpc>
                <a:spcPct val="115000"/>
              </a:lnSpc>
              <a:spcBef>
                <a:spcPts val="0"/>
              </a:spcBef>
              <a:spcAft>
                <a:spcPts val="0"/>
              </a:spcAft>
              <a:buNone/>
            </a:pPr>
            <a:r>
              <a:rPr lang="en-GB" sz="1100" b="1">
                <a:solidFill>
                  <a:srgbClr val="0000FF"/>
                </a:solidFill>
              </a:rPr>
              <a:t>So what will we be studying? </a:t>
            </a:r>
            <a:r>
              <a:rPr lang="en-GB" sz="1100">
                <a:solidFill>
                  <a:schemeClr val="dk1"/>
                </a:solidFill>
              </a:rPr>
              <a:t>We can separate Media Studies into the following four elements that we call ‘</a:t>
            </a:r>
            <a:r>
              <a:rPr lang="en-GB" sz="1100" b="1" i="1">
                <a:solidFill>
                  <a:schemeClr val="dk1"/>
                </a:solidFill>
              </a:rPr>
              <a:t>The Theoretical Framework’</a:t>
            </a:r>
            <a:r>
              <a:rPr lang="en-GB" sz="1100">
                <a:solidFill>
                  <a:schemeClr val="dk1"/>
                </a:solidFill>
              </a:rPr>
              <a:t>. Mr Davies uses </a:t>
            </a:r>
            <a:r>
              <a:rPr lang="en-GB" sz="1100" b="1">
                <a:solidFill>
                  <a:schemeClr val="dk1"/>
                </a:solidFill>
              </a:rPr>
              <a:t>MIRA </a:t>
            </a:r>
            <a:r>
              <a:rPr lang="en-GB" sz="1100">
                <a:solidFill>
                  <a:schemeClr val="dk1"/>
                </a:solidFill>
              </a:rPr>
              <a:t>to help remember what we need to talk about:</a:t>
            </a:r>
            <a:endParaRPr sz="1100" b="1">
              <a:solidFill>
                <a:srgbClr val="0000FF"/>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r>
              <a:rPr lang="en-GB" b="1">
                <a:solidFill>
                  <a:schemeClr val="dk1"/>
                </a:solidFill>
              </a:rPr>
              <a:t>M = </a:t>
            </a:r>
            <a:r>
              <a:rPr lang="en-GB">
                <a:solidFill>
                  <a:schemeClr val="dk1"/>
                </a:solidFill>
              </a:rPr>
              <a:t>Media Language</a:t>
            </a:r>
            <a:endParaRPr>
              <a:solidFill>
                <a:schemeClr val="dk1"/>
              </a:solidFill>
            </a:endParaRPr>
          </a:p>
          <a:p>
            <a:pPr marL="0" lvl="0" indent="0" algn="l" rtl="0">
              <a:lnSpc>
                <a:spcPct val="115000"/>
              </a:lnSpc>
              <a:spcBef>
                <a:spcPts val="0"/>
              </a:spcBef>
              <a:spcAft>
                <a:spcPts val="0"/>
              </a:spcAft>
              <a:buNone/>
            </a:pPr>
            <a:r>
              <a:rPr lang="en-GB" b="1">
                <a:solidFill>
                  <a:schemeClr val="dk1"/>
                </a:solidFill>
              </a:rPr>
              <a:t>I = </a:t>
            </a:r>
            <a:r>
              <a:rPr lang="en-GB">
                <a:solidFill>
                  <a:schemeClr val="dk1"/>
                </a:solidFill>
              </a:rPr>
              <a:t>Institutions </a:t>
            </a:r>
            <a:r>
              <a:rPr lang="en-GB" i="1">
                <a:solidFill>
                  <a:schemeClr val="dk1"/>
                </a:solidFill>
              </a:rPr>
              <a:t>(media industries)</a:t>
            </a:r>
            <a:endParaRPr i="1">
              <a:solidFill>
                <a:schemeClr val="dk1"/>
              </a:solidFill>
            </a:endParaRPr>
          </a:p>
          <a:p>
            <a:pPr marL="0" lvl="0" indent="0" algn="l" rtl="0">
              <a:lnSpc>
                <a:spcPct val="115000"/>
              </a:lnSpc>
              <a:spcBef>
                <a:spcPts val="0"/>
              </a:spcBef>
              <a:spcAft>
                <a:spcPts val="0"/>
              </a:spcAft>
              <a:buNone/>
            </a:pPr>
            <a:r>
              <a:rPr lang="en-GB" b="1">
                <a:solidFill>
                  <a:schemeClr val="dk1"/>
                </a:solidFill>
              </a:rPr>
              <a:t>R = </a:t>
            </a:r>
            <a:r>
              <a:rPr lang="en-GB">
                <a:solidFill>
                  <a:schemeClr val="dk1"/>
                </a:solidFill>
              </a:rPr>
              <a:t>Representation</a:t>
            </a:r>
            <a:endParaRPr>
              <a:solidFill>
                <a:schemeClr val="dk1"/>
              </a:solidFill>
            </a:endParaRPr>
          </a:p>
          <a:p>
            <a:pPr marL="0" lvl="0" indent="0" algn="l" rtl="0">
              <a:lnSpc>
                <a:spcPct val="115000"/>
              </a:lnSpc>
              <a:spcBef>
                <a:spcPts val="0"/>
              </a:spcBef>
              <a:spcAft>
                <a:spcPts val="0"/>
              </a:spcAft>
              <a:buNone/>
            </a:pPr>
            <a:r>
              <a:rPr lang="en-GB" b="1">
                <a:solidFill>
                  <a:schemeClr val="dk1"/>
                </a:solidFill>
              </a:rPr>
              <a:t>A = </a:t>
            </a:r>
            <a:r>
              <a:rPr lang="en-GB">
                <a:solidFill>
                  <a:schemeClr val="dk1"/>
                </a:solidFill>
              </a:rPr>
              <a:t>Audience</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ctr" rtl="0">
              <a:lnSpc>
                <a:spcPct val="115000"/>
              </a:lnSpc>
              <a:spcBef>
                <a:spcPts val="0"/>
              </a:spcBef>
              <a:spcAft>
                <a:spcPts val="1000"/>
              </a:spcAft>
              <a:buNone/>
            </a:pPr>
            <a:r>
              <a:rPr lang="en-GB" sz="1100" i="1">
                <a:solidFill>
                  <a:srgbClr val="FF0000"/>
                </a:solidFill>
              </a:rPr>
              <a:t>[NOTE: Remember that I made MIRA up! So don’t write ‘MIRA’ in your exam, instead refer to it individually as Media Language, Institutions, Representation or Audience!]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body" idx="1"/>
          </p:nvPr>
        </p:nvSpPr>
        <p:spPr>
          <a:xfrm>
            <a:off x="311700" y="1152475"/>
            <a:ext cx="8520600" cy="79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In Section A of exam 1 you will ONLY be asked about MEDIA LANGUAGE and REPRESENTATION for these set products:</a:t>
            </a:r>
            <a:endParaRPr/>
          </a:p>
        </p:txBody>
      </p:sp>
      <p:sp>
        <p:nvSpPr>
          <p:cNvPr id="303" name="Google Shape;303;p46"/>
          <p:cNvSpPr txBox="1">
            <a:spLocks noGrp="1"/>
          </p:cNvSpPr>
          <p:nvPr>
            <p:ph type="title"/>
          </p:nvPr>
        </p:nvSpPr>
        <p:spPr>
          <a:xfrm>
            <a:off x="155300" y="221350"/>
            <a:ext cx="6392700" cy="7965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rgbClr val="FF0000"/>
                </a:solidFill>
              </a:rPr>
              <a:t>SECTION A: Component 1</a:t>
            </a:r>
            <a:endParaRPr sz="3600" b="1">
              <a:solidFill>
                <a:srgbClr val="FF0000"/>
              </a:solidFill>
            </a:endParaRPr>
          </a:p>
        </p:txBody>
      </p:sp>
      <p:pic>
        <p:nvPicPr>
          <p:cNvPr id="304" name="Google Shape;304;p46"/>
          <p:cNvPicPr preferRelativeResize="0"/>
          <p:nvPr/>
        </p:nvPicPr>
        <p:blipFill rotWithShape="1">
          <a:blip r:embed="rId3">
            <a:alphaModFix/>
          </a:blip>
          <a:srcRect b="46828"/>
          <a:stretch/>
        </p:blipFill>
        <p:spPr>
          <a:xfrm>
            <a:off x="0" y="2083600"/>
            <a:ext cx="9226901" cy="2084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7"/>
          <p:cNvSpPr txBox="1">
            <a:spLocks noGrp="1"/>
          </p:cNvSpPr>
          <p:nvPr>
            <p:ph type="body" idx="1"/>
          </p:nvPr>
        </p:nvSpPr>
        <p:spPr>
          <a:xfrm>
            <a:off x="311700" y="1152475"/>
            <a:ext cx="8520600" cy="79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In Section B of exam 1 you will ONLY be asked about MEDIA INDUSTRIES and AUDIENCES for these set products:</a:t>
            </a:r>
            <a:endParaRPr/>
          </a:p>
        </p:txBody>
      </p:sp>
      <p:sp>
        <p:nvSpPr>
          <p:cNvPr id="310" name="Google Shape;310;p47"/>
          <p:cNvSpPr txBox="1">
            <a:spLocks noGrp="1"/>
          </p:cNvSpPr>
          <p:nvPr>
            <p:ph type="title"/>
          </p:nvPr>
        </p:nvSpPr>
        <p:spPr>
          <a:xfrm>
            <a:off x="155300" y="221350"/>
            <a:ext cx="6392700" cy="7965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rgbClr val="FF0000"/>
                </a:solidFill>
              </a:rPr>
              <a:t>SECTION B: Component 1</a:t>
            </a:r>
            <a:endParaRPr sz="3600" b="1">
              <a:solidFill>
                <a:srgbClr val="FF0000"/>
              </a:solidFill>
            </a:endParaRPr>
          </a:p>
        </p:txBody>
      </p:sp>
      <p:pic>
        <p:nvPicPr>
          <p:cNvPr id="311" name="Google Shape;311;p47"/>
          <p:cNvPicPr preferRelativeResize="0"/>
          <p:nvPr/>
        </p:nvPicPr>
        <p:blipFill rotWithShape="1">
          <a:blip r:embed="rId3">
            <a:alphaModFix/>
          </a:blip>
          <a:srcRect t="52554" r="12960"/>
          <a:stretch/>
        </p:blipFill>
        <p:spPr>
          <a:xfrm>
            <a:off x="352000" y="2256675"/>
            <a:ext cx="8440001" cy="1954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318" name="Google Shape;318;p48"/>
          <p:cNvSpPr txBox="1">
            <a:spLocks noGrp="1"/>
          </p:cNvSpPr>
          <p:nvPr>
            <p:ph type="title"/>
          </p:nvPr>
        </p:nvSpPr>
        <p:spPr>
          <a:xfrm>
            <a:off x="311700" y="445025"/>
            <a:ext cx="8630400" cy="4502100"/>
          </a:xfrm>
          <a:prstGeom prst="rect">
            <a:avLst/>
          </a:prstGeom>
          <a:solidFill>
            <a:srgbClr val="FF99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sz="3000">
                <a:solidFill>
                  <a:srgbClr val="9900FF"/>
                </a:solidFill>
              </a:rPr>
              <a:t>EVERYTHING YOU NEED TO KNOW FOR THE </a:t>
            </a:r>
            <a:r>
              <a:rPr lang="en-GB" sz="3000" b="1">
                <a:solidFill>
                  <a:srgbClr val="9900FF"/>
                </a:solidFill>
              </a:rPr>
              <a:t>SET PRODUCTS</a:t>
            </a:r>
            <a:r>
              <a:rPr lang="en-GB" sz="3000">
                <a:solidFill>
                  <a:srgbClr val="9900FF"/>
                </a:solidFill>
              </a:rPr>
              <a:t> FOR </a:t>
            </a:r>
            <a:r>
              <a:rPr lang="en-GB" sz="3000" b="1">
                <a:solidFill>
                  <a:srgbClr val="9900FF"/>
                </a:solidFill>
              </a:rPr>
              <a:t>COMPONENT 1: SECTION A</a:t>
            </a:r>
            <a:endParaRPr sz="3000" b="1">
              <a:solidFill>
                <a:srgbClr val="9900FF"/>
              </a:solidFill>
            </a:endParaRPr>
          </a:p>
          <a:p>
            <a:pPr marL="0" lvl="0" indent="0" algn="ctr" rtl="0">
              <a:spcBef>
                <a:spcPts val="0"/>
              </a:spcBef>
              <a:spcAft>
                <a:spcPts val="0"/>
              </a:spcAft>
              <a:buNone/>
            </a:pPr>
            <a:endParaRPr sz="2400" b="1">
              <a:solidFill>
                <a:srgbClr val="FFFF00"/>
              </a:solidFill>
            </a:endParaRPr>
          </a:p>
          <a:p>
            <a:pPr marL="0" lvl="0" indent="0" algn="ctr" rtl="0">
              <a:spcBef>
                <a:spcPts val="0"/>
              </a:spcBef>
              <a:spcAft>
                <a:spcPts val="0"/>
              </a:spcAft>
              <a:buNone/>
            </a:pPr>
            <a:r>
              <a:rPr lang="en-GB" sz="2400" b="1" i="1">
                <a:solidFill>
                  <a:srgbClr val="FFFF00"/>
                </a:solidFill>
              </a:rPr>
              <a:t>The following slides give you the basics needed for a LEVEL 7 + analysis of ALL your set products! All you need to do is write as much information as possible in your responses using the P.E.E writing frame. You must ALWAYS link to CONTEXT.</a:t>
            </a:r>
            <a:endParaRPr sz="2400" b="1" i="1">
              <a:solidFill>
                <a:srgbClr val="FF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325" name="Google Shape;325;p49"/>
          <p:cNvSpPr txBox="1">
            <a:spLocks noGrp="1"/>
          </p:cNvSpPr>
          <p:nvPr>
            <p:ph type="title"/>
          </p:nvPr>
        </p:nvSpPr>
        <p:spPr>
          <a:xfrm>
            <a:off x="155300" y="221350"/>
            <a:ext cx="8877300" cy="4782900"/>
          </a:xfrm>
          <a:prstGeom prst="rect">
            <a:avLst/>
          </a:prstGeom>
          <a:solidFill>
            <a:srgbClr val="FF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solidFill>
                  <a:srgbClr val="FFFF00"/>
                </a:solidFill>
              </a:rPr>
              <a:t>SECTION A: Component 1</a:t>
            </a:r>
            <a:endParaRPr sz="9600" b="1">
              <a:solidFill>
                <a:srgbClr val="FF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0"/>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solidFill>
                  <a:srgbClr val="FF0000"/>
                </a:solidFill>
              </a:rPr>
              <a:t>PRIDE</a:t>
            </a:r>
            <a:endParaRPr sz="9600" b="1">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1"/>
          <p:cNvSpPr txBox="1">
            <a:spLocks noGrp="1"/>
          </p:cNvSpPr>
          <p:nvPr>
            <p:ph type="title"/>
          </p:nvPr>
        </p:nvSpPr>
        <p:spPr>
          <a:xfrm>
            <a:off x="311700" y="445025"/>
            <a:ext cx="8520600" cy="882000"/>
          </a:xfrm>
          <a:prstGeom prst="rect">
            <a:avLst/>
          </a:prstGeom>
          <a:solidFill>
            <a:srgbClr val="FF99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00"/>
                </a:solidFill>
              </a:rPr>
              <a:t>SET PRODUCT 1: PRIDE MAGAZINE</a:t>
            </a:r>
            <a:endParaRPr sz="3600" b="1">
              <a:solidFill>
                <a:srgbClr val="FFFF00"/>
              </a:solidFill>
            </a:endParaRPr>
          </a:p>
        </p:txBody>
      </p:sp>
      <p:pic>
        <p:nvPicPr>
          <p:cNvPr id="336" name="Google Shape;336;p51"/>
          <p:cNvPicPr preferRelativeResize="0"/>
          <p:nvPr/>
        </p:nvPicPr>
        <p:blipFill>
          <a:blip r:embed="rId3">
            <a:alphaModFix/>
          </a:blip>
          <a:stretch>
            <a:fillRect/>
          </a:stretch>
        </p:blipFill>
        <p:spPr>
          <a:xfrm>
            <a:off x="152400" y="1479425"/>
            <a:ext cx="4009303" cy="3511674"/>
          </a:xfrm>
          <a:prstGeom prst="rect">
            <a:avLst/>
          </a:prstGeom>
          <a:noFill/>
          <a:ln>
            <a:noFill/>
          </a:ln>
        </p:spPr>
      </p:pic>
      <p:sp>
        <p:nvSpPr>
          <p:cNvPr id="337" name="Google Shape;337;p51"/>
          <p:cNvSpPr txBox="1"/>
          <p:nvPr/>
        </p:nvSpPr>
        <p:spPr>
          <a:xfrm>
            <a:off x="4413350" y="1479425"/>
            <a:ext cx="4419000" cy="2971200"/>
          </a:xfrm>
          <a:prstGeom prst="rect">
            <a:avLst/>
          </a:prstGeom>
          <a:solidFill>
            <a:srgbClr val="FFFF00"/>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GB" sz="1200" b="1">
                <a:solidFill>
                  <a:schemeClr val="dk1"/>
                </a:solidFill>
              </a:rPr>
              <a:t>Context of pride:</a:t>
            </a:r>
            <a:endParaRPr sz="1200" b="1">
              <a:solidFill>
                <a:schemeClr val="dk1"/>
              </a:solidFill>
            </a:endParaRPr>
          </a:p>
          <a:p>
            <a:pPr marL="0" lvl="0" indent="0" algn="l" rtl="0">
              <a:lnSpc>
                <a:spcPct val="80909"/>
              </a:lnSpc>
              <a:spcBef>
                <a:spcPts val="0"/>
              </a:spcBef>
              <a:spcAft>
                <a:spcPts val="0"/>
              </a:spcAft>
              <a:buNone/>
            </a:pPr>
            <a:r>
              <a:rPr lang="en-GB" sz="1000">
                <a:solidFill>
                  <a:schemeClr val="dk1"/>
                </a:solidFill>
              </a:rPr>
              <a:t> </a:t>
            </a:r>
            <a:endParaRPr sz="1000">
              <a:solidFill>
                <a:schemeClr val="dk1"/>
              </a:solidFill>
            </a:endParaRPr>
          </a:p>
          <a:p>
            <a:pPr marL="0" lvl="0" indent="0" algn="l" rtl="0">
              <a:lnSpc>
                <a:spcPct val="115000"/>
              </a:lnSpc>
              <a:spcBef>
                <a:spcPts val="0"/>
              </a:spcBef>
              <a:spcAft>
                <a:spcPts val="0"/>
              </a:spcAft>
              <a:buNone/>
            </a:pPr>
            <a:r>
              <a:rPr lang="en-GB" sz="1000" b="1">
                <a:solidFill>
                  <a:schemeClr val="dk1"/>
                </a:solidFill>
              </a:rPr>
              <a:t>Pride is a UK monthly women’s lifestyle magazine that targets women of colour.</a:t>
            </a:r>
            <a:endParaRPr sz="1000" b="1">
              <a:solidFill>
                <a:schemeClr val="dk1"/>
              </a:solidFill>
            </a:endParaRPr>
          </a:p>
          <a:p>
            <a:pPr marL="0" lvl="0" indent="0" algn="l" rtl="0">
              <a:lnSpc>
                <a:spcPct val="77272"/>
              </a:lnSpc>
              <a:spcBef>
                <a:spcPts val="0"/>
              </a:spcBef>
              <a:spcAft>
                <a:spcPts val="0"/>
              </a:spcAft>
              <a:buNone/>
            </a:pPr>
            <a:r>
              <a:rPr lang="en-GB" sz="1000">
                <a:solidFill>
                  <a:schemeClr val="dk1"/>
                </a:solidFill>
              </a:rPr>
              <a:t> </a:t>
            </a:r>
            <a:endParaRPr sz="1000">
              <a:solidFill>
                <a:schemeClr val="dk1"/>
              </a:solidFill>
            </a:endParaRPr>
          </a:p>
          <a:p>
            <a:pPr marL="139700" marR="342900" lvl="0" indent="0" algn="l" rtl="0">
              <a:lnSpc>
                <a:spcPct val="118000"/>
              </a:lnSpc>
              <a:spcBef>
                <a:spcPts val="0"/>
              </a:spcBef>
              <a:spcAft>
                <a:spcPts val="0"/>
              </a:spcAft>
              <a:buNone/>
            </a:pPr>
            <a:r>
              <a:rPr lang="en-GB" sz="1000">
                <a:solidFill>
                  <a:schemeClr val="dk1"/>
                </a:solidFill>
              </a:rPr>
              <a:t>•</a:t>
            </a:r>
            <a:r>
              <a:rPr lang="en-GB" sz="700">
                <a:solidFill>
                  <a:schemeClr val="dk1"/>
                </a:solidFill>
                <a:latin typeface="Times New Roman"/>
                <a:ea typeface="Times New Roman"/>
                <a:cs typeface="Times New Roman"/>
                <a:sym typeface="Times New Roman"/>
              </a:rPr>
              <a:t>  </a:t>
            </a:r>
            <a:r>
              <a:rPr lang="en-GB" sz="1000" b="1">
                <a:solidFill>
                  <a:schemeClr val="dk1"/>
                </a:solidFill>
              </a:rPr>
              <a:t>Published since 1990 </a:t>
            </a:r>
            <a:endParaRPr sz="1000" b="1">
              <a:solidFill>
                <a:schemeClr val="dk1"/>
              </a:solidFill>
            </a:endParaRPr>
          </a:p>
          <a:p>
            <a:pPr marL="457200" marR="342900" lvl="0" indent="-292100" algn="l" rtl="0">
              <a:lnSpc>
                <a:spcPct val="118000"/>
              </a:lnSpc>
              <a:spcBef>
                <a:spcPts val="0"/>
              </a:spcBef>
              <a:spcAft>
                <a:spcPts val="0"/>
              </a:spcAft>
              <a:buClr>
                <a:schemeClr val="dk1"/>
              </a:buClr>
              <a:buSzPts val="1000"/>
              <a:buChar char="●"/>
            </a:pPr>
            <a:r>
              <a:rPr lang="en-GB" sz="1000" b="1">
                <a:solidFill>
                  <a:schemeClr val="dk1"/>
                </a:solidFill>
              </a:rPr>
              <a:t>circulation of over 300 000 copies per month and a readership of over 146 000.</a:t>
            </a:r>
            <a:endParaRPr sz="1000" b="1">
              <a:solidFill>
                <a:schemeClr val="dk1"/>
              </a:solidFill>
            </a:endParaRPr>
          </a:p>
          <a:p>
            <a:pPr marL="0" lvl="0" indent="0" algn="l" rtl="0">
              <a:lnSpc>
                <a:spcPct val="53636"/>
              </a:lnSpc>
              <a:spcBef>
                <a:spcPts val="0"/>
              </a:spcBef>
              <a:spcAft>
                <a:spcPts val="0"/>
              </a:spcAft>
              <a:buNone/>
            </a:pPr>
            <a:r>
              <a:rPr lang="en-GB" sz="1000" b="1">
                <a:solidFill>
                  <a:schemeClr val="dk1"/>
                </a:solidFill>
              </a:rPr>
              <a:t> </a:t>
            </a:r>
            <a:endParaRPr sz="1000" b="1">
              <a:solidFill>
                <a:schemeClr val="dk1"/>
              </a:solidFill>
            </a:endParaRPr>
          </a:p>
          <a:p>
            <a:pPr marL="215900" lvl="0" indent="-76200" algn="l" rtl="0">
              <a:lnSpc>
                <a:spcPct val="115000"/>
              </a:lnSpc>
              <a:spcBef>
                <a:spcPts val="0"/>
              </a:spcBef>
              <a:spcAft>
                <a:spcPts val="0"/>
              </a:spcAft>
              <a:buNone/>
            </a:pPr>
            <a:r>
              <a:rPr lang="en-GB" sz="1000">
                <a:solidFill>
                  <a:schemeClr val="dk1"/>
                </a:solidFill>
              </a:rPr>
              <a:t>•</a:t>
            </a:r>
            <a:r>
              <a:rPr lang="en-GB" sz="700">
                <a:solidFill>
                  <a:schemeClr val="dk1"/>
                </a:solidFill>
                <a:latin typeface="Times New Roman"/>
                <a:ea typeface="Times New Roman"/>
                <a:cs typeface="Times New Roman"/>
                <a:sym typeface="Times New Roman"/>
              </a:rPr>
              <a:t>  </a:t>
            </a:r>
            <a:r>
              <a:rPr lang="en-GB" sz="1000" b="1">
                <a:solidFill>
                  <a:schemeClr val="dk1"/>
                </a:solidFill>
              </a:rPr>
              <a:t>Pride is distributed in the UK by COMAG, part of Condé Nast.</a:t>
            </a:r>
            <a:endParaRPr sz="1000" b="1">
              <a:solidFill>
                <a:schemeClr val="dk1"/>
              </a:solidFill>
            </a:endParaRPr>
          </a:p>
          <a:p>
            <a:pPr marL="0" lvl="0" indent="0" algn="l" rtl="0">
              <a:lnSpc>
                <a:spcPct val="75000"/>
              </a:lnSpc>
              <a:spcBef>
                <a:spcPts val="0"/>
              </a:spcBef>
              <a:spcAft>
                <a:spcPts val="0"/>
              </a:spcAft>
              <a:buNone/>
            </a:pPr>
            <a:r>
              <a:rPr lang="en-GB" sz="1000" b="1">
                <a:solidFill>
                  <a:schemeClr val="dk1"/>
                </a:solidFill>
              </a:rPr>
              <a:t> </a:t>
            </a:r>
            <a:endParaRPr sz="1000" b="1">
              <a:solidFill>
                <a:schemeClr val="dk1"/>
              </a:solidFill>
            </a:endParaRPr>
          </a:p>
          <a:p>
            <a:pPr marL="139700" marR="190500" lvl="0" indent="0" algn="just" rtl="0">
              <a:lnSpc>
                <a:spcPct val="118000"/>
              </a:lnSpc>
              <a:spcBef>
                <a:spcPts val="0"/>
              </a:spcBef>
              <a:spcAft>
                <a:spcPts val="0"/>
              </a:spcAft>
              <a:buNone/>
            </a:pPr>
            <a:r>
              <a:rPr lang="en-GB" sz="1000">
                <a:solidFill>
                  <a:schemeClr val="dk1"/>
                </a:solidFill>
              </a:rPr>
              <a:t>•</a:t>
            </a:r>
            <a:r>
              <a:rPr lang="en-GB" sz="700">
                <a:solidFill>
                  <a:schemeClr val="dk1"/>
                </a:solidFill>
                <a:latin typeface="Times New Roman"/>
                <a:ea typeface="Times New Roman"/>
                <a:cs typeface="Times New Roman"/>
                <a:sym typeface="Times New Roman"/>
              </a:rPr>
              <a:t>  </a:t>
            </a:r>
            <a:r>
              <a:rPr lang="en-GB" sz="1000" b="1">
                <a:solidFill>
                  <a:schemeClr val="dk1"/>
                </a:solidFill>
              </a:rPr>
              <a:t>It’s easy to see how people may mistake Pride for a gay magazine, as this word has become synonymous with the gay community over recent decades. In fact, the modern gay movement has its roots in the black liberation movement of the 1960s with Gay Pride borrowing its name from Black Pride</a:t>
            </a:r>
            <a:endParaRPr sz="1000" b="1">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2"/>
          <p:cNvSpPr txBox="1"/>
          <p:nvPr/>
        </p:nvSpPr>
        <p:spPr>
          <a:xfrm rot="-5400000">
            <a:off x="-2280600" y="2405850"/>
            <a:ext cx="5075400" cy="399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b="1">
                <a:solidFill>
                  <a:schemeClr val="lt1"/>
                </a:solidFill>
              </a:rPr>
              <a:t>KNOWLEDGE ORGANISER: PRIDE</a:t>
            </a:r>
            <a:endParaRPr sz="2200" b="1">
              <a:solidFill>
                <a:schemeClr val="lt1"/>
              </a:solidFill>
            </a:endParaRPr>
          </a:p>
        </p:txBody>
      </p:sp>
      <p:sp>
        <p:nvSpPr>
          <p:cNvPr id="343" name="Google Shape;343;p52"/>
          <p:cNvSpPr txBox="1"/>
          <p:nvPr/>
        </p:nvSpPr>
        <p:spPr>
          <a:xfrm>
            <a:off x="533400" y="204150"/>
            <a:ext cx="1971600" cy="11757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chemeClr val="dk1"/>
                </a:solidFill>
              </a:rPr>
              <a:t>PRODUCT CONTEXT</a:t>
            </a:r>
            <a:endParaRPr sz="1100" b="1">
              <a:solidFill>
                <a:schemeClr val="dk1"/>
              </a:solidFill>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 - Monthly,</a:t>
            </a:r>
            <a:r>
              <a:rPr lang="en-GB" sz="800">
                <a:solidFill>
                  <a:schemeClr val="dk1"/>
                </a:solidFill>
                <a:latin typeface="Calibri"/>
                <a:ea typeface="Calibri"/>
                <a:cs typeface="Calibri"/>
                <a:sym typeface="Calibri"/>
              </a:rPr>
              <a:t> woman’s </a:t>
            </a:r>
            <a:r>
              <a:rPr lang="en-GB" sz="800">
                <a:solidFill>
                  <a:srgbClr val="FF0000"/>
                </a:solidFill>
                <a:latin typeface="Calibri"/>
                <a:ea typeface="Calibri"/>
                <a:cs typeface="Calibri"/>
                <a:sym typeface="Calibri"/>
              </a:rPr>
              <a:t>lifestyle</a:t>
            </a:r>
            <a:r>
              <a:rPr lang="en-GB" sz="800">
                <a:solidFill>
                  <a:schemeClr val="dk1"/>
                </a:solidFill>
                <a:latin typeface="Calibri"/>
                <a:ea typeface="Calibri"/>
                <a:cs typeface="Calibri"/>
                <a:sym typeface="Calibri"/>
              </a:rPr>
              <a:t> magazine</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b="1">
                <a:solidFill>
                  <a:schemeClr val="dk1"/>
                </a:solidFill>
                <a:latin typeface="Calibri"/>
                <a:ea typeface="Calibri"/>
                <a:cs typeface="Calibri"/>
                <a:sym typeface="Calibri"/>
              </a:rPr>
              <a:t> - first published in </a:t>
            </a:r>
            <a:r>
              <a:rPr lang="en-GB" sz="800" b="1">
                <a:solidFill>
                  <a:srgbClr val="FF0000"/>
                </a:solidFill>
                <a:latin typeface="Calibri"/>
                <a:ea typeface="Calibri"/>
                <a:cs typeface="Calibri"/>
                <a:sym typeface="Calibri"/>
              </a:rPr>
              <a:t>1990</a:t>
            </a:r>
            <a:r>
              <a:rPr lang="en-GB" sz="800" b="1">
                <a:solidFill>
                  <a:schemeClr val="dk1"/>
                </a:solidFill>
                <a:latin typeface="Calibri"/>
                <a:ea typeface="Calibri"/>
                <a:cs typeface="Calibri"/>
                <a:sym typeface="Calibri"/>
              </a:rPr>
              <a:t>,</a:t>
            </a:r>
            <a:endParaRPr sz="800" b="1">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 circulation = </a:t>
            </a:r>
            <a:r>
              <a:rPr lang="en-GB" sz="800">
                <a:solidFill>
                  <a:srgbClr val="FF0000"/>
                </a:solidFill>
                <a:latin typeface="Calibri"/>
                <a:ea typeface="Calibri"/>
                <a:cs typeface="Calibri"/>
                <a:sym typeface="Calibri"/>
              </a:rPr>
              <a:t>30,000 a month</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b="1">
                <a:solidFill>
                  <a:schemeClr val="dk1"/>
                </a:solidFill>
                <a:latin typeface="Calibri"/>
                <a:ea typeface="Calibri"/>
                <a:cs typeface="Calibri"/>
                <a:sym typeface="Calibri"/>
              </a:rPr>
              <a:t>- readership (including online)  </a:t>
            </a:r>
            <a:r>
              <a:rPr lang="en-GB" sz="800" b="1">
                <a:solidFill>
                  <a:srgbClr val="FF0000"/>
                </a:solidFill>
                <a:latin typeface="Calibri"/>
                <a:ea typeface="Calibri"/>
                <a:cs typeface="Calibri"/>
                <a:sym typeface="Calibri"/>
              </a:rPr>
              <a:t>146,000+</a:t>
            </a:r>
            <a:endParaRPr sz="800" b="1">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 Still in BLACK ownership. </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b="1">
                <a:solidFill>
                  <a:schemeClr val="dk1"/>
                </a:solidFill>
                <a:latin typeface="Calibri"/>
                <a:ea typeface="Calibri"/>
                <a:cs typeface="Calibri"/>
                <a:sym typeface="Calibri"/>
              </a:rPr>
              <a:t> - Name links to </a:t>
            </a:r>
            <a:r>
              <a:rPr lang="en-GB" sz="800" b="1">
                <a:solidFill>
                  <a:srgbClr val="FF0000"/>
                </a:solidFill>
                <a:latin typeface="Calibri"/>
                <a:ea typeface="Calibri"/>
                <a:cs typeface="Calibri"/>
                <a:sym typeface="Calibri"/>
              </a:rPr>
              <a:t>black liberation </a:t>
            </a:r>
            <a:r>
              <a:rPr lang="en-GB" sz="800" b="1">
                <a:solidFill>
                  <a:schemeClr val="dk1"/>
                </a:solidFill>
                <a:latin typeface="Calibri"/>
                <a:ea typeface="Calibri"/>
                <a:cs typeface="Calibri"/>
                <a:sym typeface="Calibri"/>
              </a:rPr>
              <a:t>and </a:t>
            </a:r>
            <a:r>
              <a:rPr lang="en-GB" sz="800" b="1">
                <a:solidFill>
                  <a:srgbClr val="FF0000"/>
                </a:solidFill>
                <a:latin typeface="Calibri"/>
                <a:ea typeface="Calibri"/>
                <a:cs typeface="Calibri"/>
                <a:sym typeface="Calibri"/>
              </a:rPr>
              <a:t>Black lives matter</a:t>
            </a:r>
            <a:endParaRPr sz="800" b="1">
              <a:solidFill>
                <a:srgbClr val="FF0000"/>
              </a:solidFill>
            </a:endParaRPr>
          </a:p>
        </p:txBody>
      </p:sp>
      <p:sp>
        <p:nvSpPr>
          <p:cNvPr id="344" name="Google Shape;344;p52"/>
          <p:cNvSpPr txBox="1"/>
          <p:nvPr/>
        </p:nvSpPr>
        <p:spPr>
          <a:xfrm>
            <a:off x="533400" y="1521300"/>
            <a:ext cx="1971600" cy="21009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chemeClr val="dk1"/>
                </a:solidFill>
              </a:rPr>
              <a:t>SOCIAL/CULTURAL CONTEXT</a:t>
            </a:r>
            <a:endParaRPr sz="1100" b="1">
              <a:solidFill>
                <a:schemeClr val="dk1"/>
              </a:solidFill>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 Modern magazines </a:t>
            </a:r>
            <a:r>
              <a:rPr lang="en-GB" sz="800" b="1">
                <a:solidFill>
                  <a:schemeClr val="dk1"/>
                </a:solidFill>
                <a:latin typeface="Calibri"/>
                <a:ea typeface="Calibri"/>
                <a:cs typeface="Calibri"/>
                <a:sym typeface="Calibri"/>
              </a:rPr>
              <a:t>focus more on beauty, less on homemaking. </a:t>
            </a:r>
            <a:endParaRPr sz="800" b="1">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Women’s magazines used to stereotypically keep women in the home as part of the patriarchal society. The magazines were more about making clothes, not wearing them </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b="1">
                <a:solidFill>
                  <a:schemeClr val="dk1"/>
                </a:solidFill>
                <a:latin typeface="Calibri"/>
                <a:ea typeface="Calibri"/>
                <a:cs typeface="Calibri"/>
                <a:sym typeface="Calibri"/>
              </a:rPr>
              <a:t>- Pride </a:t>
            </a:r>
            <a:r>
              <a:rPr lang="en-GB" sz="800" b="1">
                <a:solidFill>
                  <a:srgbClr val="FF0000"/>
                </a:solidFill>
                <a:latin typeface="Calibri"/>
                <a:ea typeface="Calibri"/>
                <a:cs typeface="Calibri"/>
                <a:sym typeface="Calibri"/>
              </a:rPr>
              <a:t>encourages</a:t>
            </a:r>
            <a:r>
              <a:rPr lang="en-GB" sz="800" b="1">
                <a:solidFill>
                  <a:schemeClr val="dk1"/>
                </a:solidFill>
                <a:latin typeface="Calibri"/>
                <a:ea typeface="Calibri"/>
                <a:cs typeface="Calibri"/>
                <a:sym typeface="Calibri"/>
              </a:rPr>
              <a:t> us to feel bad about ourselves but promote that they will make us better!!</a:t>
            </a:r>
            <a:endParaRPr sz="800" b="1">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 BLM</a:t>
            </a:r>
            <a:r>
              <a:rPr lang="en-GB" sz="800">
                <a:solidFill>
                  <a:schemeClr val="dk1"/>
                </a:solidFill>
                <a:latin typeface="Calibri"/>
                <a:ea typeface="Calibri"/>
                <a:cs typeface="Calibri"/>
                <a:sym typeface="Calibri"/>
              </a:rPr>
              <a:t> (Black Lives Matter) - campaign against police racism, big on </a:t>
            </a:r>
            <a:r>
              <a:rPr lang="en-GB" sz="800">
                <a:solidFill>
                  <a:srgbClr val="FF0000"/>
                </a:solidFill>
                <a:latin typeface="Calibri"/>
                <a:ea typeface="Calibri"/>
                <a:cs typeface="Calibri"/>
                <a:sym typeface="Calibri"/>
              </a:rPr>
              <a:t>Twitter</a:t>
            </a:r>
            <a:r>
              <a:rPr lang="en-GB" sz="800">
                <a:solidFill>
                  <a:schemeClr val="dk1"/>
                </a:solidFill>
                <a:latin typeface="Calibri"/>
                <a:ea typeface="Calibri"/>
                <a:cs typeface="Calibri"/>
                <a:sym typeface="Calibri"/>
              </a:rPr>
              <a:t> as is Pride (lots of followers)</a:t>
            </a:r>
            <a:endParaRPr sz="800">
              <a:latin typeface="Calibri"/>
              <a:ea typeface="Calibri"/>
              <a:cs typeface="Calibri"/>
              <a:sym typeface="Calibri"/>
            </a:endParaRPr>
          </a:p>
        </p:txBody>
      </p:sp>
      <p:sp>
        <p:nvSpPr>
          <p:cNvPr id="345" name="Google Shape;345;p52"/>
          <p:cNvSpPr txBox="1"/>
          <p:nvPr/>
        </p:nvSpPr>
        <p:spPr>
          <a:xfrm>
            <a:off x="533400" y="3763650"/>
            <a:ext cx="1971600" cy="11757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chemeClr val="dk1"/>
                </a:solidFill>
              </a:rPr>
              <a:t>HISTORICAL/POLITICAL CONTEXT</a:t>
            </a:r>
            <a:endParaRPr sz="1100" b="1">
              <a:solidFill>
                <a:schemeClr val="dk1"/>
              </a:solidFill>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The</a:t>
            </a:r>
            <a:r>
              <a:rPr lang="en-GB" sz="800">
                <a:solidFill>
                  <a:srgbClr val="FF0000"/>
                </a:solidFill>
                <a:latin typeface="Calibri"/>
                <a:ea typeface="Calibri"/>
                <a:cs typeface="Calibri"/>
                <a:sym typeface="Calibri"/>
              </a:rPr>
              <a:t> term </a:t>
            </a:r>
            <a:r>
              <a:rPr lang="en-GB" sz="800">
                <a:solidFill>
                  <a:schemeClr val="dk1"/>
                </a:solidFill>
                <a:latin typeface="Calibri"/>
                <a:ea typeface="Calibri"/>
                <a:cs typeface="Calibri"/>
                <a:sym typeface="Calibri"/>
              </a:rPr>
              <a:t>Pride come from the </a:t>
            </a:r>
            <a:r>
              <a:rPr lang="en-GB" sz="800">
                <a:solidFill>
                  <a:srgbClr val="FF0000"/>
                </a:solidFill>
                <a:latin typeface="Calibri"/>
                <a:ea typeface="Calibri"/>
                <a:cs typeface="Calibri"/>
                <a:sym typeface="Calibri"/>
              </a:rPr>
              <a:t>Civil Right Movement </a:t>
            </a:r>
            <a:r>
              <a:rPr lang="en-GB" sz="800">
                <a:solidFill>
                  <a:schemeClr val="dk1"/>
                </a:solidFill>
                <a:latin typeface="Calibri"/>
                <a:ea typeface="Calibri"/>
                <a:cs typeface="Calibri"/>
                <a:sym typeface="Calibri"/>
              </a:rPr>
              <a:t>that encourages/ celebrates black culture</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wanted people to be proud of being black and having afro hairstyles </a:t>
            </a:r>
            <a:endParaRPr sz="800"/>
          </a:p>
        </p:txBody>
      </p:sp>
      <p:sp>
        <p:nvSpPr>
          <p:cNvPr id="346" name="Google Shape;346;p52"/>
          <p:cNvSpPr txBox="1"/>
          <p:nvPr/>
        </p:nvSpPr>
        <p:spPr>
          <a:xfrm>
            <a:off x="2581350" y="3763650"/>
            <a:ext cx="6477000" cy="11757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b="1">
                <a:solidFill>
                  <a:schemeClr val="dk1"/>
                </a:solidFill>
              </a:rPr>
              <a:t>LINK TO THEORIES (LEVEL 7+)</a:t>
            </a:r>
            <a:endParaRPr sz="900" b="1">
              <a:solidFill>
                <a:schemeClr val="dk1"/>
              </a:solidFill>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Uses and Gratifications: </a:t>
            </a:r>
            <a:r>
              <a:rPr lang="en-GB" sz="800">
                <a:latin typeface="Calibri"/>
                <a:ea typeface="Calibri"/>
                <a:cs typeface="Calibri"/>
                <a:sym typeface="Calibri"/>
              </a:rPr>
              <a:t>Audiences may IDENTIFY with Naomie Harris and aspire to be like her. They may also be INFORMED and ENTERTAINED.</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Gender Representation </a:t>
            </a:r>
            <a:r>
              <a:rPr lang="en-GB" sz="800">
                <a:solidFill>
                  <a:schemeClr val="dk1"/>
                </a:solidFill>
                <a:latin typeface="Calibri"/>
                <a:ea typeface="Calibri"/>
                <a:cs typeface="Calibri"/>
                <a:sym typeface="Calibri"/>
              </a:rPr>
              <a:t>- Laura Mulvey talks about the </a:t>
            </a:r>
            <a:r>
              <a:rPr lang="en-GB" sz="800" b="1">
                <a:solidFill>
                  <a:schemeClr val="dk1"/>
                </a:solidFill>
                <a:latin typeface="Calibri"/>
                <a:ea typeface="Calibri"/>
                <a:cs typeface="Calibri"/>
                <a:sym typeface="Calibri"/>
              </a:rPr>
              <a:t>male gaze</a:t>
            </a:r>
            <a:r>
              <a:rPr lang="en-GB" sz="800">
                <a:solidFill>
                  <a:schemeClr val="dk1"/>
                </a:solidFill>
                <a:latin typeface="Calibri"/>
                <a:ea typeface="Calibri"/>
                <a:cs typeface="Calibri"/>
                <a:sym typeface="Calibri"/>
              </a:rPr>
              <a:t> and how women are shown (behaviour and looks) in a way that men would like. Cover does reinforce some gender stereotypes e.g. looks but challenges others e.g. she is strong and powerful. </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ENIGMA CODES </a:t>
            </a:r>
            <a:r>
              <a:rPr lang="en-GB" sz="800">
                <a:solidFill>
                  <a:schemeClr val="dk1"/>
                </a:solidFill>
                <a:latin typeface="Calibri"/>
                <a:ea typeface="Calibri"/>
                <a:cs typeface="Calibri"/>
                <a:sym typeface="Calibri"/>
              </a:rPr>
              <a:t>- Roland Barthes and the use of enigma codes - cover lines tease us to want to read more.</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rgbClr val="221E1F"/>
                </a:solidFill>
                <a:latin typeface="Calibri"/>
                <a:ea typeface="Calibri"/>
                <a:cs typeface="Calibri"/>
                <a:sym typeface="Calibri"/>
              </a:rPr>
              <a:t>“to provide readers with a sense of community, comfort, and pride in this mythic feminine identity” (Bignell).</a:t>
            </a:r>
            <a:endParaRPr sz="800">
              <a:solidFill>
                <a:srgbClr val="221E1F"/>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FERGUSON's FACIAL EXPRESSION THEORY: Chocolate box, Invitational, super-smiler, romantic/sexual. </a:t>
            </a:r>
            <a:r>
              <a:rPr lang="en-GB" sz="800">
                <a:latin typeface="Calibri"/>
                <a:ea typeface="Calibri"/>
                <a:cs typeface="Calibri"/>
                <a:sym typeface="Calibri"/>
              </a:rPr>
              <a:t>Naoimi Harris conforms to the Chocolate Box expression. She appears sweet and innocent, and has a half-smile. This innocence is reinforced by her white dress, connoting purity.</a:t>
            </a:r>
            <a:endParaRPr sz="800">
              <a:latin typeface="Calibri"/>
              <a:ea typeface="Calibri"/>
              <a:cs typeface="Calibri"/>
              <a:sym typeface="Calibri"/>
            </a:endParaRPr>
          </a:p>
        </p:txBody>
      </p:sp>
      <p:sp>
        <p:nvSpPr>
          <p:cNvPr id="347" name="Google Shape;347;p52"/>
          <p:cNvSpPr txBox="1"/>
          <p:nvPr/>
        </p:nvSpPr>
        <p:spPr>
          <a:xfrm>
            <a:off x="2581350" y="204150"/>
            <a:ext cx="2286000" cy="11757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chemeClr val="dk1"/>
                </a:solidFill>
              </a:rPr>
              <a:t>TARGET AUDIENCE</a:t>
            </a:r>
            <a:endParaRPr sz="1100" b="1">
              <a:solidFill>
                <a:schemeClr val="dk1"/>
              </a:solidFill>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 Females of colour</a:t>
            </a:r>
            <a:endParaRPr sz="800" b="1">
              <a:solidFill>
                <a:srgbClr val="FF0000"/>
              </a:solidFill>
              <a:latin typeface="Calibri"/>
              <a:ea typeface="Calibri"/>
              <a:cs typeface="Calibri"/>
              <a:sym typeface="Calibri"/>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aged between </a:t>
            </a:r>
            <a:r>
              <a:rPr lang="en-GB" sz="800">
                <a:solidFill>
                  <a:srgbClr val="FF0000"/>
                </a:solidFill>
                <a:latin typeface="Calibri"/>
                <a:ea typeface="Calibri"/>
                <a:cs typeface="Calibri"/>
                <a:sym typeface="Calibri"/>
              </a:rPr>
              <a:t>24 - 35</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 ABC1 middle class </a:t>
            </a:r>
            <a:r>
              <a:rPr lang="en-GB" sz="800" b="1">
                <a:solidFill>
                  <a:schemeClr val="dk1"/>
                </a:solidFill>
                <a:latin typeface="Calibri"/>
                <a:ea typeface="Calibri"/>
                <a:cs typeface="Calibri"/>
                <a:sym typeface="Calibri"/>
              </a:rPr>
              <a:t>or higher (</a:t>
            </a:r>
            <a:r>
              <a:rPr lang="en-GB" sz="800" b="1">
                <a:solidFill>
                  <a:srgbClr val="FF0000"/>
                </a:solidFill>
                <a:latin typeface="Calibri"/>
                <a:ea typeface="Calibri"/>
                <a:cs typeface="Calibri"/>
                <a:sym typeface="Calibri"/>
              </a:rPr>
              <a:t>good education, </a:t>
            </a:r>
            <a:r>
              <a:rPr lang="en-GB" sz="800" b="1">
                <a:solidFill>
                  <a:schemeClr val="dk1"/>
                </a:solidFill>
                <a:latin typeface="Calibri"/>
                <a:ea typeface="Calibri"/>
                <a:cs typeface="Calibri"/>
                <a:sym typeface="Calibri"/>
              </a:rPr>
              <a:t>interested in </a:t>
            </a:r>
            <a:r>
              <a:rPr lang="en-GB" sz="800" b="1">
                <a:solidFill>
                  <a:srgbClr val="FF0000"/>
                </a:solidFill>
                <a:latin typeface="Calibri"/>
                <a:ea typeface="Calibri"/>
                <a:cs typeface="Calibri"/>
                <a:sym typeface="Calibri"/>
              </a:rPr>
              <a:t>fashion</a:t>
            </a:r>
            <a:r>
              <a:rPr lang="en-GB" sz="800" b="1">
                <a:solidFill>
                  <a:schemeClr val="dk1"/>
                </a:solidFill>
                <a:latin typeface="Calibri"/>
                <a:ea typeface="Calibri"/>
                <a:cs typeface="Calibri"/>
                <a:sym typeface="Calibri"/>
              </a:rPr>
              <a:t> and </a:t>
            </a:r>
            <a:r>
              <a:rPr lang="en-GB" sz="800" b="1">
                <a:solidFill>
                  <a:srgbClr val="FF0000"/>
                </a:solidFill>
                <a:latin typeface="Calibri"/>
                <a:ea typeface="Calibri"/>
                <a:cs typeface="Calibri"/>
                <a:sym typeface="Calibri"/>
              </a:rPr>
              <a:t>beauty</a:t>
            </a:r>
            <a:r>
              <a:rPr lang="en-GB" sz="800" b="1">
                <a:solidFill>
                  <a:schemeClr val="dk1"/>
                </a:solidFill>
                <a:latin typeface="Calibri"/>
                <a:ea typeface="Calibri"/>
                <a:cs typeface="Calibri"/>
                <a:sym typeface="Calibri"/>
              </a:rPr>
              <a:t>, </a:t>
            </a:r>
            <a:r>
              <a:rPr lang="en-GB" sz="800" b="1">
                <a:solidFill>
                  <a:srgbClr val="FF0000"/>
                </a:solidFill>
                <a:latin typeface="Calibri"/>
                <a:ea typeface="Calibri"/>
                <a:cs typeface="Calibri"/>
                <a:sym typeface="Calibri"/>
              </a:rPr>
              <a:t>spend a lot of money </a:t>
            </a:r>
            <a:r>
              <a:rPr lang="en-GB" sz="800" b="1">
                <a:solidFill>
                  <a:schemeClr val="dk1"/>
                </a:solidFill>
                <a:latin typeface="Calibri"/>
                <a:ea typeface="Calibri"/>
                <a:cs typeface="Calibri"/>
                <a:sym typeface="Calibri"/>
              </a:rPr>
              <a:t>on fashion and beauty products</a:t>
            </a:r>
            <a:endParaRPr sz="800" b="1">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A </a:t>
            </a:r>
            <a:r>
              <a:rPr lang="en-GB" sz="800">
                <a:solidFill>
                  <a:srgbClr val="FF0000"/>
                </a:solidFill>
                <a:latin typeface="Calibri"/>
                <a:ea typeface="Calibri"/>
                <a:cs typeface="Calibri"/>
                <a:sym typeface="Calibri"/>
              </a:rPr>
              <a:t>niche</a:t>
            </a:r>
            <a:r>
              <a:rPr lang="en-GB" sz="800">
                <a:solidFill>
                  <a:schemeClr val="dk1"/>
                </a:solidFill>
                <a:latin typeface="Calibri"/>
                <a:ea typeface="Calibri"/>
                <a:cs typeface="Calibri"/>
                <a:sym typeface="Calibri"/>
              </a:rPr>
              <a:t> audience (smaller than average with specific interests)</a:t>
            </a:r>
            <a:endParaRPr sz="800">
              <a:latin typeface="Calibri"/>
              <a:ea typeface="Calibri"/>
              <a:cs typeface="Calibri"/>
              <a:sym typeface="Calibri"/>
            </a:endParaRPr>
          </a:p>
        </p:txBody>
      </p:sp>
      <p:sp>
        <p:nvSpPr>
          <p:cNvPr id="348" name="Google Shape;348;p52"/>
          <p:cNvSpPr txBox="1"/>
          <p:nvPr/>
        </p:nvSpPr>
        <p:spPr>
          <a:xfrm>
            <a:off x="7371150" y="2687100"/>
            <a:ext cx="1687200" cy="935100"/>
          </a:xfrm>
          <a:prstGeom prst="rect">
            <a:avLst/>
          </a:prstGeom>
          <a:solidFill>
            <a:srgbClr val="FF99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rgbClr val="FFFFFF"/>
                </a:solidFill>
              </a:rPr>
              <a:t>Pride’s </a:t>
            </a:r>
            <a:r>
              <a:rPr lang="en-GB" sz="800" b="1">
                <a:solidFill>
                  <a:srgbClr val="FFFFFF"/>
                </a:solidFill>
              </a:rPr>
              <a:t>Unique Selling Point </a:t>
            </a:r>
            <a:r>
              <a:rPr lang="en-GB" sz="800">
                <a:solidFill>
                  <a:srgbClr val="FFFFFF"/>
                </a:solidFill>
              </a:rPr>
              <a:t>is that it is the only black media company that still remains in black British ownership! So this certainly forms an IDENTITY with the black audience</a:t>
            </a:r>
            <a:endParaRPr sz="800">
              <a:solidFill>
                <a:srgbClr val="FFFFFF"/>
              </a:solidFill>
            </a:endParaRPr>
          </a:p>
        </p:txBody>
      </p:sp>
      <p:cxnSp>
        <p:nvCxnSpPr>
          <p:cNvPr id="349" name="Google Shape;349;p52"/>
          <p:cNvCxnSpPr/>
          <p:nvPr/>
        </p:nvCxnSpPr>
        <p:spPr>
          <a:xfrm rot="10800000" flipH="1">
            <a:off x="5822150" y="3558250"/>
            <a:ext cx="1696200" cy="458400"/>
          </a:xfrm>
          <a:prstGeom prst="straightConnector1">
            <a:avLst/>
          </a:prstGeom>
          <a:noFill/>
          <a:ln w="9525" cap="flat" cmpd="sng">
            <a:solidFill>
              <a:schemeClr val="dk2"/>
            </a:solidFill>
            <a:prstDash val="solid"/>
            <a:round/>
            <a:headEnd type="none" w="med" len="med"/>
            <a:tailEnd type="triangle" w="med" len="med"/>
          </a:ln>
        </p:spPr>
      </p:cxnSp>
      <p:sp>
        <p:nvSpPr>
          <p:cNvPr id="350" name="Google Shape;350;p52"/>
          <p:cNvSpPr txBox="1"/>
          <p:nvPr/>
        </p:nvSpPr>
        <p:spPr>
          <a:xfrm>
            <a:off x="2586250" y="1543050"/>
            <a:ext cx="4716000" cy="20790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t>REPRESENTATION: Ethnicity, Gender and Issues</a:t>
            </a:r>
            <a:endParaRPr sz="1100" b="1"/>
          </a:p>
          <a:p>
            <a:pPr marL="457200" lvl="0" indent="-279400" algn="l" rtl="0">
              <a:spcBef>
                <a:spcPts val="0"/>
              </a:spcBef>
              <a:spcAft>
                <a:spcPts val="0"/>
              </a:spcAft>
              <a:buSzPts val="800"/>
              <a:buChar char="-"/>
            </a:pPr>
            <a:r>
              <a:rPr lang="en-GB" sz="800"/>
              <a:t>Successful Black woman = </a:t>
            </a:r>
            <a:r>
              <a:rPr lang="en-GB" sz="800" b="1"/>
              <a:t>role model</a:t>
            </a:r>
            <a:endParaRPr sz="800" b="1"/>
          </a:p>
          <a:p>
            <a:pPr marL="457200" lvl="0" indent="-279400" algn="l" rtl="0">
              <a:spcBef>
                <a:spcPts val="0"/>
              </a:spcBef>
              <a:spcAft>
                <a:spcPts val="0"/>
              </a:spcAft>
              <a:buSzPts val="800"/>
              <a:buChar char="-"/>
            </a:pPr>
            <a:r>
              <a:rPr lang="en-GB" sz="800"/>
              <a:t>From similar audience to Target Audience =</a:t>
            </a:r>
            <a:r>
              <a:rPr lang="en-GB" sz="800" b="1"/>
              <a:t> Identity</a:t>
            </a:r>
            <a:endParaRPr sz="800" b="1"/>
          </a:p>
          <a:p>
            <a:pPr marL="457200" lvl="0" indent="-279400" algn="l" rtl="0">
              <a:spcBef>
                <a:spcPts val="0"/>
              </a:spcBef>
              <a:spcAft>
                <a:spcPts val="0"/>
              </a:spcAft>
              <a:buSzPts val="800"/>
              <a:buChar char="-"/>
            </a:pPr>
            <a:r>
              <a:rPr lang="en-GB" sz="800"/>
              <a:t>PRIDE represents black people as confident and ambitious, Naiomi is shown as </a:t>
            </a:r>
            <a:r>
              <a:rPr lang="en-GB" sz="800" b="1"/>
              <a:t>ASPIRATIONAL </a:t>
            </a:r>
            <a:r>
              <a:rPr lang="en-GB" sz="800"/>
              <a:t>(Lifestyle Groupings) = slim, successful, fashionable = fits </a:t>
            </a:r>
            <a:r>
              <a:rPr lang="en-GB" sz="800" b="1"/>
              <a:t>stereotype </a:t>
            </a:r>
            <a:r>
              <a:rPr lang="en-GB" sz="800"/>
              <a:t>for lifestyle magazines; women are still judged on their looks.</a:t>
            </a:r>
            <a:endParaRPr sz="800"/>
          </a:p>
          <a:p>
            <a:pPr marL="457200" lvl="0" indent="-279400" algn="l" rtl="0">
              <a:spcBef>
                <a:spcPts val="0"/>
              </a:spcBef>
              <a:spcAft>
                <a:spcPts val="0"/>
              </a:spcAft>
              <a:buSzPts val="800"/>
              <a:buChar char="-"/>
            </a:pPr>
            <a:r>
              <a:rPr lang="en-GB" sz="800"/>
              <a:t>“How far would you go?” coverline encourages women to improve themselves suggesting they are inadequate and should </a:t>
            </a:r>
            <a:r>
              <a:rPr lang="en-GB" sz="800" b="1"/>
              <a:t>aspire </a:t>
            </a:r>
            <a:r>
              <a:rPr lang="en-GB" sz="800"/>
              <a:t>to be better - and PRIDE magazine will show them how!</a:t>
            </a:r>
            <a:endParaRPr sz="800"/>
          </a:p>
          <a:p>
            <a:pPr marL="457200" lvl="0" indent="-279400" algn="l" rtl="0">
              <a:spcBef>
                <a:spcPts val="0"/>
              </a:spcBef>
              <a:spcAft>
                <a:spcPts val="0"/>
              </a:spcAft>
              <a:buSzPts val="800"/>
              <a:buChar char="-"/>
            </a:pPr>
            <a:r>
              <a:rPr lang="en-GB" sz="800"/>
              <a:t>FGM - hard hitting </a:t>
            </a:r>
            <a:r>
              <a:rPr lang="en-GB" sz="800" b="1"/>
              <a:t>issue</a:t>
            </a:r>
            <a:r>
              <a:rPr lang="en-GB" sz="800"/>
              <a:t>, appeals to an intelligent audience, not just conscious with fashion but also social issues.</a:t>
            </a:r>
            <a:endParaRPr sz="800"/>
          </a:p>
          <a:p>
            <a:pPr marL="457200" lvl="0" indent="-279400" algn="l" rtl="0">
              <a:spcBef>
                <a:spcPts val="0"/>
              </a:spcBef>
              <a:spcAft>
                <a:spcPts val="0"/>
              </a:spcAft>
              <a:buSzPts val="800"/>
              <a:buChar char="-"/>
            </a:pPr>
            <a:r>
              <a:rPr lang="en-GB" sz="800" b="1">
                <a:solidFill>
                  <a:srgbClr val="FF0000"/>
                </a:solidFill>
              </a:rPr>
              <a:t>Key Message (positive)</a:t>
            </a:r>
            <a:r>
              <a:rPr lang="en-GB" sz="800"/>
              <a:t> - be proud of who you are, your culture, be confident, aspire to be like Naiomi Harris.</a:t>
            </a:r>
            <a:endParaRPr sz="800"/>
          </a:p>
          <a:p>
            <a:pPr marL="457200" lvl="0" indent="-279400" algn="l" rtl="0">
              <a:spcBef>
                <a:spcPts val="0"/>
              </a:spcBef>
              <a:spcAft>
                <a:spcPts val="0"/>
              </a:spcAft>
              <a:buSzPts val="800"/>
              <a:buChar char="-"/>
            </a:pPr>
            <a:r>
              <a:rPr lang="en-GB" sz="800" b="1">
                <a:solidFill>
                  <a:srgbClr val="FF0000"/>
                </a:solidFill>
              </a:rPr>
              <a:t>Secondary Messages (negative) </a:t>
            </a:r>
            <a:r>
              <a:rPr lang="en-GB" sz="800"/>
              <a:t>- straight hair is conforming to European ideas of beauty, looking beautiful is important, focus on body image is a stereotype</a:t>
            </a:r>
            <a:endParaRPr sz="800"/>
          </a:p>
        </p:txBody>
      </p:sp>
      <p:sp>
        <p:nvSpPr>
          <p:cNvPr id="351" name="Google Shape;351;p52"/>
          <p:cNvSpPr txBox="1"/>
          <p:nvPr/>
        </p:nvSpPr>
        <p:spPr>
          <a:xfrm>
            <a:off x="4943700" y="204150"/>
            <a:ext cx="4061100" cy="13170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t>MEDIA LANGUAGE: Technical and Visual</a:t>
            </a:r>
            <a:endParaRPr sz="1100" b="1"/>
          </a:p>
          <a:p>
            <a:pPr marL="457200" lvl="0" indent="-279400" algn="l" rtl="0">
              <a:spcBef>
                <a:spcPts val="0"/>
              </a:spcBef>
              <a:spcAft>
                <a:spcPts val="0"/>
              </a:spcAft>
              <a:buSzPts val="800"/>
              <a:buChar char="-"/>
            </a:pPr>
            <a:r>
              <a:rPr lang="en-GB" sz="800">
                <a:solidFill>
                  <a:srgbClr val="FF0000"/>
                </a:solidFill>
              </a:rPr>
              <a:t>Masthead </a:t>
            </a:r>
            <a:r>
              <a:rPr lang="en-GB" sz="800"/>
              <a:t>- behind Naiomi, brand confidence, makes Naiomi powerful (black pride!)</a:t>
            </a:r>
            <a:endParaRPr sz="800"/>
          </a:p>
          <a:p>
            <a:pPr marL="457200" lvl="0" indent="-279400" algn="l" rtl="0">
              <a:spcBef>
                <a:spcPts val="0"/>
              </a:spcBef>
              <a:spcAft>
                <a:spcPts val="0"/>
              </a:spcAft>
              <a:buSzPts val="800"/>
              <a:buChar char="-"/>
            </a:pPr>
            <a:r>
              <a:rPr lang="en-GB" sz="800">
                <a:solidFill>
                  <a:srgbClr val="FF0000"/>
                </a:solidFill>
              </a:rPr>
              <a:t>Strapline </a:t>
            </a:r>
            <a:r>
              <a:rPr lang="en-GB" sz="800"/>
              <a:t>- best magazine of its kind</a:t>
            </a:r>
            <a:endParaRPr sz="800"/>
          </a:p>
          <a:p>
            <a:pPr marL="457200" lvl="0" indent="-279400" algn="l" rtl="0">
              <a:spcBef>
                <a:spcPts val="0"/>
              </a:spcBef>
              <a:spcAft>
                <a:spcPts val="0"/>
              </a:spcAft>
              <a:buSzPts val="800"/>
              <a:buChar char="-"/>
            </a:pPr>
            <a:r>
              <a:rPr lang="en-GB" sz="800">
                <a:solidFill>
                  <a:srgbClr val="FF0000"/>
                </a:solidFill>
              </a:rPr>
              <a:t>Colour palette</a:t>
            </a:r>
            <a:r>
              <a:rPr lang="en-GB" sz="800"/>
              <a:t> - red suggests strength, white is purity and femininity</a:t>
            </a:r>
            <a:endParaRPr sz="800"/>
          </a:p>
          <a:p>
            <a:pPr marL="457200" lvl="0" indent="-279400" algn="l" rtl="0">
              <a:spcBef>
                <a:spcPts val="0"/>
              </a:spcBef>
              <a:spcAft>
                <a:spcPts val="0"/>
              </a:spcAft>
              <a:buSzPts val="800"/>
              <a:buChar char="-"/>
            </a:pPr>
            <a:r>
              <a:rPr lang="en-GB" sz="800">
                <a:solidFill>
                  <a:srgbClr val="FF0000"/>
                </a:solidFill>
              </a:rPr>
              <a:t>Pose </a:t>
            </a:r>
            <a:r>
              <a:rPr lang="en-GB" sz="800"/>
              <a:t>- confident, chocolate box/invitational (ferguson), </a:t>
            </a:r>
            <a:r>
              <a:rPr lang="en-GB" sz="800" b="1">
                <a:solidFill>
                  <a:srgbClr val="FF0000"/>
                </a:solidFill>
              </a:rPr>
              <a:t>direct address</a:t>
            </a:r>
            <a:r>
              <a:rPr lang="en-GB" sz="800"/>
              <a:t> - communicating with audience.</a:t>
            </a:r>
            <a:endParaRPr sz="800"/>
          </a:p>
          <a:p>
            <a:pPr marL="457200" lvl="0" indent="-279400" algn="l" rtl="0">
              <a:spcBef>
                <a:spcPts val="0"/>
              </a:spcBef>
              <a:spcAft>
                <a:spcPts val="0"/>
              </a:spcAft>
              <a:buSzPts val="800"/>
              <a:buChar char="-"/>
            </a:pPr>
            <a:r>
              <a:rPr lang="en-GB" sz="800">
                <a:solidFill>
                  <a:srgbClr val="FF0000"/>
                </a:solidFill>
              </a:rPr>
              <a:t>Costume </a:t>
            </a:r>
            <a:r>
              <a:rPr lang="en-GB" sz="800"/>
              <a:t>- tight, built not sexualised, aspirational, body confidence</a:t>
            </a:r>
            <a:endParaRPr sz="800"/>
          </a:p>
          <a:p>
            <a:pPr marL="457200" lvl="0" indent="-279400" algn="l" rtl="0">
              <a:spcBef>
                <a:spcPts val="0"/>
              </a:spcBef>
              <a:spcAft>
                <a:spcPts val="0"/>
              </a:spcAft>
              <a:buSzPts val="800"/>
              <a:buChar char="-"/>
            </a:pPr>
            <a:r>
              <a:rPr lang="en-GB" sz="800">
                <a:solidFill>
                  <a:srgbClr val="FF0000"/>
                </a:solidFill>
              </a:rPr>
              <a:t>Facial expression</a:t>
            </a:r>
            <a:r>
              <a:rPr lang="en-GB" sz="800"/>
              <a:t> - serious, confident</a:t>
            </a:r>
            <a:endParaRPr sz="800"/>
          </a:p>
        </p:txBody>
      </p:sp>
      <p:sp>
        <p:nvSpPr>
          <p:cNvPr id="352" name="Google Shape;352;p52"/>
          <p:cNvSpPr txBox="1"/>
          <p:nvPr/>
        </p:nvSpPr>
        <p:spPr>
          <a:xfrm>
            <a:off x="7383500" y="1562325"/>
            <a:ext cx="1621200" cy="10836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chemeClr val="dk1"/>
                </a:solidFill>
              </a:rPr>
              <a:t>WRITTEN CODES</a:t>
            </a:r>
            <a:endParaRPr sz="1100" b="1">
              <a:solidFill>
                <a:schemeClr val="dk1"/>
              </a:solidFill>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Personal pronouns - </a:t>
            </a:r>
            <a:r>
              <a:rPr lang="en-GB" sz="800" b="1">
                <a:latin typeface="Calibri"/>
                <a:ea typeface="Calibri"/>
                <a:cs typeface="Calibri"/>
                <a:sym typeface="Calibri"/>
              </a:rPr>
              <a:t>makes it personal (IDENTITY)</a:t>
            </a:r>
            <a:endParaRPr sz="800" b="1">
              <a:latin typeface="Calibri"/>
              <a:ea typeface="Calibri"/>
              <a:cs typeface="Calibri"/>
              <a:sym typeface="Calibri"/>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Hyperbole</a:t>
            </a:r>
            <a:endParaRPr sz="800" b="1">
              <a:solidFill>
                <a:srgbClr val="FF0000"/>
              </a:solidFill>
              <a:latin typeface="Calibri"/>
              <a:ea typeface="Calibri"/>
              <a:cs typeface="Calibri"/>
              <a:sym typeface="Calibri"/>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Alliteration - </a:t>
            </a:r>
            <a:r>
              <a:rPr lang="en-GB" sz="800" b="1">
                <a:latin typeface="Calibri"/>
                <a:ea typeface="Calibri"/>
                <a:cs typeface="Calibri"/>
                <a:sym typeface="Calibri"/>
              </a:rPr>
              <a:t>“Bond and Beyond” emphasises her success as a (sexy) Bond girl</a:t>
            </a:r>
            <a:endParaRPr sz="800" b="1">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3"/>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b="1" u="sng">
                <a:solidFill>
                  <a:schemeClr val="hlink"/>
                </a:solidFill>
                <a:hlinkClick r:id="rId3"/>
              </a:rPr>
              <a:t>LINK</a:t>
            </a:r>
            <a:r>
              <a:rPr lang="en-GB" b="1">
                <a:solidFill>
                  <a:schemeClr val="hlink"/>
                </a:solidFill>
                <a:uFill>
                  <a:noFill/>
                </a:uFill>
                <a:hlinkClick r:id="rId3"/>
              </a:rPr>
              <a:t> </a:t>
            </a:r>
            <a:r>
              <a:rPr lang="en-GB">
                <a:solidFill>
                  <a:srgbClr val="FF0000"/>
                </a:solidFill>
              </a:rPr>
              <a:t>TO </a:t>
            </a:r>
            <a:r>
              <a:rPr lang="en-GB" u="sng">
                <a:solidFill>
                  <a:srgbClr val="FF0000"/>
                </a:solidFill>
              </a:rPr>
              <a:t>ALL</a:t>
            </a:r>
            <a:r>
              <a:rPr lang="en-GB">
                <a:solidFill>
                  <a:srgbClr val="FF0000"/>
                </a:solidFill>
              </a:rPr>
              <a:t> THE INFORMATION ON </a:t>
            </a:r>
            <a:r>
              <a:rPr lang="en-GB" b="1">
                <a:solidFill>
                  <a:srgbClr val="FF0000"/>
                </a:solidFill>
              </a:rPr>
              <a:t>PRIDE</a:t>
            </a:r>
            <a:endParaRPr b="1">
              <a:solidFill>
                <a:srgbClr val="FF0000"/>
              </a:solidFill>
            </a:endParaRPr>
          </a:p>
        </p:txBody>
      </p:sp>
      <p:sp>
        <p:nvSpPr>
          <p:cNvPr id="358" name="Google Shape;358;p53"/>
          <p:cNvSpPr txBox="1">
            <a:spLocks noGrp="1"/>
          </p:cNvSpPr>
          <p:nvPr>
            <p:ph type="body" idx="1"/>
          </p:nvPr>
        </p:nvSpPr>
        <p:spPr>
          <a:xfrm>
            <a:off x="311700" y="1152475"/>
            <a:ext cx="27936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u="sng">
                <a:solidFill>
                  <a:schemeClr val="hlink"/>
                </a:solidFill>
                <a:hlinkClick r:id="rId3"/>
              </a:rPr>
              <a:t>CLICK HERE TO SEE THE EDUQAS FACT SHEET ON PRIDE</a:t>
            </a:r>
            <a:endParaRPr/>
          </a:p>
          <a:p>
            <a:pPr marL="0" lvl="0" indent="0" algn="l" rtl="0">
              <a:spcBef>
                <a:spcPts val="1600"/>
              </a:spcBef>
              <a:spcAft>
                <a:spcPts val="1600"/>
              </a:spcAft>
              <a:buNone/>
            </a:pPr>
            <a:endParaRPr/>
          </a:p>
        </p:txBody>
      </p:sp>
      <p:pic>
        <p:nvPicPr>
          <p:cNvPr id="359" name="Google Shape;359;p53"/>
          <p:cNvPicPr preferRelativeResize="0"/>
          <p:nvPr/>
        </p:nvPicPr>
        <p:blipFill>
          <a:blip r:embed="rId4">
            <a:alphaModFix/>
          </a:blip>
          <a:stretch>
            <a:fillRect/>
          </a:stretch>
        </p:blipFill>
        <p:spPr>
          <a:xfrm>
            <a:off x="3105300" y="1409700"/>
            <a:ext cx="1869249" cy="2686050"/>
          </a:xfrm>
          <a:prstGeom prst="rect">
            <a:avLst/>
          </a:prstGeom>
          <a:noFill/>
          <a:ln>
            <a:noFill/>
          </a:ln>
        </p:spPr>
      </p:pic>
      <p:pic>
        <p:nvPicPr>
          <p:cNvPr id="360" name="Google Shape;360;p53"/>
          <p:cNvPicPr preferRelativeResize="0"/>
          <p:nvPr/>
        </p:nvPicPr>
        <p:blipFill>
          <a:blip r:embed="rId5">
            <a:alphaModFix/>
          </a:blip>
          <a:stretch>
            <a:fillRect/>
          </a:stretch>
        </p:blipFill>
        <p:spPr>
          <a:xfrm>
            <a:off x="4974550" y="1466850"/>
            <a:ext cx="1744200" cy="2571751"/>
          </a:xfrm>
          <a:prstGeom prst="rect">
            <a:avLst/>
          </a:prstGeom>
          <a:noFill/>
          <a:ln>
            <a:noFill/>
          </a:ln>
        </p:spPr>
      </p:pic>
      <p:pic>
        <p:nvPicPr>
          <p:cNvPr id="361" name="Google Shape;361;p53"/>
          <p:cNvPicPr preferRelativeResize="0"/>
          <p:nvPr/>
        </p:nvPicPr>
        <p:blipFill>
          <a:blip r:embed="rId6">
            <a:alphaModFix/>
          </a:blip>
          <a:stretch>
            <a:fillRect/>
          </a:stretch>
        </p:blipFill>
        <p:spPr>
          <a:xfrm>
            <a:off x="6852100" y="1425186"/>
            <a:ext cx="1744200" cy="265506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4"/>
          <p:cNvSpPr txBox="1">
            <a:spLocks noGrp="1"/>
          </p:cNvSpPr>
          <p:nvPr>
            <p:ph type="title"/>
          </p:nvPr>
        </p:nvSpPr>
        <p:spPr>
          <a:xfrm>
            <a:off x="311700" y="445025"/>
            <a:ext cx="4765200" cy="44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0000"/>
                </a:solidFill>
              </a:rPr>
              <a:t>HOME LEARNING - </a:t>
            </a:r>
            <a:r>
              <a:rPr lang="en-GB" b="1">
                <a:solidFill>
                  <a:srgbClr val="4A86E8"/>
                </a:solidFill>
              </a:rPr>
              <a:t>POSSIBLE EXAM QUESTIONS FOR PRIDE MAGAZINE.</a:t>
            </a:r>
            <a:r>
              <a:rPr lang="en-GB">
                <a:solidFill>
                  <a:srgbClr val="4A86E8"/>
                </a:solidFill>
              </a:rPr>
              <a:t> </a:t>
            </a:r>
            <a:endParaRPr>
              <a:solidFill>
                <a:srgbClr val="4A86E8"/>
              </a:solidFill>
            </a:endParaRPr>
          </a:p>
          <a:p>
            <a:pPr marL="0" lvl="0" indent="0" algn="l" rtl="0">
              <a:spcBef>
                <a:spcPts val="0"/>
              </a:spcBef>
              <a:spcAft>
                <a:spcPts val="0"/>
              </a:spcAft>
              <a:buNone/>
            </a:pPr>
            <a:endParaRPr i="1"/>
          </a:p>
          <a:p>
            <a:pPr marL="0" lvl="0" indent="0" algn="l" rtl="0">
              <a:spcBef>
                <a:spcPts val="0"/>
              </a:spcBef>
              <a:spcAft>
                <a:spcPts val="0"/>
              </a:spcAft>
              <a:buNone/>
            </a:pPr>
            <a:r>
              <a:rPr lang="en-GB" b="1" i="1"/>
              <a:t>YOUR TURN: </a:t>
            </a:r>
            <a:r>
              <a:rPr lang="en-GB" i="1"/>
              <a:t>Write an exam response to this exam question using the slide above as a guide...</a:t>
            </a:r>
            <a:endParaRPr i="1"/>
          </a:p>
        </p:txBody>
      </p:sp>
      <p:pic>
        <p:nvPicPr>
          <p:cNvPr id="367" name="Google Shape;367;p54"/>
          <p:cNvPicPr preferRelativeResize="0"/>
          <p:nvPr/>
        </p:nvPicPr>
        <p:blipFill>
          <a:blip r:embed="rId3">
            <a:alphaModFix/>
          </a:blip>
          <a:stretch>
            <a:fillRect/>
          </a:stretch>
        </p:blipFill>
        <p:spPr>
          <a:xfrm>
            <a:off x="5198675" y="174975"/>
            <a:ext cx="3753399" cy="4800850"/>
          </a:xfrm>
          <a:prstGeom prst="rect">
            <a:avLst/>
          </a:prstGeom>
          <a:noFill/>
          <a:ln>
            <a:noFill/>
          </a:ln>
        </p:spPr>
      </p:pic>
      <p:pic>
        <p:nvPicPr>
          <p:cNvPr id="368" name="Google Shape;368;p54"/>
          <p:cNvPicPr preferRelativeResize="0"/>
          <p:nvPr/>
        </p:nvPicPr>
        <p:blipFill>
          <a:blip r:embed="rId4">
            <a:alphaModFix/>
          </a:blip>
          <a:stretch>
            <a:fillRect/>
          </a:stretch>
        </p:blipFill>
        <p:spPr>
          <a:xfrm>
            <a:off x="7577800" y="2667250"/>
            <a:ext cx="1492300" cy="19918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5"/>
          <p:cNvSpPr txBox="1">
            <a:spLocks noGrp="1"/>
          </p:cNvSpPr>
          <p:nvPr>
            <p:ph type="title"/>
          </p:nvPr>
        </p:nvSpPr>
        <p:spPr>
          <a:xfrm rot="-5400000">
            <a:off x="-1898100" y="2285400"/>
            <a:ext cx="4679400" cy="572700"/>
          </a:xfrm>
          <a:prstGeom prst="rect">
            <a:avLst/>
          </a:prstGeom>
          <a:solidFill>
            <a:srgbClr val="FF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rPr>
              <a:t>EXAM RESPONSE: PRIDE</a:t>
            </a:r>
            <a:endParaRPr b="1">
              <a:solidFill>
                <a:srgbClr val="FFFFFF"/>
              </a:solidFill>
            </a:endParaRPr>
          </a:p>
        </p:txBody>
      </p:sp>
      <p:sp>
        <p:nvSpPr>
          <p:cNvPr id="374" name="Google Shape;374;p55"/>
          <p:cNvSpPr txBox="1">
            <a:spLocks noGrp="1"/>
          </p:cNvSpPr>
          <p:nvPr>
            <p:ph type="body" idx="1"/>
          </p:nvPr>
        </p:nvSpPr>
        <p:spPr>
          <a:xfrm>
            <a:off x="923925" y="1234225"/>
            <a:ext cx="79083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75" name="Google Shape;375;p55"/>
          <p:cNvPicPr preferRelativeResize="0"/>
          <p:nvPr/>
        </p:nvPicPr>
        <p:blipFill rotWithShape="1">
          <a:blip r:embed="rId3">
            <a:alphaModFix/>
          </a:blip>
          <a:srcRect t="3099" b="78448"/>
          <a:stretch/>
        </p:blipFill>
        <p:spPr>
          <a:xfrm>
            <a:off x="842250" y="85725"/>
            <a:ext cx="4722974" cy="885825"/>
          </a:xfrm>
          <a:prstGeom prst="rect">
            <a:avLst/>
          </a:prstGeom>
          <a:noFill/>
          <a:ln>
            <a:noFill/>
          </a:ln>
        </p:spPr>
      </p:pic>
      <p:pic>
        <p:nvPicPr>
          <p:cNvPr id="376" name="Google Shape;376;p55"/>
          <p:cNvPicPr preferRelativeResize="0"/>
          <p:nvPr/>
        </p:nvPicPr>
        <p:blipFill>
          <a:blip r:embed="rId4">
            <a:alphaModFix/>
          </a:blip>
          <a:stretch>
            <a:fillRect/>
          </a:stretch>
        </p:blipFill>
        <p:spPr>
          <a:xfrm>
            <a:off x="7568275" y="85725"/>
            <a:ext cx="1492300" cy="1991899"/>
          </a:xfrm>
          <a:prstGeom prst="rect">
            <a:avLst/>
          </a:prstGeom>
          <a:noFill/>
          <a:ln>
            <a:noFill/>
          </a:ln>
        </p:spPr>
      </p:pic>
      <p:sp>
        <p:nvSpPr>
          <p:cNvPr id="377" name="Google Shape;377;p55"/>
          <p:cNvSpPr txBox="1"/>
          <p:nvPr/>
        </p:nvSpPr>
        <p:spPr>
          <a:xfrm>
            <a:off x="6086550" y="314325"/>
            <a:ext cx="1095300" cy="2667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0000"/>
                </a:solidFill>
              </a:rPr>
              <a:t>5 MARKS</a:t>
            </a:r>
            <a:endParaRPr b="1">
              <a:solidFill>
                <a:srgbClr val="FF0000"/>
              </a:solidFill>
            </a:endParaRPr>
          </a:p>
        </p:txBody>
      </p:sp>
      <p:sp>
        <p:nvSpPr>
          <p:cNvPr id="378" name="Google Shape;378;p55"/>
          <p:cNvSpPr txBox="1"/>
          <p:nvPr/>
        </p:nvSpPr>
        <p:spPr>
          <a:xfrm>
            <a:off x="66750" y="47625"/>
            <a:ext cx="733500" cy="2667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0000"/>
                </a:solidFill>
              </a:rPr>
              <a:t>Q (a)</a:t>
            </a:r>
            <a:endParaRPr b="1">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0" name="Google Shape;150;p28"/>
          <p:cNvPicPr preferRelativeResize="0"/>
          <p:nvPr/>
        </p:nvPicPr>
        <p:blipFill>
          <a:blip r:embed="rId3">
            <a:alphaModFix/>
          </a:blip>
          <a:stretch>
            <a:fillRect/>
          </a:stretch>
        </p:blipFill>
        <p:spPr>
          <a:xfrm>
            <a:off x="0" y="200670"/>
            <a:ext cx="9144001" cy="47421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6"/>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sz="1400"/>
              <a:t>This is a colour coded response to the following question: </a:t>
            </a:r>
            <a:r>
              <a:rPr lang="en-GB" sz="1400" i="1"/>
              <a:t>How does the magazine Pride uses images and layout to convey messages?</a:t>
            </a:r>
            <a:r>
              <a:rPr lang="en-GB" sz="1400"/>
              <a:t> It is worth 5 MARKS</a:t>
            </a:r>
            <a:endParaRPr sz="1400"/>
          </a:p>
        </p:txBody>
      </p:sp>
      <p:sp>
        <p:nvSpPr>
          <p:cNvPr id="384" name="Google Shape;384;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85" name="Google Shape;385;p56"/>
          <p:cNvPicPr preferRelativeResize="0"/>
          <p:nvPr/>
        </p:nvPicPr>
        <p:blipFill>
          <a:blip r:embed="rId3">
            <a:alphaModFix/>
          </a:blip>
          <a:stretch>
            <a:fillRect/>
          </a:stretch>
        </p:blipFill>
        <p:spPr>
          <a:xfrm>
            <a:off x="1321825" y="1017725"/>
            <a:ext cx="6078569" cy="3991026"/>
          </a:xfrm>
          <a:prstGeom prst="rect">
            <a:avLst/>
          </a:prstGeom>
          <a:noFill/>
          <a:ln>
            <a:noFill/>
          </a:ln>
        </p:spPr>
      </p:pic>
      <p:pic>
        <p:nvPicPr>
          <p:cNvPr id="386" name="Google Shape;386;p56"/>
          <p:cNvPicPr preferRelativeResize="0"/>
          <p:nvPr/>
        </p:nvPicPr>
        <p:blipFill>
          <a:blip r:embed="rId4">
            <a:alphaModFix/>
          </a:blip>
          <a:stretch>
            <a:fillRect/>
          </a:stretch>
        </p:blipFill>
        <p:spPr>
          <a:xfrm>
            <a:off x="7400400" y="2017287"/>
            <a:ext cx="1492300" cy="19918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57"/>
          <p:cNvPicPr preferRelativeResize="0"/>
          <p:nvPr/>
        </p:nvPicPr>
        <p:blipFill rotWithShape="1">
          <a:blip r:embed="rId3">
            <a:alphaModFix/>
          </a:blip>
          <a:srcRect t="21352" b="60394"/>
          <a:stretch/>
        </p:blipFill>
        <p:spPr>
          <a:xfrm>
            <a:off x="355097" y="32750"/>
            <a:ext cx="5162504" cy="957849"/>
          </a:xfrm>
          <a:prstGeom prst="rect">
            <a:avLst/>
          </a:prstGeom>
          <a:noFill/>
          <a:ln>
            <a:noFill/>
          </a:ln>
        </p:spPr>
      </p:pic>
      <p:sp>
        <p:nvSpPr>
          <p:cNvPr id="392" name="Google Shape;392;p57"/>
          <p:cNvSpPr txBox="1">
            <a:spLocks noGrp="1"/>
          </p:cNvSpPr>
          <p:nvPr>
            <p:ph type="title"/>
          </p:nvPr>
        </p:nvSpPr>
        <p:spPr>
          <a:xfrm rot="-5400000">
            <a:off x="-1898100" y="2285400"/>
            <a:ext cx="4679400" cy="572700"/>
          </a:xfrm>
          <a:prstGeom prst="rect">
            <a:avLst/>
          </a:prstGeom>
          <a:solidFill>
            <a:srgbClr val="FF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rPr>
              <a:t>EXAM RESPONSE: PRIDE</a:t>
            </a:r>
            <a:endParaRPr b="1">
              <a:solidFill>
                <a:srgbClr val="FFFFFF"/>
              </a:solidFill>
            </a:endParaRPr>
          </a:p>
        </p:txBody>
      </p:sp>
      <p:sp>
        <p:nvSpPr>
          <p:cNvPr id="393" name="Google Shape;393;p57"/>
          <p:cNvSpPr txBox="1">
            <a:spLocks noGrp="1"/>
          </p:cNvSpPr>
          <p:nvPr>
            <p:ph type="body" idx="1"/>
          </p:nvPr>
        </p:nvSpPr>
        <p:spPr>
          <a:xfrm>
            <a:off x="838200" y="1081825"/>
            <a:ext cx="7994100" cy="348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94" name="Google Shape;394;p57"/>
          <p:cNvPicPr preferRelativeResize="0"/>
          <p:nvPr/>
        </p:nvPicPr>
        <p:blipFill rotWithShape="1">
          <a:blip r:embed="rId3">
            <a:alphaModFix/>
          </a:blip>
          <a:srcRect l="7980" t="45359" r="38779" b="-568"/>
          <a:stretch/>
        </p:blipFill>
        <p:spPr>
          <a:xfrm>
            <a:off x="5676900" y="41550"/>
            <a:ext cx="1619251" cy="1974299"/>
          </a:xfrm>
          <a:prstGeom prst="rect">
            <a:avLst/>
          </a:prstGeom>
          <a:noFill/>
          <a:ln>
            <a:noFill/>
          </a:ln>
        </p:spPr>
      </p:pic>
      <p:pic>
        <p:nvPicPr>
          <p:cNvPr id="395" name="Google Shape;395;p57"/>
          <p:cNvPicPr preferRelativeResize="0"/>
          <p:nvPr/>
        </p:nvPicPr>
        <p:blipFill>
          <a:blip r:embed="rId4">
            <a:alphaModFix/>
          </a:blip>
          <a:stretch>
            <a:fillRect/>
          </a:stretch>
        </p:blipFill>
        <p:spPr>
          <a:xfrm>
            <a:off x="7396825" y="32750"/>
            <a:ext cx="1492300" cy="1991899"/>
          </a:xfrm>
          <a:prstGeom prst="rect">
            <a:avLst/>
          </a:prstGeom>
          <a:noFill/>
          <a:ln>
            <a:noFill/>
          </a:ln>
        </p:spPr>
      </p:pic>
      <p:sp>
        <p:nvSpPr>
          <p:cNvPr id="396" name="Google Shape;396;p57"/>
          <p:cNvSpPr txBox="1"/>
          <p:nvPr/>
        </p:nvSpPr>
        <p:spPr>
          <a:xfrm>
            <a:off x="4581600" y="419100"/>
            <a:ext cx="1095300" cy="2667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0000"/>
                </a:solidFill>
              </a:rPr>
              <a:t>25 MARKS</a:t>
            </a:r>
            <a:endParaRPr b="1">
              <a:solidFill>
                <a:srgbClr val="FF0000"/>
              </a:solidFill>
            </a:endParaRPr>
          </a:p>
        </p:txBody>
      </p:sp>
      <p:sp>
        <p:nvSpPr>
          <p:cNvPr id="397" name="Google Shape;397;p57"/>
          <p:cNvSpPr txBox="1"/>
          <p:nvPr/>
        </p:nvSpPr>
        <p:spPr>
          <a:xfrm>
            <a:off x="66750" y="47625"/>
            <a:ext cx="733500" cy="2667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0000"/>
                </a:solidFill>
              </a:rPr>
              <a:t>Q (b)</a:t>
            </a:r>
            <a:endParaRPr b="1">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8"/>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solidFill>
                  <a:srgbClr val="FF0000"/>
                </a:solidFill>
              </a:rPr>
              <a:t>GQ</a:t>
            </a:r>
            <a:endParaRPr sz="9600" b="1">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p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09" name="Google Shape;409;p59"/>
          <p:cNvSpPr/>
          <p:nvPr/>
        </p:nvSpPr>
        <p:spPr>
          <a:xfrm>
            <a:off x="126375" y="139025"/>
            <a:ext cx="8896800" cy="4878000"/>
          </a:xfrm>
          <a:prstGeom prst="rect">
            <a:avLst/>
          </a:prstGeom>
          <a:solidFill>
            <a:srgbClr val="F4CCCC"/>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9"/>
          <p:cNvSpPr/>
          <p:nvPr/>
        </p:nvSpPr>
        <p:spPr>
          <a:xfrm>
            <a:off x="6221050" y="3073325"/>
            <a:ext cx="2611200" cy="10722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E40000"/>
                </a:solidFill>
                <a:latin typeface="Quicksand"/>
                <a:ea typeface="Quicksand"/>
                <a:cs typeface="Quicksand"/>
                <a:sym typeface="Quicksand"/>
              </a:rPr>
              <a:t>Rock is presented as a </a:t>
            </a:r>
            <a:r>
              <a:rPr lang="en-GB" sz="1200" b="1">
                <a:solidFill>
                  <a:srgbClr val="E40000"/>
                </a:solidFill>
                <a:latin typeface="Quicksand"/>
                <a:ea typeface="Quicksand"/>
                <a:cs typeface="Quicksand"/>
                <a:sym typeface="Quicksand"/>
              </a:rPr>
              <a:t>role model</a:t>
            </a:r>
            <a:r>
              <a:rPr lang="en-GB" sz="1200">
                <a:solidFill>
                  <a:srgbClr val="E40000"/>
                </a:solidFill>
                <a:latin typeface="Quicksand"/>
                <a:ea typeface="Quicksand"/>
                <a:cs typeface="Quicksand"/>
                <a:sym typeface="Quicksand"/>
              </a:rPr>
              <a:t> -</a:t>
            </a:r>
            <a:r>
              <a:rPr lang="en-GB" sz="1200" b="1">
                <a:solidFill>
                  <a:srgbClr val="E40000"/>
                </a:solidFill>
                <a:latin typeface="Quicksand"/>
                <a:ea typeface="Quicksand"/>
                <a:cs typeface="Quicksand"/>
                <a:sym typeface="Quicksand"/>
              </a:rPr>
              <a:t> </a:t>
            </a:r>
            <a:r>
              <a:rPr lang="en-GB" sz="1200">
                <a:solidFill>
                  <a:srgbClr val="E40000"/>
                </a:solidFill>
                <a:latin typeface="Quicksand"/>
                <a:ea typeface="Quicksand"/>
                <a:cs typeface="Quicksand"/>
                <a:sym typeface="Quicksand"/>
              </a:rPr>
              <a:t>strong successful, powerful, kind - breaks negative stereotypes of African American males - </a:t>
            </a:r>
            <a:r>
              <a:rPr lang="en-GB" sz="1200" b="1">
                <a:solidFill>
                  <a:srgbClr val="E40000"/>
                </a:solidFill>
                <a:latin typeface="Quicksand"/>
                <a:ea typeface="Quicksand"/>
                <a:cs typeface="Quicksand"/>
                <a:sym typeface="Quicksand"/>
              </a:rPr>
              <a:t>aspirational</a:t>
            </a:r>
            <a:endParaRPr sz="1200">
              <a:solidFill>
                <a:srgbClr val="E40000"/>
              </a:solidFill>
              <a:latin typeface="Quicksand"/>
              <a:ea typeface="Quicksand"/>
              <a:cs typeface="Quicksand"/>
              <a:sym typeface="Quicksand"/>
            </a:endParaRPr>
          </a:p>
        </p:txBody>
      </p:sp>
      <p:cxnSp>
        <p:nvCxnSpPr>
          <p:cNvPr id="411" name="Google Shape;411;p59"/>
          <p:cNvCxnSpPr/>
          <p:nvPr/>
        </p:nvCxnSpPr>
        <p:spPr>
          <a:xfrm>
            <a:off x="3661900" y="909275"/>
            <a:ext cx="240900" cy="506100"/>
          </a:xfrm>
          <a:prstGeom prst="straightConnector1">
            <a:avLst/>
          </a:prstGeom>
          <a:noFill/>
          <a:ln w="28575" cap="flat" cmpd="sng">
            <a:solidFill>
              <a:srgbClr val="000000"/>
            </a:solidFill>
            <a:prstDash val="solid"/>
            <a:round/>
            <a:headEnd type="none" w="med" len="med"/>
            <a:tailEnd type="none" w="med" len="med"/>
          </a:ln>
        </p:spPr>
      </p:cxnSp>
      <p:sp>
        <p:nvSpPr>
          <p:cNvPr id="412" name="Google Shape;412;p59"/>
          <p:cNvSpPr/>
          <p:nvPr/>
        </p:nvSpPr>
        <p:spPr>
          <a:xfrm>
            <a:off x="2439050" y="286025"/>
            <a:ext cx="2611200" cy="6489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solidFill>
                  <a:srgbClr val="E40000"/>
                </a:solidFill>
                <a:latin typeface="Quicksand"/>
                <a:ea typeface="Quicksand"/>
                <a:cs typeface="Quicksand"/>
                <a:sym typeface="Quicksand"/>
              </a:rPr>
              <a:t>Size and colour of </a:t>
            </a:r>
            <a:r>
              <a:rPr lang="en-GB" sz="600" b="1">
                <a:solidFill>
                  <a:srgbClr val="E40000"/>
                </a:solidFill>
                <a:latin typeface="Quicksand"/>
                <a:ea typeface="Quicksand"/>
                <a:cs typeface="Quicksand"/>
                <a:sym typeface="Quicksand"/>
              </a:rPr>
              <a:t>masthead</a:t>
            </a:r>
            <a:r>
              <a:rPr lang="en-GB" sz="600">
                <a:solidFill>
                  <a:srgbClr val="E40000"/>
                </a:solidFill>
                <a:latin typeface="Quicksand"/>
                <a:ea typeface="Quicksand"/>
                <a:cs typeface="Quicksand"/>
                <a:sym typeface="Quicksand"/>
              </a:rPr>
              <a:t> is big and bold, stereotypically masculine- title </a:t>
            </a:r>
            <a:r>
              <a:rPr lang="en-GB" sz="600" b="1">
                <a:solidFill>
                  <a:srgbClr val="E40000"/>
                </a:solidFill>
                <a:latin typeface="Quicksand"/>
                <a:ea typeface="Quicksand"/>
                <a:cs typeface="Quicksand"/>
                <a:sym typeface="Quicksand"/>
              </a:rPr>
              <a:t>GQ</a:t>
            </a:r>
            <a:r>
              <a:rPr lang="en-GB" sz="600">
                <a:solidFill>
                  <a:srgbClr val="E40000"/>
                </a:solidFill>
                <a:latin typeface="Quicksand"/>
                <a:ea typeface="Quicksand"/>
                <a:cs typeface="Quicksand"/>
                <a:sym typeface="Quicksand"/>
              </a:rPr>
              <a:t> short and catchy - Originally ‘Gentlemen's Quarterly’ which now sounds old fashioned, the abbreviated title shows appeal to modern audience</a:t>
            </a:r>
            <a:endParaRPr sz="600">
              <a:solidFill>
                <a:srgbClr val="E40000"/>
              </a:solidFill>
              <a:latin typeface="Quicksand"/>
              <a:ea typeface="Quicksand"/>
              <a:cs typeface="Quicksand"/>
              <a:sym typeface="Quicksand"/>
            </a:endParaRPr>
          </a:p>
        </p:txBody>
      </p:sp>
      <p:sp>
        <p:nvSpPr>
          <p:cNvPr id="413" name="Google Shape;413;p59"/>
          <p:cNvSpPr/>
          <p:nvPr/>
        </p:nvSpPr>
        <p:spPr>
          <a:xfrm>
            <a:off x="531675" y="1621613"/>
            <a:ext cx="2611200" cy="8454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rgbClr val="E40000"/>
                </a:solidFill>
                <a:latin typeface="Quicksand"/>
                <a:ea typeface="Quicksand"/>
                <a:cs typeface="Quicksand"/>
                <a:sym typeface="Quicksand"/>
              </a:rPr>
              <a:t>Direct address </a:t>
            </a:r>
            <a:r>
              <a:rPr lang="en-GB" sz="1000">
                <a:solidFill>
                  <a:srgbClr val="E40000"/>
                </a:solidFill>
                <a:latin typeface="Quicksand"/>
                <a:ea typeface="Quicksand"/>
                <a:cs typeface="Quicksand"/>
                <a:sym typeface="Quicksand"/>
              </a:rPr>
              <a:t>- expression and body language are confident and determined, tensing his bicep - he is strong, powerful. Johnson fills the cover in this mid shot, making him look dominant</a:t>
            </a:r>
            <a:endParaRPr sz="1000">
              <a:solidFill>
                <a:srgbClr val="E40000"/>
              </a:solidFill>
              <a:latin typeface="Quicksand"/>
              <a:ea typeface="Quicksand"/>
              <a:cs typeface="Quicksand"/>
              <a:sym typeface="Quicksand"/>
            </a:endParaRPr>
          </a:p>
        </p:txBody>
      </p:sp>
      <p:sp>
        <p:nvSpPr>
          <p:cNvPr id="414" name="Google Shape;414;p59"/>
          <p:cNvSpPr/>
          <p:nvPr/>
        </p:nvSpPr>
        <p:spPr>
          <a:xfrm>
            <a:off x="392525" y="393875"/>
            <a:ext cx="1795200" cy="9579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E40000"/>
                </a:solidFill>
                <a:latin typeface="Quicksand"/>
                <a:ea typeface="Quicksand"/>
                <a:cs typeface="Quicksand"/>
                <a:sym typeface="Quicksand"/>
              </a:rPr>
              <a:t>Colour palette </a:t>
            </a:r>
            <a:r>
              <a:rPr lang="en-GB" sz="1200">
                <a:solidFill>
                  <a:srgbClr val="E40000"/>
                </a:solidFill>
                <a:latin typeface="Quicksand"/>
                <a:ea typeface="Quicksand"/>
                <a:cs typeface="Quicksand"/>
                <a:sym typeface="Quicksand"/>
              </a:rPr>
              <a:t>with red and black connoting strength, masculinity</a:t>
            </a:r>
            <a:endParaRPr sz="1200">
              <a:solidFill>
                <a:srgbClr val="E40000"/>
              </a:solidFill>
              <a:latin typeface="Quicksand"/>
              <a:ea typeface="Quicksand"/>
              <a:cs typeface="Quicksand"/>
              <a:sym typeface="Quicksand"/>
            </a:endParaRPr>
          </a:p>
        </p:txBody>
      </p:sp>
      <p:cxnSp>
        <p:nvCxnSpPr>
          <p:cNvPr id="415" name="Google Shape;415;p59"/>
          <p:cNvCxnSpPr>
            <a:stCxn id="416" idx="1"/>
          </p:cNvCxnSpPr>
          <p:nvPr/>
        </p:nvCxnSpPr>
        <p:spPr>
          <a:xfrm rot="10800000">
            <a:off x="5631250" y="2046875"/>
            <a:ext cx="911700" cy="198600"/>
          </a:xfrm>
          <a:prstGeom prst="straightConnector1">
            <a:avLst/>
          </a:prstGeom>
          <a:noFill/>
          <a:ln w="28575" cap="flat" cmpd="sng">
            <a:solidFill>
              <a:srgbClr val="000000"/>
            </a:solidFill>
            <a:prstDash val="solid"/>
            <a:round/>
            <a:headEnd type="none" w="med" len="med"/>
            <a:tailEnd type="none" w="med" len="med"/>
          </a:ln>
        </p:spPr>
      </p:cxnSp>
      <p:sp>
        <p:nvSpPr>
          <p:cNvPr id="416" name="Google Shape;416;p59"/>
          <p:cNvSpPr/>
          <p:nvPr/>
        </p:nvSpPr>
        <p:spPr>
          <a:xfrm>
            <a:off x="6542950" y="1598975"/>
            <a:ext cx="2232000" cy="12930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E40000"/>
                </a:solidFill>
                <a:latin typeface="Quicksand"/>
                <a:ea typeface="Quicksand"/>
                <a:cs typeface="Quicksand"/>
                <a:sym typeface="Quicksand"/>
              </a:rPr>
              <a:t>“Man up!”</a:t>
            </a:r>
            <a:r>
              <a:rPr lang="en-GB" sz="1200">
                <a:solidFill>
                  <a:srgbClr val="E40000"/>
                </a:solidFill>
                <a:latin typeface="Quicksand"/>
                <a:ea typeface="Quicksand"/>
                <a:cs typeface="Quicksand"/>
                <a:sym typeface="Quicksand"/>
              </a:rPr>
              <a:t> - imperative, command - we have to follow this guide. </a:t>
            </a:r>
            <a:r>
              <a:rPr lang="en-GB" sz="1200" b="1">
                <a:solidFill>
                  <a:srgbClr val="E40000"/>
                </a:solidFill>
                <a:latin typeface="Quicksand"/>
                <a:ea typeface="Quicksand"/>
                <a:cs typeface="Quicksand"/>
                <a:sym typeface="Quicksand"/>
              </a:rPr>
              <a:t>“How to be a man” </a:t>
            </a:r>
            <a:r>
              <a:rPr lang="en-GB" sz="1200">
                <a:solidFill>
                  <a:srgbClr val="E40000"/>
                </a:solidFill>
                <a:latin typeface="Quicksand"/>
                <a:ea typeface="Quicksand"/>
                <a:cs typeface="Quicksand"/>
                <a:sym typeface="Quicksand"/>
              </a:rPr>
              <a:t>suggests the reader is not good enough as they are, but buying this will make them better</a:t>
            </a:r>
            <a:endParaRPr sz="1200">
              <a:solidFill>
                <a:srgbClr val="E40000"/>
              </a:solidFill>
              <a:latin typeface="Quicksand"/>
              <a:ea typeface="Quicksand"/>
              <a:cs typeface="Quicksand"/>
              <a:sym typeface="Quicksand"/>
            </a:endParaRPr>
          </a:p>
        </p:txBody>
      </p:sp>
      <p:sp>
        <p:nvSpPr>
          <p:cNvPr id="417" name="Google Shape;417;p59"/>
          <p:cNvSpPr/>
          <p:nvPr/>
        </p:nvSpPr>
        <p:spPr>
          <a:xfrm>
            <a:off x="5249100" y="4249375"/>
            <a:ext cx="2391900" cy="6489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E40000"/>
                </a:solidFill>
                <a:latin typeface="Quicksand"/>
                <a:ea typeface="Quicksand"/>
                <a:cs typeface="Quicksand"/>
                <a:sym typeface="Quicksand"/>
              </a:rPr>
              <a:t>“Most bankable star” highlights his success through money = aspirational </a:t>
            </a:r>
            <a:endParaRPr sz="1200">
              <a:solidFill>
                <a:srgbClr val="E40000"/>
              </a:solidFill>
              <a:latin typeface="Quicksand"/>
              <a:ea typeface="Quicksand"/>
              <a:cs typeface="Quicksand"/>
              <a:sym typeface="Quicksand"/>
            </a:endParaRPr>
          </a:p>
        </p:txBody>
      </p:sp>
      <p:cxnSp>
        <p:nvCxnSpPr>
          <p:cNvPr id="418" name="Google Shape;418;p59"/>
          <p:cNvCxnSpPr>
            <a:endCxn id="419" idx="3"/>
          </p:cNvCxnSpPr>
          <p:nvPr/>
        </p:nvCxnSpPr>
        <p:spPr>
          <a:xfrm rot="10800000">
            <a:off x="2562000" y="2912500"/>
            <a:ext cx="1115700" cy="120600"/>
          </a:xfrm>
          <a:prstGeom prst="straightConnector1">
            <a:avLst/>
          </a:prstGeom>
          <a:noFill/>
          <a:ln w="28575" cap="flat" cmpd="sng">
            <a:solidFill>
              <a:srgbClr val="000000"/>
            </a:solidFill>
            <a:prstDash val="solid"/>
            <a:round/>
            <a:headEnd type="none" w="med" len="med"/>
            <a:tailEnd type="none" w="med" len="med"/>
          </a:ln>
        </p:spPr>
      </p:cxnSp>
      <p:sp>
        <p:nvSpPr>
          <p:cNvPr id="419" name="Google Shape;419;p59"/>
          <p:cNvSpPr/>
          <p:nvPr/>
        </p:nvSpPr>
        <p:spPr>
          <a:xfrm>
            <a:off x="594600" y="2626150"/>
            <a:ext cx="1967400" cy="5727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E40000"/>
                </a:solidFill>
                <a:latin typeface="Quicksand"/>
                <a:ea typeface="Quicksand"/>
                <a:cs typeface="Quicksand"/>
                <a:sym typeface="Quicksand"/>
              </a:rPr>
              <a:t>“The Rock!” </a:t>
            </a:r>
            <a:r>
              <a:rPr lang="en-GB" sz="1200" b="1">
                <a:solidFill>
                  <a:srgbClr val="E40000"/>
                </a:solidFill>
                <a:latin typeface="Quicksand"/>
                <a:ea typeface="Quicksand"/>
                <a:cs typeface="Quicksand"/>
                <a:sym typeface="Quicksand"/>
              </a:rPr>
              <a:t>cover line</a:t>
            </a:r>
            <a:r>
              <a:rPr lang="en-GB" sz="1200">
                <a:solidFill>
                  <a:srgbClr val="E40000"/>
                </a:solidFill>
                <a:latin typeface="Quicksand"/>
                <a:ea typeface="Quicksand"/>
                <a:cs typeface="Quicksand"/>
                <a:sym typeface="Quicksand"/>
              </a:rPr>
              <a:t> is largest, most important</a:t>
            </a:r>
            <a:endParaRPr sz="1200">
              <a:solidFill>
                <a:srgbClr val="E40000"/>
              </a:solidFill>
              <a:latin typeface="Quicksand"/>
              <a:ea typeface="Quicksand"/>
              <a:cs typeface="Quicksand"/>
              <a:sym typeface="Quicksand"/>
            </a:endParaRPr>
          </a:p>
        </p:txBody>
      </p:sp>
      <p:sp>
        <p:nvSpPr>
          <p:cNvPr id="420" name="Google Shape;420;p59"/>
          <p:cNvSpPr/>
          <p:nvPr/>
        </p:nvSpPr>
        <p:spPr>
          <a:xfrm>
            <a:off x="6103950" y="393875"/>
            <a:ext cx="2464200" cy="10722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E40000"/>
                </a:solidFill>
                <a:latin typeface="Quicksand"/>
                <a:ea typeface="Quicksand"/>
                <a:cs typeface="Quicksand"/>
                <a:sym typeface="Quicksand"/>
              </a:rPr>
              <a:t>Target audience: </a:t>
            </a:r>
            <a:r>
              <a:rPr lang="en-GB" sz="1200">
                <a:solidFill>
                  <a:srgbClr val="E40000"/>
                </a:solidFill>
                <a:latin typeface="Quicksand"/>
                <a:ea typeface="Quicksand"/>
                <a:cs typeface="Quicksand"/>
                <a:sym typeface="Quicksand"/>
              </a:rPr>
              <a:t>men, 25-45, with high income, into fitness, fashion, technology, want to know hard hitting stories, like to buy brand names</a:t>
            </a:r>
            <a:endParaRPr sz="1200">
              <a:solidFill>
                <a:srgbClr val="E40000"/>
              </a:solidFill>
              <a:latin typeface="Quicksand"/>
              <a:ea typeface="Quicksand"/>
              <a:cs typeface="Quicksand"/>
              <a:sym typeface="Quicksand"/>
            </a:endParaRPr>
          </a:p>
        </p:txBody>
      </p:sp>
      <p:pic>
        <p:nvPicPr>
          <p:cNvPr id="421" name="Google Shape;421;p59"/>
          <p:cNvPicPr preferRelativeResize="0"/>
          <p:nvPr/>
        </p:nvPicPr>
        <p:blipFill>
          <a:blip r:embed="rId3">
            <a:alphaModFix/>
          </a:blip>
          <a:stretch>
            <a:fillRect/>
          </a:stretch>
        </p:blipFill>
        <p:spPr>
          <a:xfrm>
            <a:off x="3588300" y="1256275"/>
            <a:ext cx="2040301" cy="2652391"/>
          </a:xfrm>
          <a:prstGeom prst="rect">
            <a:avLst/>
          </a:prstGeom>
          <a:noFill/>
          <a:ln>
            <a:noFill/>
          </a:ln>
        </p:spPr>
      </p:pic>
      <p:cxnSp>
        <p:nvCxnSpPr>
          <p:cNvPr id="422" name="Google Shape;422;p59"/>
          <p:cNvCxnSpPr>
            <a:stCxn id="413" idx="3"/>
          </p:cNvCxnSpPr>
          <p:nvPr/>
        </p:nvCxnSpPr>
        <p:spPr>
          <a:xfrm>
            <a:off x="3142875" y="2044313"/>
            <a:ext cx="1153800" cy="217800"/>
          </a:xfrm>
          <a:prstGeom prst="straightConnector1">
            <a:avLst/>
          </a:prstGeom>
          <a:noFill/>
          <a:ln w="28575" cap="flat" cmpd="sng">
            <a:solidFill>
              <a:srgbClr val="000000"/>
            </a:solidFill>
            <a:prstDash val="solid"/>
            <a:round/>
            <a:headEnd type="none" w="med" len="med"/>
            <a:tailEnd type="none" w="med" len="med"/>
          </a:ln>
        </p:spPr>
      </p:cxnSp>
      <p:cxnSp>
        <p:nvCxnSpPr>
          <p:cNvPr id="423" name="Google Shape;423;p59"/>
          <p:cNvCxnSpPr>
            <a:stCxn id="417" idx="1"/>
          </p:cNvCxnSpPr>
          <p:nvPr/>
        </p:nvCxnSpPr>
        <p:spPr>
          <a:xfrm rot="10800000">
            <a:off x="4948500" y="3902725"/>
            <a:ext cx="300600" cy="671100"/>
          </a:xfrm>
          <a:prstGeom prst="straightConnector1">
            <a:avLst/>
          </a:prstGeom>
          <a:noFill/>
          <a:ln w="28575" cap="flat" cmpd="sng">
            <a:solidFill>
              <a:srgbClr val="000000"/>
            </a:solidFill>
            <a:prstDash val="solid"/>
            <a:round/>
            <a:headEnd type="none" w="med" len="med"/>
            <a:tailEnd type="none" w="med" len="med"/>
          </a:ln>
        </p:spPr>
      </p:cxnSp>
      <p:cxnSp>
        <p:nvCxnSpPr>
          <p:cNvPr id="424" name="Google Shape;424;p59"/>
          <p:cNvCxnSpPr/>
          <p:nvPr/>
        </p:nvCxnSpPr>
        <p:spPr>
          <a:xfrm rot="10800000" flipH="1">
            <a:off x="4362522" y="2742325"/>
            <a:ext cx="755700" cy="1563900"/>
          </a:xfrm>
          <a:prstGeom prst="straightConnector1">
            <a:avLst/>
          </a:prstGeom>
          <a:noFill/>
          <a:ln w="28575" cap="flat" cmpd="sng">
            <a:solidFill>
              <a:srgbClr val="000000"/>
            </a:solidFill>
            <a:prstDash val="solid"/>
            <a:round/>
            <a:headEnd type="none" w="med" len="med"/>
            <a:tailEnd type="none" w="med" len="med"/>
          </a:ln>
        </p:spPr>
      </p:cxnSp>
      <p:sp>
        <p:nvSpPr>
          <p:cNvPr id="425" name="Google Shape;425;p59"/>
          <p:cNvSpPr/>
          <p:nvPr/>
        </p:nvSpPr>
        <p:spPr>
          <a:xfrm>
            <a:off x="2456425" y="4207825"/>
            <a:ext cx="2232000" cy="6711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E40000"/>
                </a:solidFill>
                <a:latin typeface="Quicksand"/>
                <a:ea typeface="Quicksand"/>
                <a:cs typeface="Quicksand"/>
                <a:sym typeface="Quicksand"/>
              </a:rPr>
              <a:t>Latest gadgets and watches - suggests you must have them to be better - links to ASPIRERS and SUCCEEDERS</a:t>
            </a:r>
            <a:endParaRPr sz="1000">
              <a:solidFill>
                <a:srgbClr val="E40000"/>
              </a:solidFill>
              <a:latin typeface="Quicksand"/>
              <a:ea typeface="Quicksand"/>
              <a:cs typeface="Quicksand"/>
              <a:sym typeface="Quicksand"/>
            </a:endParaRPr>
          </a:p>
        </p:txBody>
      </p:sp>
      <p:sp>
        <p:nvSpPr>
          <p:cNvPr id="426" name="Google Shape;426;p59"/>
          <p:cNvSpPr/>
          <p:nvPr/>
        </p:nvSpPr>
        <p:spPr>
          <a:xfrm>
            <a:off x="392525" y="3357975"/>
            <a:ext cx="1967400" cy="10722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E40000"/>
                </a:solidFill>
                <a:latin typeface="Quicksand"/>
                <a:ea typeface="Quicksand"/>
                <a:cs typeface="Quicksand"/>
                <a:sym typeface="Quicksand"/>
              </a:rPr>
              <a:t>“The extraordinary truth behind the Viola Beach tragedy” </a:t>
            </a:r>
            <a:r>
              <a:rPr lang="en-GB" sz="1000" b="1">
                <a:solidFill>
                  <a:srgbClr val="E40000"/>
                </a:solidFill>
                <a:latin typeface="Quicksand"/>
                <a:ea typeface="Quicksand"/>
                <a:cs typeface="Quicksand"/>
                <a:sym typeface="Quicksand"/>
              </a:rPr>
              <a:t>strapline</a:t>
            </a:r>
            <a:r>
              <a:rPr lang="en-GB" sz="1000">
                <a:solidFill>
                  <a:srgbClr val="E40000"/>
                </a:solidFill>
                <a:latin typeface="Quicksand"/>
                <a:ea typeface="Quicksand"/>
                <a:cs typeface="Quicksand"/>
                <a:sym typeface="Quicksand"/>
              </a:rPr>
              <a:t> hints at serious journalism - this is an ABC1 audience who are interested in important news</a:t>
            </a:r>
            <a:endParaRPr sz="1000">
              <a:solidFill>
                <a:srgbClr val="E40000"/>
              </a:solidFill>
              <a:latin typeface="Quicksand"/>
              <a:ea typeface="Quicksand"/>
              <a:cs typeface="Quicksand"/>
              <a:sym typeface="Quicksand"/>
            </a:endParaRPr>
          </a:p>
        </p:txBody>
      </p:sp>
      <p:cxnSp>
        <p:nvCxnSpPr>
          <p:cNvPr id="427" name="Google Shape;427;p59"/>
          <p:cNvCxnSpPr/>
          <p:nvPr/>
        </p:nvCxnSpPr>
        <p:spPr>
          <a:xfrm rot="10800000">
            <a:off x="2360025" y="3833725"/>
            <a:ext cx="1241700" cy="8100"/>
          </a:xfrm>
          <a:prstGeom prst="straightConnector1">
            <a:avLst/>
          </a:prstGeom>
          <a:noFill/>
          <a:ln w="28575" cap="flat" cmpd="sng">
            <a:solidFill>
              <a:srgbClr val="000000"/>
            </a:solidFill>
            <a:prstDash val="solid"/>
            <a:round/>
            <a:headEnd type="none" w="med" len="med"/>
            <a:tailEnd type="non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0"/>
          <p:cNvSpPr txBox="1"/>
          <p:nvPr/>
        </p:nvSpPr>
        <p:spPr>
          <a:xfrm rot="-5400000">
            <a:off x="-2280600" y="2405850"/>
            <a:ext cx="5075400" cy="399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b="1">
                <a:solidFill>
                  <a:schemeClr val="lt1"/>
                </a:solidFill>
              </a:rPr>
              <a:t>KNOWLEDGE ORGANISER: GQ</a:t>
            </a:r>
            <a:endParaRPr sz="2200" b="1">
              <a:solidFill>
                <a:schemeClr val="lt1"/>
              </a:solidFill>
            </a:endParaRPr>
          </a:p>
        </p:txBody>
      </p:sp>
      <p:sp>
        <p:nvSpPr>
          <p:cNvPr id="433" name="Google Shape;433;p60"/>
          <p:cNvSpPr txBox="1"/>
          <p:nvPr/>
        </p:nvSpPr>
        <p:spPr>
          <a:xfrm>
            <a:off x="533400" y="204150"/>
            <a:ext cx="1971600" cy="14613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chemeClr val="dk1"/>
                </a:solidFill>
              </a:rPr>
              <a:t>PRODUCT CONTEXT</a:t>
            </a:r>
            <a:endParaRPr sz="1100" b="1">
              <a:solidFill>
                <a:schemeClr val="dk1"/>
              </a:solidFill>
            </a:endParaRPr>
          </a:p>
          <a:p>
            <a:pPr marL="0" lvl="0" indent="0" algn="l" rtl="0">
              <a:spcBef>
                <a:spcPts val="0"/>
              </a:spcBef>
              <a:spcAft>
                <a:spcPts val="0"/>
              </a:spcAft>
              <a:buNone/>
            </a:pPr>
            <a:r>
              <a:rPr lang="en-GB" sz="800" b="1">
                <a:solidFill>
                  <a:schemeClr val="dk1"/>
                </a:solidFill>
                <a:latin typeface="Calibri"/>
                <a:ea typeface="Calibri"/>
                <a:cs typeface="Calibri"/>
                <a:sym typeface="Calibri"/>
              </a:rPr>
              <a:t>- GQ = Gentlemen's Quarterly</a:t>
            </a:r>
            <a:endParaRPr sz="800">
              <a:solidFill>
                <a:srgbClr val="FF0000"/>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 Monthly,</a:t>
            </a:r>
            <a:r>
              <a:rPr lang="en-GB" sz="800">
                <a:solidFill>
                  <a:schemeClr val="dk1"/>
                </a:solidFill>
                <a:latin typeface="Calibri"/>
                <a:ea typeface="Calibri"/>
                <a:cs typeface="Calibri"/>
                <a:sym typeface="Calibri"/>
              </a:rPr>
              <a:t> men’,s </a:t>
            </a:r>
            <a:r>
              <a:rPr lang="en-GB" sz="800">
                <a:solidFill>
                  <a:srgbClr val="FF0000"/>
                </a:solidFill>
                <a:latin typeface="Calibri"/>
                <a:ea typeface="Calibri"/>
                <a:cs typeface="Calibri"/>
                <a:sym typeface="Calibri"/>
              </a:rPr>
              <a:t>fashion </a:t>
            </a:r>
            <a:r>
              <a:rPr lang="en-GB" sz="800">
                <a:solidFill>
                  <a:schemeClr val="dk1"/>
                </a:solidFill>
                <a:latin typeface="Calibri"/>
                <a:ea typeface="Calibri"/>
                <a:cs typeface="Calibri"/>
                <a:sym typeface="Calibri"/>
              </a:rPr>
              <a:t>and </a:t>
            </a:r>
            <a:r>
              <a:rPr lang="en-GB" sz="800">
                <a:solidFill>
                  <a:srgbClr val="FF0000"/>
                </a:solidFill>
                <a:latin typeface="Calibri"/>
                <a:ea typeface="Calibri"/>
                <a:cs typeface="Calibri"/>
                <a:sym typeface="Calibri"/>
              </a:rPr>
              <a:t>lifestyle </a:t>
            </a:r>
            <a:r>
              <a:rPr lang="en-GB" sz="800">
                <a:solidFill>
                  <a:schemeClr val="dk1"/>
                </a:solidFill>
                <a:latin typeface="Calibri"/>
                <a:ea typeface="Calibri"/>
                <a:cs typeface="Calibri"/>
                <a:sym typeface="Calibri"/>
              </a:rPr>
              <a:t>magazine, </a:t>
            </a:r>
            <a:r>
              <a:rPr lang="en-GB" sz="800" b="1">
                <a:solidFill>
                  <a:schemeClr val="dk1"/>
                </a:solidFill>
                <a:latin typeface="Calibri"/>
                <a:ea typeface="Calibri"/>
                <a:cs typeface="Calibri"/>
                <a:sym typeface="Calibri"/>
              </a:rPr>
              <a:t>first published in </a:t>
            </a:r>
            <a:r>
              <a:rPr lang="en-GB" sz="800" b="1">
                <a:solidFill>
                  <a:srgbClr val="FF0000"/>
                </a:solidFill>
                <a:latin typeface="Calibri"/>
                <a:ea typeface="Calibri"/>
                <a:cs typeface="Calibri"/>
                <a:sym typeface="Calibri"/>
              </a:rPr>
              <a:t>1931</a:t>
            </a:r>
            <a:r>
              <a:rPr lang="en-GB" sz="800" b="1">
                <a:solidFill>
                  <a:schemeClr val="dk1"/>
                </a:solidFill>
                <a:latin typeface="Calibri"/>
                <a:ea typeface="Calibri"/>
                <a:cs typeface="Calibri"/>
                <a:sym typeface="Calibri"/>
              </a:rPr>
              <a:t>,</a:t>
            </a:r>
            <a:endParaRPr sz="800" b="1">
              <a:solidFill>
                <a:schemeClr val="dk1"/>
              </a:solidFill>
              <a:latin typeface="Calibri"/>
              <a:ea typeface="Calibri"/>
              <a:cs typeface="Calibri"/>
              <a:sym typeface="Calibri"/>
            </a:endParaRPr>
          </a:p>
          <a:p>
            <a:pPr marL="0" lvl="0" indent="0" algn="l" rtl="0">
              <a:spcBef>
                <a:spcPts val="0"/>
              </a:spcBef>
              <a:spcAft>
                <a:spcPts val="0"/>
              </a:spcAft>
              <a:buNone/>
            </a:pPr>
            <a:r>
              <a:rPr lang="en-GB" sz="800" b="1">
                <a:solidFill>
                  <a:schemeClr val="dk1"/>
                </a:solidFill>
                <a:latin typeface="Calibri"/>
                <a:ea typeface="Calibri"/>
                <a:cs typeface="Calibri"/>
                <a:sym typeface="Calibri"/>
              </a:rPr>
              <a:t>- GQ = Gentlemen's Quarterly</a:t>
            </a:r>
            <a:endParaRPr sz="800" b="1">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 circulation = </a:t>
            </a:r>
            <a:r>
              <a:rPr lang="en-GB" sz="800">
                <a:solidFill>
                  <a:srgbClr val="FF0000"/>
                </a:solidFill>
                <a:latin typeface="Calibri"/>
                <a:ea typeface="Calibri"/>
                <a:cs typeface="Calibri"/>
                <a:sym typeface="Calibri"/>
              </a:rPr>
              <a:t>400, 000 readers</a:t>
            </a:r>
            <a:endParaRPr sz="800">
              <a:solidFill>
                <a:srgbClr val="FF0000"/>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 For intelligent, fashionable, successful men (Succeeders)</a:t>
            </a:r>
            <a:endParaRPr sz="800">
              <a:solidFill>
                <a:srgbClr val="FF0000"/>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 The theme appears to be masculinity: </a:t>
            </a:r>
            <a:endParaRPr sz="800" b="1">
              <a:solidFill>
                <a:srgbClr val="FF0000"/>
              </a:solidFill>
              <a:latin typeface="Calibri"/>
              <a:ea typeface="Calibri"/>
              <a:cs typeface="Calibri"/>
              <a:sym typeface="Calibri"/>
            </a:endParaRPr>
          </a:p>
        </p:txBody>
      </p:sp>
      <p:sp>
        <p:nvSpPr>
          <p:cNvPr id="434" name="Google Shape;434;p60"/>
          <p:cNvSpPr txBox="1"/>
          <p:nvPr/>
        </p:nvSpPr>
        <p:spPr>
          <a:xfrm>
            <a:off x="535850" y="1753150"/>
            <a:ext cx="1971600" cy="15429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chemeClr val="dk1"/>
                </a:solidFill>
              </a:rPr>
              <a:t>SOCIAL/CULTURAL CONTEXT</a:t>
            </a:r>
            <a:endParaRPr sz="1100" b="1">
              <a:solidFill>
                <a:schemeClr val="dk1"/>
              </a:solidFill>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 Mettrosexual - </a:t>
            </a:r>
            <a:r>
              <a:rPr lang="en-GB" sz="800">
                <a:latin typeface="Calibri"/>
                <a:ea typeface="Calibri"/>
                <a:cs typeface="Calibri"/>
                <a:sym typeface="Calibri"/>
              </a:rPr>
              <a:t>it’s okay for men to care about thier looks</a:t>
            </a:r>
            <a:endParaRPr sz="800">
              <a:latin typeface="Calibri"/>
              <a:ea typeface="Calibri"/>
              <a:cs typeface="Calibri"/>
              <a:sym typeface="Calibri"/>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 Spornosexual - </a:t>
            </a:r>
            <a:r>
              <a:rPr lang="en-GB" sz="800">
                <a:latin typeface="Calibri"/>
                <a:ea typeface="Calibri"/>
                <a:cs typeface="Calibri"/>
                <a:sym typeface="Calibri"/>
              </a:rPr>
              <a:t>extremely body focussed, muscles, aspirational, men should ‘have it all’ = health, wealth, strength, success.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 Brand built around ‘traditional’ ideas of masculinity = serious, focussed, conservative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 </a:t>
            </a:r>
            <a:r>
              <a:rPr lang="en-GB" sz="800" b="1">
                <a:solidFill>
                  <a:srgbClr val="FF0000"/>
                </a:solidFill>
                <a:latin typeface="Calibri"/>
                <a:ea typeface="Calibri"/>
                <a:cs typeface="Calibri"/>
                <a:sym typeface="Calibri"/>
              </a:rPr>
              <a:t>Patriarchal society</a:t>
            </a:r>
            <a:r>
              <a:rPr lang="en-GB" sz="800">
                <a:latin typeface="Calibri"/>
                <a:ea typeface="Calibri"/>
                <a:cs typeface="Calibri"/>
                <a:sym typeface="Calibri"/>
              </a:rPr>
              <a:t> = men in charge</a:t>
            </a:r>
            <a:endParaRPr sz="800">
              <a:latin typeface="Calibri"/>
              <a:ea typeface="Calibri"/>
              <a:cs typeface="Calibri"/>
              <a:sym typeface="Calibri"/>
            </a:endParaRPr>
          </a:p>
          <a:p>
            <a:pPr marL="0" lvl="0" indent="0" algn="l" rtl="0">
              <a:spcBef>
                <a:spcPts val="0"/>
              </a:spcBef>
              <a:spcAft>
                <a:spcPts val="0"/>
              </a:spcAft>
              <a:buNone/>
            </a:pPr>
            <a:endParaRPr sz="800">
              <a:latin typeface="Calibri"/>
              <a:ea typeface="Calibri"/>
              <a:cs typeface="Calibri"/>
              <a:sym typeface="Calibri"/>
            </a:endParaRPr>
          </a:p>
        </p:txBody>
      </p:sp>
      <p:sp>
        <p:nvSpPr>
          <p:cNvPr id="435" name="Google Shape;435;p60"/>
          <p:cNvSpPr txBox="1"/>
          <p:nvPr/>
        </p:nvSpPr>
        <p:spPr>
          <a:xfrm>
            <a:off x="533400" y="3383750"/>
            <a:ext cx="1971600" cy="15429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chemeClr val="dk1"/>
                </a:solidFill>
              </a:rPr>
              <a:t>HISTORICAL/POLITICAL CONTEXT</a:t>
            </a:r>
            <a:endParaRPr sz="1100" b="1">
              <a:solidFill>
                <a:schemeClr val="dk1"/>
              </a:solidFill>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April 2015 #OscarSoWhite hashtag because the Oscars film awards were branded racist for not including more minority groups = GQ has the Rock on the cover to show how black Americans are successful</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African Americans are stereotypically represented in negative ways, the Rock is represented as a role model </a:t>
            </a:r>
            <a:endParaRPr sz="800">
              <a:solidFill>
                <a:schemeClr val="dk1"/>
              </a:solidFill>
              <a:latin typeface="Calibri"/>
              <a:ea typeface="Calibri"/>
              <a:cs typeface="Calibri"/>
              <a:sym typeface="Calibri"/>
            </a:endParaRPr>
          </a:p>
          <a:p>
            <a:pPr marL="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436" name="Google Shape;436;p60"/>
          <p:cNvSpPr txBox="1"/>
          <p:nvPr/>
        </p:nvSpPr>
        <p:spPr>
          <a:xfrm>
            <a:off x="2581350" y="3763650"/>
            <a:ext cx="6477000" cy="11757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b="1">
                <a:solidFill>
                  <a:schemeClr val="dk1"/>
                </a:solidFill>
              </a:rPr>
              <a:t>LINK TO THEORIES (LEVEL 7+)</a:t>
            </a:r>
            <a:endParaRPr sz="900" b="1">
              <a:solidFill>
                <a:schemeClr val="dk1"/>
              </a:solidFill>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Uses and Gratifications: </a:t>
            </a:r>
            <a:r>
              <a:rPr lang="en-GB" sz="800">
                <a:latin typeface="Calibri"/>
                <a:ea typeface="Calibri"/>
                <a:cs typeface="Calibri"/>
                <a:sym typeface="Calibri"/>
              </a:rPr>
              <a:t>Audiences may IDENTIFY with Naomie Harris and aspire to be like her. They may also be INFORMED and ENTERTAINED.</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Gender Representation </a:t>
            </a:r>
            <a:r>
              <a:rPr lang="en-GB" sz="800">
                <a:solidFill>
                  <a:schemeClr val="dk1"/>
                </a:solidFill>
                <a:latin typeface="Calibri"/>
                <a:ea typeface="Calibri"/>
                <a:cs typeface="Calibri"/>
                <a:sym typeface="Calibri"/>
              </a:rPr>
              <a:t>- Laura Mulvey talks about the </a:t>
            </a:r>
            <a:r>
              <a:rPr lang="en-GB" sz="800" b="1">
                <a:solidFill>
                  <a:schemeClr val="dk1"/>
                </a:solidFill>
                <a:latin typeface="Calibri"/>
                <a:ea typeface="Calibri"/>
                <a:cs typeface="Calibri"/>
                <a:sym typeface="Calibri"/>
              </a:rPr>
              <a:t>male gaze</a:t>
            </a:r>
            <a:r>
              <a:rPr lang="en-GB" sz="800">
                <a:solidFill>
                  <a:schemeClr val="dk1"/>
                </a:solidFill>
                <a:latin typeface="Calibri"/>
                <a:ea typeface="Calibri"/>
                <a:cs typeface="Calibri"/>
                <a:sym typeface="Calibri"/>
              </a:rPr>
              <a:t> and how women are shown (behaviour and looks) in a way that men would like. Cover does reinforce some gender stereotypes e.g. looks but challenges others e.g. she is strong and powerful. </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ENIGMA CODES </a:t>
            </a:r>
            <a:r>
              <a:rPr lang="en-GB" sz="800">
                <a:solidFill>
                  <a:schemeClr val="dk1"/>
                </a:solidFill>
                <a:latin typeface="Calibri"/>
                <a:ea typeface="Calibri"/>
                <a:cs typeface="Calibri"/>
                <a:sym typeface="Calibri"/>
              </a:rPr>
              <a:t>- Roland Barthes and the use of enigma codes - cover lines tease us to want to read more.</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rgbClr val="221E1F"/>
                </a:solidFill>
                <a:latin typeface="Calibri"/>
                <a:ea typeface="Calibri"/>
                <a:cs typeface="Calibri"/>
                <a:sym typeface="Calibri"/>
              </a:rPr>
              <a:t>“to provide readers with a sense of community, comfort, and pride in this mythic feminine identity” (Bignell).</a:t>
            </a:r>
            <a:endParaRPr sz="800">
              <a:solidFill>
                <a:srgbClr val="221E1F"/>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FERGUSON's FACIAL EXPRESSION THEORY: Chocolate box, Invitational, super-smiler, romantic/sexual. </a:t>
            </a:r>
            <a:r>
              <a:rPr lang="en-GB" sz="800">
                <a:latin typeface="Calibri"/>
                <a:ea typeface="Calibri"/>
                <a:cs typeface="Calibri"/>
                <a:sym typeface="Calibri"/>
              </a:rPr>
              <a:t>Naoimi Harris conforms to the Chocolate Box expression. She appears sweet and innocent, and has a half-smile. This innocence is reinforced by her white dress, connoting purity.</a:t>
            </a:r>
            <a:endParaRPr sz="800">
              <a:latin typeface="Calibri"/>
              <a:ea typeface="Calibri"/>
              <a:cs typeface="Calibri"/>
              <a:sym typeface="Calibri"/>
            </a:endParaRPr>
          </a:p>
        </p:txBody>
      </p:sp>
      <p:sp>
        <p:nvSpPr>
          <p:cNvPr id="437" name="Google Shape;437;p60"/>
          <p:cNvSpPr txBox="1"/>
          <p:nvPr/>
        </p:nvSpPr>
        <p:spPr>
          <a:xfrm>
            <a:off x="2581350" y="204150"/>
            <a:ext cx="2286000" cy="11757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chemeClr val="dk1"/>
                </a:solidFill>
              </a:rPr>
              <a:t>TARGET AUDIENCE</a:t>
            </a:r>
            <a:endParaRPr sz="1100" b="1">
              <a:solidFill>
                <a:schemeClr val="dk1"/>
              </a:solidFill>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 Men </a:t>
            </a:r>
            <a:r>
              <a:rPr lang="en-GB" sz="800">
                <a:solidFill>
                  <a:schemeClr val="dk1"/>
                </a:solidFill>
                <a:latin typeface="Calibri"/>
                <a:ea typeface="Calibri"/>
                <a:cs typeface="Calibri"/>
                <a:sym typeface="Calibri"/>
              </a:rPr>
              <a:t>aged between </a:t>
            </a:r>
            <a:r>
              <a:rPr lang="en-GB" sz="800">
                <a:solidFill>
                  <a:srgbClr val="FF0000"/>
                </a:solidFill>
                <a:latin typeface="Calibri"/>
                <a:ea typeface="Calibri"/>
                <a:cs typeface="Calibri"/>
                <a:sym typeface="Calibri"/>
              </a:rPr>
              <a:t>25 - 45</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 ABC1 middle class </a:t>
            </a:r>
            <a:r>
              <a:rPr lang="en-GB" sz="800" b="1">
                <a:solidFill>
                  <a:schemeClr val="dk1"/>
                </a:solidFill>
                <a:latin typeface="Calibri"/>
                <a:ea typeface="Calibri"/>
                <a:cs typeface="Calibri"/>
                <a:sym typeface="Calibri"/>
              </a:rPr>
              <a:t>or higher with high income (evidence = £300 watch) = </a:t>
            </a:r>
            <a:r>
              <a:rPr lang="en-GB" sz="800" b="1">
                <a:solidFill>
                  <a:srgbClr val="FF0000"/>
                </a:solidFill>
                <a:latin typeface="Calibri"/>
                <a:ea typeface="Calibri"/>
                <a:cs typeface="Calibri"/>
                <a:sym typeface="Calibri"/>
              </a:rPr>
              <a:t>good education, </a:t>
            </a:r>
            <a:r>
              <a:rPr lang="en-GB" sz="800" b="1">
                <a:solidFill>
                  <a:schemeClr val="dk1"/>
                </a:solidFill>
                <a:latin typeface="Calibri"/>
                <a:ea typeface="Calibri"/>
                <a:cs typeface="Calibri"/>
                <a:sym typeface="Calibri"/>
              </a:rPr>
              <a:t>interested in </a:t>
            </a:r>
            <a:r>
              <a:rPr lang="en-GB" sz="800" b="1">
                <a:solidFill>
                  <a:srgbClr val="FF0000"/>
                </a:solidFill>
                <a:latin typeface="Calibri"/>
                <a:ea typeface="Calibri"/>
                <a:cs typeface="Calibri"/>
                <a:sym typeface="Calibri"/>
              </a:rPr>
              <a:t>fashion</a:t>
            </a:r>
            <a:r>
              <a:rPr lang="en-GB" sz="800" b="1">
                <a:solidFill>
                  <a:schemeClr val="dk1"/>
                </a:solidFill>
                <a:latin typeface="Calibri"/>
                <a:ea typeface="Calibri"/>
                <a:cs typeface="Calibri"/>
                <a:sym typeface="Calibri"/>
              </a:rPr>
              <a:t>, </a:t>
            </a:r>
            <a:r>
              <a:rPr lang="en-GB" sz="800" b="1">
                <a:solidFill>
                  <a:srgbClr val="FF0000"/>
                </a:solidFill>
                <a:latin typeface="Calibri"/>
                <a:ea typeface="Calibri"/>
                <a:cs typeface="Calibri"/>
                <a:sym typeface="Calibri"/>
              </a:rPr>
              <a:t>spend a lot of money </a:t>
            </a:r>
            <a:r>
              <a:rPr lang="en-GB" sz="800" b="1">
                <a:solidFill>
                  <a:schemeClr val="dk1"/>
                </a:solidFill>
                <a:latin typeface="Calibri"/>
                <a:ea typeface="Calibri"/>
                <a:cs typeface="Calibri"/>
                <a:sym typeface="Calibri"/>
              </a:rPr>
              <a:t>on clothes, technology and health</a:t>
            </a:r>
            <a:endParaRPr sz="800" b="1">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chemeClr val="dk1"/>
                </a:solidFill>
                <a:latin typeface="Calibri"/>
                <a:ea typeface="Calibri"/>
                <a:cs typeface="Calibri"/>
                <a:sym typeface="Calibri"/>
              </a:rPr>
              <a:t>- Like brand names (mainstreamers/succeeders) evidence in coverlines</a:t>
            </a:r>
            <a:endParaRPr sz="800">
              <a:latin typeface="Calibri"/>
              <a:ea typeface="Calibri"/>
              <a:cs typeface="Calibri"/>
              <a:sym typeface="Calibri"/>
            </a:endParaRPr>
          </a:p>
        </p:txBody>
      </p:sp>
      <p:sp>
        <p:nvSpPr>
          <p:cNvPr id="438" name="Google Shape;438;p60"/>
          <p:cNvSpPr txBox="1"/>
          <p:nvPr/>
        </p:nvSpPr>
        <p:spPr>
          <a:xfrm>
            <a:off x="2586250" y="1543050"/>
            <a:ext cx="2853000" cy="21744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t>REPRESENTATION: Ethnicity, Gender and Issues</a:t>
            </a:r>
            <a:endParaRPr sz="1000" b="1"/>
          </a:p>
          <a:p>
            <a:pPr marL="457200" lvl="0" indent="-273050" algn="l" rtl="0">
              <a:spcBef>
                <a:spcPts val="0"/>
              </a:spcBef>
              <a:spcAft>
                <a:spcPts val="0"/>
              </a:spcAft>
              <a:buSzPts val="700"/>
              <a:buChar char="-"/>
            </a:pPr>
            <a:r>
              <a:rPr lang="en-GB" sz="700"/>
              <a:t>Masculinity - strength, close up of muscle= stereotype </a:t>
            </a:r>
            <a:endParaRPr sz="700" b="1"/>
          </a:p>
          <a:p>
            <a:pPr marL="457200" lvl="0" indent="-273050" algn="l" rtl="0">
              <a:spcBef>
                <a:spcPts val="0"/>
              </a:spcBef>
              <a:spcAft>
                <a:spcPts val="0"/>
              </a:spcAft>
              <a:buSzPts val="700"/>
              <a:buChar char="-"/>
            </a:pPr>
            <a:r>
              <a:rPr lang="en-GB" sz="700"/>
              <a:t>Target Audience =</a:t>
            </a:r>
            <a:r>
              <a:rPr lang="en-GB" sz="700" b="1"/>
              <a:t> Identify and aspire to be like The Rock</a:t>
            </a:r>
            <a:endParaRPr sz="700" b="1"/>
          </a:p>
          <a:p>
            <a:pPr marL="457200" lvl="0" indent="-273050" algn="l" rtl="0">
              <a:spcBef>
                <a:spcPts val="0"/>
              </a:spcBef>
              <a:spcAft>
                <a:spcPts val="0"/>
              </a:spcAft>
              <a:buSzPts val="700"/>
              <a:buChar char="-"/>
            </a:pPr>
            <a:r>
              <a:rPr lang="en-GB" sz="700">
                <a:solidFill>
                  <a:srgbClr val="FF0000"/>
                </a:solidFill>
                <a:latin typeface="Calibri"/>
                <a:ea typeface="Calibri"/>
                <a:cs typeface="Calibri"/>
                <a:sym typeface="Calibri"/>
              </a:rPr>
              <a:t>Rock as a role model </a:t>
            </a:r>
            <a:r>
              <a:rPr lang="en-GB" sz="700">
                <a:solidFill>
                  <a:schemeClr val="dk1"/>
                </a:solidFill>
                <a:latin typeface="Calibri"/>
                <a:ea typeface="Calibri"/>
                <a:cs typeface="Calibri"/>
                <a:sym typeface="Calibri"/>
              </a:rPr>
              <a:t>for men, someone to aspire to be like - strong, powerful, determined, successful (wealthy), good work ethic, kind, does not do bad things (breaks the stereotype drug dealer). </a:t>
            </a:r>
            <a:endParaRPr sz="700">
              <a:solidFill>
                <a:schemeClr val="dk1"/>
              </a:solidFill>
              <a:latin typeface="Calibri"/>
              <a:ea typeface="Calibri"/>
              <a:cs typeface="Calibri"/>
              <a:sym typeface="Calibri"/>
            </a:endParaRPr>
          </a:p>
          <a:p>
            <a:pPr marL="457200" lvl="0" indent="-273050" algn="l" rtl="0">
              <a:spcBef>
                <a:spcPts val="0"/>
              </a:spcBef>
              <a:spcAft>
                <a:spcPts val="0"/>
              </a:spcAft>
              <a:buSzPts val="700"/>
              <a:buChar char="-"/>
            </a:pPr>
            <a:r>
              <a:rPr lang="en-GB" sz="700">
                <a:solidFill>
                  <a:schemeClr val="dk1"/>
                </a:solidFill>
                <a:latin typeface="Calibri"/>
                <a:ea typeface="Calibri"/>
                <a:cs typeface="Calibri"/>
                <a:sym typeface="Calibri"/>
              </a:rPr>
              <a:t>Shows a </a:t>
            </a:r>
            <a:r>
              <a:rPr lang="en-GB" sz="700">
                <a:solidFill>
                  <a:srgbClr val="FF0000"/>
                </a:solidFill>
                <a:latin typeface="Calibri"/>
                <a:ea typeface="Calibri"/>
                <a:cs typeface="Calibri"/>
                <a:sym typeface="Calibri"/>
              </a:rPr>
              <a:t>male representation </a:t>
            </a:r>
            <a:r>
              <a:rPr lang="en-GB" sz="700">
                <a:solidFill>
                  <a:schemeClr val="dk1"/>
                </a:solidFill>
                <a:latin typeface="Calibri"/>
                <a:ea typeface="Calibri"/>
                <a:cs typeface="Calibri"/>
                <a:sym typeface="Calibri"/>
              </a:rPr>
              <a:t>that is hyper masculine, strong and muscular (bicep) - men should be like him</a:t>
            </a:r>
            <a:endParaRPr sz="700">
              <a:solidFill>
                <a:schemeClr val="dk1"/>
              </a:solidFill>
              <a:latin typeface="Calibri"/>
              <a:ea typeface="Calibri"/>
              <a:cs typeface="Calibri"/>
              <a:sym typeface="Calibri"/>
            </a:endParaRPr>
          </a:p>
          <a:p>
            <a:pPr marL="457200" lvl="0" indent="-273050" algn="l" rtl="0">
              <a:spcBef>
                <a:spcPts val="0"/>
              </a:spcBef>
              <a:spcAft>
                <a:spcPts val="0"/>
              </a:spcAft>
              <a:buSzPts val="700"/>
              <a:buChar char="-"/>
            </a:pPr>
            <a:r>
              <a:rPr lang="en-GB" sz="700">
                <a:solidFill>
                  <a:srgbClr val="FF0000"/>
                </a:solidFill>
                <a:latin typeface="Calibri"/>
                <a:ea typeface="Calibri"/>
                <a:cs typeface="Calibri"/>
                <a:sym typeface="Calibri"/>
              </a:rPr>
              <a:t>Men must have it all </a:t>
            </a:r>
            <a:r>
              <a:rPr lang="en-GB" sz="700">
                <a:solidFill>
                  <a:schemeClr val="dk1"/>
                </a:solidFill>
                <a:latin typeface="Calibri"/>
                <a:ea typeface="Calibri"/>
                <a:cs typeface="Calibri"/>
                <a:sym typeface="Calibri"/>
              </a:rPr>
              <a:t>like the Rock -power, wealth, heath, fancy watches, the latest fashion etc.</a:t>
            </a:r>
            <a:endParaRPr sz="700">
              <a:solidFill>
                <a:schemeClr val="dk1"/>
              </a:solidFill>
              <a:latin typeface="Calibri"/>
              <a:ea typeface="Calibri"/>
              <a:cs typeface="Calibri"/>
              <a:sym typeface="Calibri"/>
            </a:endParaRPr>
          </a:p>
          <a:p>
            <a:pPr marL="457200" lvl="0" indent="-273050" algn="l" rtl="0">
              <a:spcBef>
                <a:spcPts val="0"/>
              </a:spcBef>
              <a:spcAft>
                <a:spcPts val="0"/>
              </a:spcAft>
              <a:buSzPts val="700"/>
              <a:buChar char="-"/>
            </a:pPr>
            <a:r>
              <a:rPr lang="en-GB" sz="700">
                <a:solidFill>
                  <a:srgbClr val="FF0000"/>
                </a:solidFill>
                <a:latin typeface="Calibri"/>
                <a:ea typeface="Calibri"/>
                <a:cs typeface="Calibri"/>
                <a:sym typeface="Calibri"/>
              </a:rPr>
              <a:t>Most bankable star </a:t>
            </a:r>
            <a:r>
              <a:rPr lang="en-GB" sz="700">
                <a:solidFill>
                  <a:schemeClr val="dk1"/>
                </a:solidFill>
                <a:latin typeface="Calibri"/>
                <a:ea typeface="Calibri"/>
                <a:cs typeface="Calibri"/>
                <a:sym typeface="Calibri"/>
              </a:rPr>
              <a:t>= he is successful because he has a lot of money.</a:t>
            </a:r>
            <a:endParaRPr sz="700">
              <a:solidFill>
                <a:schemeClr val="dk1"/>
              </a:solidFill>
              <a:latin typeface="Calibri"/>
              <a:ea typeface="Calibri"/>
              <a:cs typeface="Calibri"/>
              <a:sym typeface="Calibri"/>
            </a:endParaRPr>
          </a:p>
          <a:p>
            <a:pPr marL="457200" lvl="0" indent="-273050" algn="l" rtl="0">
              <a:spcBef>
                <a:spcPts val="0"/>
              </a:spcBef>
              <a:spcAft>
                <a:spcPts val="0"/>
              </a:spcAft>
              <a:buSzPts val="700"/>
              <a:buChar char="-"/>
            </a:pPr>
            <a:r>
              <a:rPr lang="en-GB" sz="700">
                <a:solidFill>
                  <a:srgbClr val="FF0000"/>
                </a:solidFill>
                <a:latin typeface="Calibri"/>
                <a:ea typeface="Calibri"/>
                <a:cs typeface="Calibri"/>
                <a:sym typeface="Calibri"/>
              </a:rPr>
              <a:t>The mag is also tell men </a:t>
            </a:r>
            <a:r>
              <a:rPr lang="en-GB" sz="700">
                <a:solidFill>
                  <a:schemeClr val="dk1"/>
                </a:solidFill>
                <a:latin typeface="Calibri"/>
                <a:ea typeface="Calibri"/>
                <a:cs typeface="Calibri"/>
                <a:sym typeface="Calibri"/>
              </a:rPr>
              <a:t>‘how to be a man’ suggesting that they are not good enough as they are. Focus on making yourself better. </a:t>
            </a:r>
            <a:endParaRPr sz="700"/>
          </a:p>
        </p:txBody>
      </p:sp>
      <p:sp>
        <p:nvSpPr>
          <p:cNvPr id="439" name="Google Shape;439;p60"/>
          <p:cNvSpPr txBox="1"/>
          <p:nvPr/>
        </p:nvSpPr>
        <p:spPr>
          <a:xfrm>
            <a:off x="4943700" y="204150"/>
            <a:ext cx="4061100" cy="13170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t>MEDIA LANGUAGE: Technical and Visual</a:t>
            </a:r>
            <a:endParaRPr sz="1100" b="1"/>
          </a:p>
          <a:p>
            <a:pPr marL="457200" lvl="0" indent="-279400" algn="l" rtl="0">
              <a:spcBef>
                <a:spcPts val="0"/>
              </a:spcBef>
              <a:spcAft>
                <a:spcPts val="0"/>
              </a:spcAft>
              <a:buSzPts val="800"/>
              <a:buChar char="-"/>
            </a:pPr>
            <a:r>
              <a:rPr lang="en-GB" sz="800"/>
              <a:t>The </a:t>
            </a:r>
            <a:r>
              <a:rPr lang="en-GB" sz="800" b="1">
                <a:solidFill>
                  <a:srgbClr val="FF0000"/>
                </a:solidFill>
              </a:rPr>
              <a:t>strapline </a:t>
            </a:r>
            <a:r>
              <a:rPr lang="en-GB" sz="800"/>
              <a:t>tells us it is a special issue dealing with “Mind, Body &amp; Masculinity” linkin gto theme of </a:t>
            </a:r>
            <a:r>
              <a:rPr lang="en-GB" sz="800" b="1">
                <a:solidFill>
                  <a:srgbClr val="FF0000"/>
                </a:solidFill>
              </a:rPr>
              <a:t>masculinity</a:t>
            </a:r>
            <a:endParaRPr sz="800" b="1">
              <a:solidFill>
                <a:srgbClr val="FF0000"/>
              </a:solidFill>
            </a:endParaRPr>
          </a:p>
          <a:p>
            <a:pPr marL="457200" lvl="0" indent="-279400" algn="l" rtl="0">
              <a:spcBef>
                <a:spcPts val="0"/>
              </a:spcBef>
              <a:spcAft>
                <a:spcPts val="0"/>
              </a:spcAft>
              <a:buSzPts val="800"/>
              <a:buChar char="-"/>
            </a:pPr>
            <a:r>
              <a:rPr lang="en-GB" sz="800" b="1">
                <a:solidFill>
                  <a:srgbClr val="FF0000"/>
                </a:solidFill>
              </a:rPr>
              <a:t>extreme close up </a:t>
            </a:r>
            <a:r>
              <a:rPr lang="en-GB" sz="800"/>
              <a:t>of Dwayne Johnson with his huge bicep in the foreground = representation of masculinity</a:t>
            </a:r>
            <a:endParaRPr sz="800"/>
          </a:p>
          <a:p>
            <a:pPr marL="457200" lvl="0" indent="-279400" algn="l" rtl="0">
              <a:spcBef>
                <a:spcPts val="0"/>
              </a:spcBef>
              <a:spcAft>
                <a:spcPts val="0"/>
              </a:spcAft>
              <a:buSzPts val="800"/>
              <a:buChar char="-"/>
            </a:pPr>
            <a:r>
              <a:rPr lang="en-GB" sz="800"/>
              <a:t>The </a:t>
            </a:r>
            <a:r>
              <a:rPr lang="en-GB" sz="800" b="1">
                <a:solidFill>
                  <a:srgbClr val="FF0000"/>
                </a:solidFill>
              </a:rPr>
              <a:t>cover line</a:t>
            </a:r>
            <a:r>
              <a:rPr lang="en-GB" sz="800"/>
              <a:t> to the right tells the reader to “Man up! How to be a man in 2016” = clearly a decision to link ideas of masculinity with physical strength, in other words, “real men are strong men” (STEREOTYPE!)</a:t>
            </a:r>
            <a:endParaRPr sz="800"/>
          </a:p>
          <a:p>
            <a:pPr marL="457200" lvl="0" indent="-279400" algn="ctr" rtl="0">
              <a:spcBef>
                <a:spcPts val="0"/>
              </a:spcBef>
              <a:spcAft>
                <a:spcPts val="0"/>
              </a:spcAft>
              <a:buSzPts val="800"/>
              <a:buChar char="-"/>
            </a:pPr>
            <a:r>
              <a:rPr lang="en-GB" sz="1100" b="1">
                <a:solidFill>
                  <a:schemeClr val="dk1"/>
                </a:solidFill>
                <a:latin typeface="Calibri"/>
                <a:ea typeface="Calibri"/>
                <a:cs typeface="Calibri"/>
                <a:sym typeface="Calibri"/>
              </a:rPr>
              <a:t>Media Language</a:t>
            </a:r>
            <a:endParaRPr sz="1100" b="1">
              <a:solidFill>
                <a:schemeClr val="dk1"/>
              </a:solidFill>
              <a:latin typeface="Calibri"/>
              <a:ea typeface="Calibri"/>
              <a:cs typeface="Calibri"/>
              <a:sym typeface="Calibri"/>
            </a:endParaRPr>
          </a:p>
          <a:p>
            <a:pPr marL="457200" lvl="0" indent="-279400" algn="l" rtl="0">
              <a:spcBef>
                <a:spcPts val="0"/>
              </a:spcBef>
              <a:spcAft>
                <a:spcPts val="0"/>
              </a:spcAft>
              <a:buSzPts val="800"/>
              <a:buChar char="-"/>
            </a:pPr>
            <a:endParaRPr sz="800"/>
          </a:p>
        </p:txBody>
      </p:sp>
      <p:sp>
        <p:nvSpPr>
          <p:cNvPr id="440" name="Google Shape;440;p60"/>
          <p:cNvSpPr txBox="1"/>
          <p:nvPr/>
        </p:nvSpPr>
        <p:spPr>
          <a:xfrm>
            <a:off x="7968150" y="1562325"/>
            <a:ext cx="1036500" cy="21744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chemeClr val="dk1"/>
                </a:solidFill>
              </a:rPr>
              <a:t>WRITTEN CODES</a:t>
            </a:r>
            <a:endParaRPr sz="1100" b="1">
              <a:solidFill>
                <a:schemeClr val="dk1"/>
              </a:solidFill>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TAGLINE- “for men with an IQ” </a:t>
            </a:r>
            <a:r>
              <a:rPr lang="en-GB" sz="800">
                <a:latin typeface="Calibri"/>
                <a:ea typeface="Calibri"/>
                <a:cs typeface="Calibri"/>
                <a:sym typeface="Calibri"/>
              </a:rPr>
              <a:t>not just about girls, but for cultured, intelligent men!</a:t>
            </a:r>
            <a:endParaRPr sz="800">
              <a:latin typeface="Calibri"/>
              <a:ea typeface="Calibri"/>
              <a:cs typeface="Calibri"/>
              <a:sym typeface="Calibri"/>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a:t>
            </a:r>
            <a:r>
              <a:rPr lang="en-GB" sz="800" b="1">
                <a:latin typeface="Calibri"/>
                <a:ea typeface="Calibri"/>
                <a:cs typeface="Calibri"/>
                <a:sym typeface="Calibri"/>
              </a:rPr>
              <a:t>makes it personal (IDENTITY)</a:t>
            </a:r>
            <a:endParaRPr sz="800" b="1">
              <a:latin typeface="Calibri"/>
              <a:ea typeface="Calibri"/>
              <a:cs typeface="Calibri"/>
              <a:sym typeface="Calibri"/>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Hyperbole</a:t>
            </a:r>
            <a:endParaRPr sz="800" b="1">
              <a:solidFill>
                <a:srgbClr val="FF0000"/>
              </a:solidFill>
              <a:latin typeface="Calibri"/>
              <a:ea typeface="Calibri"/>
              <a:cs typeface="Calibri"/>
              <a:sym typeface="Calibri"/>
            </a:endParaRPr>
          </a:p>
          <a:p>
            <a:pPr marL="0" lvl="0" indent="0" algn="l" rtl="0">
              <a:spcBef>
                <a:spcPts val="0"/>
              </a:spcBef>
              <a:spcAft>
                <a:spcPts val="0"/>
              </a:spcAft>
              <a:buNone/>
            </a:pPr>
            <a:r>
              <a:rPr lang="en-GB" sz="800" b="1">
                <a:solidFill>
                  <a:srgbClr val="FF0000"/>
                </a:solidFill>
                <a:latin typeface="Calibri"/>
                <a:ea typeface="Calibri"/>
                <a:cs typeface="Calibri"/>
                <a:sym typeface="Calibri"/>
              </a:rPr>
              <a:t>Alliteration - </a:t>
            </a:r>
            <a:r>
              <a:rPr lang="en-GB" sz="800" b="1">
                <a:latin typeface="Calibri"/>
                <a:ea typeface="Calibri"/>
                <a:cs typeface="Calibri"/>
                <a:sym typeface="Calibri"/>
              </a:rPr>
              <a:t>“Bond and Beyond” emphasises her success as a (sexy) Bond girl</a:t>
            </a:r>
            <a:endParaRPr sz="800" b="1">
              <a:latin typeface="Calibri"/>
              <a:ea typeface="Calibri"/>
              <a:cs typeface="Calibri"/>
              <a:sym typeface="Calibri"/>
            </a:endParaRPr>
          </a:p>
        </p:txBody>
      </p:sp>
      <p:sp>
        <p:nvSpPr>
          <p:cNvPr id="441" name="Google Shape;441;p60"/>
          <p:cNvSpPr txBox="1"/>
          <p:nvPr/>
        </p:nvSpPr>
        <p:spPr>
          <a:xfrm>
            <a:off x="5485900" y="1543050"/>
            <a:ext cx="2431800" cy="23445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800" b="1">
                <a:solidFill>
                  <a:schemeClr val="dk1"/>
                </a:solidFill>
                <a:latin typeface="Calibri"/>
                <a:ea typeface="Calibri"/>
                <a:cs typeface="Calibri"/>
                <a:sym typeface="Calibri"/>
              </a:rPr>
              <a:t>Media Language: Technical Codes, Visual Codes                                                                </a:t>
            </a:r>
            <a:endParaRPr sz="8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800">
                <a:solidFill>
                  <a:srgbClr val="FF0000"/>
                </a:solidFill>
                <a:latin typeface="Calibri"/>
                <a:ea typeface="Calibri"/>
                <a:cs typeface="Calibri"/>
                <a:sym typeface="Calibri"/>
              </a:rPr>
              <a:t>CU of bicep </a:t>
            </a:r>
            <a:r>
              <a:rPr lang="en-GB" sz="800">
                <a:solidFill>
                  <a:schemeClr val="dk1"/>
                </a:solidFill>
                <a:latin typeface="Calibri"/>
                <a:ea typeface="Calibri"/>
                <a:cs typeface="Calibri"/>
                <a:sym typeface="Calibri"/>
              </a:rPr>
              <a:t>= strength                                                  The Rock is staring out at us - </a:t>
            </a:r>
            <a:r>
              <a:rPr lang="en-GB" sz="800">
                <a:solidFill>
                  <a:srgbClr val="FF0000"/>
                </a:solidFill>
                <a:latin typeface="Calibri"/>
                <a:ea typeface="Calibri"/>
                <a:cs typeface="Calibri"/>
                <a:sym typeface="Calibri"/>
              </a:rPr>
              <a:t>Direct address = identity</a:t>
            </a:r>
            <a:r>
              <a:rPr lang="en-GB" sz="800">
                <a:solidFill>
                  <a:schemeClr val="dk1"/>
                </a:solidFill>
                <a:latin typeface="Calibri"/>
                <a:ea typeface="Calibri"/>
                <a:cs typeface="Calibri"/>
                <a:sym typeface="Calibri"/>
              </a:rPr>
              <a:t>,       </a:t>
            </a:r>
            <a:r>
              <a:rPr lang="en-GB" sz="800">
                <a:solidFill>
                  <a:srgbClr val="FF0000"/>
                </a:solidFill>
                <a:latin typeface="Calibri"/>
                <a:ea typeface="Calibri"/>
                <a:cs typeface="Calibri"/>
                <a:sym typeface="Calibri"/>
              </a:rPr>
              <a:t>Rock =</a:t>
            </a:r>
            <a:r>
              <a:rPr lang="en-GB" sz="800">
                <a:solidFill>
                  <a:schemeClr val="dk1"/>
                </a:solidFill>
                <a:latin typeface="Calibri"/>
                <a:ea typeface="Calibri"/>
                <a:cs typeface="Calibri"/>
                <a:sym typeface="Calibri"/>
              </a:rPr>
              <a:t> strength, stability, large font</a:t>
            </a:r>
            <a:endParaRPr sz="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800">
                <a:solidFill>
                  <a:srgbClr val="FF0000"/>
                </a:solidFill>
                <a:latin typeface="Calibri"/>
                <a:ea typeface="Calibri"/>
                <a:cs typeface="Calibri"/>
                <a:sym typeface="Calibri"/>
              </a:rPr>
              <a:t>Layout</a:t>
            </a:r>
            <a:r>
              <a:rPr lang="en-GB" sz="800">
                <a:solidFill>
                  <a:schemeClr val="dk1"/>
                </a:solidFill>
                <a:latin typeface="Calibri"/>
                <a:ea typeface="Calibri"/>
                <a:cs typeface="Calibri"/>
                <a:sym typeface="Calibri"/>
              </a:rPr>
              <a:t> - Strapline at top = what a man should be     </a:t>
            </a:r>
            <a:r>
              <a:rPr lang="en-GB" sz="800">
                <a:solidFill>
                  <a:srgbClr val="FF0000"/>
                </a:solidFill>
                <a:latin typeface="Calibri"/>
                <a:ea typeface="Calibri"/>
                <a:cs typeface="Calibri"/>
                <a:sym typeface="Calibri"/>
              </a:rPr>
              <a:t>Facial expression and body language </a:t>
            </a:r>
            <a:r>
              <a:rPr lang="en-GB" sz="800">
                <a:solidFill>
                  <a:schemeClr val="dk1"/>
                </a:solidFill>
                <a:latin typeface="Calibri"/>
                <a:ea typeface="Calibri"/>
                <a:cs typeface="Calibri"/>
                <a:sym typeface="Calibri"/>
              </a:rPr>
              <a:t>= Man up! - </a:t>
            </a:r>
            <a:r>
              <a:rPr lang="en-GB" sz="800">
                <a:solidFill>
                  <a:srgbClr val="FF0000"/>
                </a:solidFill>
                <a:latin typeface="Calibri"/>
                <a:ea typeface="Calibri"/>
                <a:cs typeface="Calibri"/>
                <a:sym typeface="Calibri"/>
              </a:rPr>
              <a:t>Imperative/ command/motivational?</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Rock cover line is biggest </a:t>
            </a:r>
            <a:r>
              <a:rPr lang="en-GB" sz="800">
                <a:solidFill>
                  <a:schemeClr val="dk1"/>
                </a:solidFill>
                <a:latin typeface="Calibri"/>
                <a:ea typeface="Calibri"/>
                <a:cs typeface="Calibri"/>
                <a:sym typeface="Calibri"/>
              </a:rPr>
              <a:t>= important           </a:t>
            </a:r>
            <a:endParaRPr sz="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800">
                <a:solidFill>
                  <a:schemeClr val="dk1"/>
                </a:solidFill>
                <a:latin typeface="Calibri"/>
                <a:ea typeface="Calibri"/>
                <a:cs typeface="Calibri"/>
                <a:sym typeface="Calibri"/>
              </a:rPr>
              <a:t>Most bankable star - </a:t>
            </a:r>
            <a:r>
              <a:rPr lang="en-GB" sz="800">
                <a:solidFill>
                  <a:srgbClr val="FF0000"/>
                </a:solidFill>
                <a:latin typeface="Calibri"/>
                <a:ea typeface="Calibri"/>
                <a:cs typeface="Calibri"/>
                <a:sym typeface="Calibri"/>
              </a:rPr>
              <a:t>hyperbole</a:t>
            </a:r>
            <a:r>
              <a:rPr lang="en-GB" sz="800">
                <a:solidFill>
                  <a:schemeClr val="dk1"/>
                </a:solidFill>
                <a:latin typeface="Calibri"/>
                <a:ea typeface="Calibri"/>
                <a:cs typeface="Calibri"/>
                <a:sym typeface="Calibri"/>
              </a:rPr>
              <a:t>,</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Colour Palette </a:t>
            </a:r>
            <a:r>
              <a:rPr lang="en-GB" sz="800">
                <a:solidFill>
                  <a:schemeClr val="dk1"/>
                </a:solidFill>
                <a:latin typeface="Calibri"/>
                <a:ea typeface="Calibri"/>
                <a:cs typeface="Calibri"/>
                <a:sym typeface="Calibri"/>
              </a:rPr>
              <a:t>- Red, Black, White = strength, sophistication                             </a:t>
            </a:r>
            <a:endParaRPr sz="800">
              <a:solidFill>
                <a:schemeClr val="dk1"/>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Typography</a:t>
            </a:r>
            <a:r>
              <a:rPr lang="en-GB" sz="800">
                <a:solidFill>
                  <a:schemeClr val="dk1"/>
                </a:solidFill>
                <a:latin typeface="Calibri"/>
                <a:ea typeface="Calibri"/>
                <a:cs typeface="Calibri"/>
                <a:sym typeface="Calibri"/>
              </a:rPr>
              <a:t> - size and colour used to </a:t>
            </a:r>
            <a:endParaRPr sz="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800">
                <a:solidFill>
                  <a:schemeClr val="dk1"/>
                </a:solidFill>
                <a:latin typeface="Calibri"/>
                <a:ea typeface="Calibri"/>
                <a:cs typeface="Calibri"/>
                <a:sym typeface="Calibri"/>
              </a:rPr>
              <a:t>Cover lines are varied = lifestyle magazine convention               </a:t>
            </a:r>
            <a:r>
              <a:rPr lang="en-GB" sz="800">
                <a:solidFill>
                  <a:srgbClr val="FF0000"/>
                </a:solidFill>
                <a:latin typeface="Calibri"/>
                <a:ea typeface="Calibri"/>
                <a:cs typeface="Calibri"/>
                <a:sym typeface="Calibri"/>
              </a:rPr>
              <a:t>Mise en scene </a:t>
            </a:r>
            <a:r>
              <a:rPr lang="en-GB" sz="800">
                <a:solidFill>
                  <a:schemeClr val="dk1"/>
                </a:solidFill>
                <a:latin typeface="Calibri"/>
                <a:ea typeface="Calibri"/>
                <a:cs typeface="Calibri"/>
                <a:sym typeface="Calibri"/>
              </a:rPr>
              <a:t>- causal costume,  show importance, highlight, style of </a:t>
            </a:r>
            <a:r>
              <a:rPr lang="en-GB" sz="800">
                <a:solidFill>
                  <a:srgbClr val="FF0000"/>
                </a:solidFill>
                <a:latin typeface="Calibri"/>
                <a:ea typeface="Calibri"/>
                <a:cs typeface="Calibri"/>
                <a:sym typeface="Calibri"/>
              </a:rPr>
              <a:t>Left third </a:t>
            </a:r>
            <a:r>
              <a:rPr lang="en-GB" sz="800">
                <a:solidFill>
                  <a:schemeClr val="dk1"/>
                </a:solidFill>
                <a:latin typeface="Calibri"/>
                <a:ea typeface="Calibri"/>
                <a:cs typeface="Calibri"/>
                <a:sym typeface="Calibri"/>
              </a:rPr>
              <a:t>= most important info face/hair look good, </a:t>
            </a:r>
            <a:r>
              <a:rPr lang="en-GB" sz="800">
                <a:solidFill>
                  <a:srgbClr val="FF0000"/>
                </a:solidFill>
                <a:latin typeface="Calibri"/>
                <a:ea typeface="Calibri"/>
                <a:cs typeface="Calibri"/>
                <a:sym typeface="Calibri"/>
              </a:rPr>
              <a:t>tattoos</a:t>
            </a:r>
            <a:r>
              <a:rPr lang="en-GB" sz="800">
                <a:solidFill>
                  <a:schemeClr val="dk1"/>
                </a:solidFill>
                <a:latin typeface="Calibri"/>
                <a:ea typeface="Calibri"/>
                <a:cs typeface="Calibri"/>
                <a:sym typeface="Calibri"/>
              </a:rPr>
              <a:t> = brave, real man font is classy. </a:t>
            </a:r>
            <a:r>
              <a:rPr lang="en-GB" sz="800">
                <a:solidFill>
                  <a:srgbClr val="FF0000"/>
                </a:solidFill>
                <a:latin typeface="Calibri"/>
                <a:ea typeface="Calibri"/>
                <a:cs typeface="Calibri"/>
                <a:sym typeface="Calibri"/>
              </a:rPr>
              <a:t>GQ</a:t>
            </a:r>
            <a:r>
              <a:rPr lang="en-GB" sz="800">
                <a:solidFill>
                  <a:schemeClr val="dk1"/>
                </a:solidFill>
                <a:latin typeface="Calibri"/>
                <a:ea typeface="Calibri"/>
                <a:cs typeface="Calibri"/>
                <a:sym typeface="Calibri"/>
              </a:rPr>
              <a:t> - short and catchy </a:t>
            </a:r>
            <a:r>
              <a:rPr lang="en-GB" sz="800">
                <a:solidFill>
                  <a:srgbClr val="FF0000"/>
                </a:solidFill>
                <a:latin typeface="Calibri"/>
                <a:ea typeface="Calibri"/>
                <a:cs typeface="Calibri"/>
                <a:sym typeface="Calibri"/>
              </a:rPr>
              <a:t>Main image  </a:t>
            </a:r>
            <a:r>
              <a:rPr lang="en-GB" sz="800">
                <a:solidFill>
                  <a:schemeClr val="dk1"/>
                </a:solidFill>
                <a:latin typeface="Calibri"/>
                <a:ea typeface="Calibri"/>
                <a:cs typeface="Calibri"/>
                <a:sym typeface="Calibri"/>
              </a:rPr>
              <a:t>= most important, appeal to Target Audience </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1"/>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b="1" u="sng">
                <a:solidFill>
                  <a:schemeClr val="hlink"/>
                </a:solidFill>
                <a:hlinkClick r:id="rId3"/>
              </a:rPr>
              <a:t>LINK</a:t>
            </a:r>
            <a:r>
              <a:rPr lang="en-GB" b="1">
                <a:solidFill>
                  <a:schemeClr val="hlink"/>
                </a:solidFill>
                <a:uFill>
                  <a:noFill/>
                </a:uFill>
                <a:hlinkClick r:id="rId3"/>
              </a:rPr>
              <a:t> </a:t>
            </a:r>
            <a:r>
              <a:rPr lang="en-GB">
                <a:solidFill>
                  <a:srgbClr val="FF0000"/>
                </a:solidFill>
              </a:rPr>
              <a:t>TO </a:t>
            </a:r>
            <a:r>
              <a:rPr lang="en-GB" u="sng">
                <a:solidFill>
                  <a:srgbClr val="FF0000"/>
                </a:solidFill>
              </a:rPr>
              <a:t>ALL</a:t>
            </a:r>
            <a:r>
              <a:rPr lang="en-GB">
                <a:solidFill>
                  <a:srgbClr val="FF0000"/>
                </a:solidFill>
              </a:rPr>
              <a:t> THE INFORMATION ON </a:t>
            </a:r>
            <a:r>
              <a:rPr lang="en-GB" b="1">
                <a:solidFill>
                  <a:srgbClr val="FF0000"/>
                </a:solidFill>
              </a:rPr>
              <a:t>GQ</a:t>
            </a:r>
            <a:endParaRPr b="1">
              <a:solidFill>
                <a:srgbClr val="FF0000"/>
              </a:solidFill>
            </a:endParaRPr>
          </a:p>
        </p:txBody>
      </p:sp>
      <p:sp>
        <p:nvSpPr>
          <p:cNvPr id="447" name="Google Shape;447;p61"/>
          <p:cNvSpPr txBox="1">
            <a:spLocks noGrp="1"/>
          </p:cNvSpPr>
          <p:nvPr>
            <p:ph type="body" idx="1"/>
          </p:nvPr>
        </p:nvSpPr>
        <p:spPr>
          <a:xfrm>
            <a:off x="311700" y="1152475"/>
            <a:ext cx="27936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u="sng">
                <a:solidFill>
                  <a:schemeClr val="hlink"/>
                </a:solidFill>
                <a:hlinkClick r:id="rId3"/>
              </a:rPr>
              <a:t>CLICK HERE TO SEE THE EDUQAS FACT SHEET ON PRIDE</a:t>
            </a:r>
            <a:endParaRPr/>
          </a:p>
          <a:p>
            <a:pPr marL="0" lvl="0" indent="0" algn="l" rtl="0">
              <a:spcBef>
                <a:spcPts val="1600"/>
              </a:spcBef>
              <a:spcAft>
                <a:spcPts val="1600"/>
              </a:spcAft>
              <a:buNone/>
            </a:pPr>
            <a:endParaRPr/>
          </a:p>
        </p:txBody>
      </p:sp>
      <p:pic>
        <p:nvPicPr>
          <p:cNvPr id="448" name="Google Shape;448;p61"/>
          <p:cNvPicPr preferRelativeResize="0"/>
          <p:nvPr/>
        </p:nvPicPr>
        <p:blipFill>
          <a:blip r:embed="rId4">
            <a:alphaModFix/>
          </a:blip>
          <a:stretch>
            <a:fillRect/>
          </a:stretch>
        </p:blipFill>
        <p:spPr>
          <a:xfrm>
            <a:off x="4974550" y="1466850"/>
            <a:ext cx="1744200" cy="2571751"/>
          </a:xfrm>
          <a:prstGeom prst="rect">
            <a:avLst/>
          </a:prstGeom>
          <a:noFill/>
          <a:ln>
            <a:noFill/>
          </a:ln>
        </p:spPr>
      </p:pic>
      <p:pic>
        <p:nvPicPr>
          <p:cNvPr id="449" name="Google Shape;449;p61"/>
          <p:cNvPicPr preferRelativeResize="0"/>
          <p:nvPr/>
        </p:nvPicPr>
        <p:blipFill>
          <a:blip r:embed="rId5">
            <a:alphaModFix/>
          </a:blip>
          <a:stretch>
            <a:fillRect/>
          </a:stretch>
        </p:blipFill>
        <p:spPr>
          <a:xfrm>
            <a:off x="6852100" y="1425186"/>
            <a:ext cx="1744200" cy="2655064"/>
          </a:xfrm>
          <a:prstGeom prst="rect">
            <a:avLst/>
          </a:prstGeom>
          <a:noFill/>
          <a:ln>
            <a:noFill/>
          </a:ln>
        </p:spPr>
      </p:pic>
      <p:pic>
        <p:nvPicPr>
          <p:cNvPr id="450" name="Google Shape;450;p61"/>
          <p:cNvPicPr preferRelativeResize="0"/>
          <p:nvPr/>
        </p:nvPicPr>
        <p:blipFill>
          <a:blip r:embed="rId6">
            <a:alphaModFix/>
          </a:blip>
          <a:stretch>
            <a:fillRect/>
          </a:stretch>
        </p:blipFill>
        <p:spPr>
          <a:xfrm>
            <a:off x="3183197" y="1332113"/>
            <a:ext cx="2158975" cy="30571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2"/>
          <p:cNvSpPr txBox="1">
            <a:spLocks noGrp="1"/>
          </p:cNvSpPr>
          <p:nvPr>
            <p:ph type="title"/>
          </p:nvPr>
        </p:nvSpPr>
        <p:spPr>
          <a:xfrm>
            <a:off x="311700" y="445025"/>
            <a:ext cx="4765200" cy="44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0000"/>
                </a:solidFill>
              </a:rPr>
              <a:t>HOME LEARNING - </a:t>
            </a:r>
            <a:r>
              <a:rPr lang="en-GB" b="1">
                <a:solidFill>
                  <a:srgbClr val="4A86E8"/>
                </a:solidFill>
              </a:rPr>
              <a:t>POSSIBLE EXAM QUESTIONS FOR PRIDE MAGAZINE.</a:t>
            </a:r>
            <a:r>
              <a:rPr lang="en-GB">
                <a:solidFill>
                  <a:srgbClr val="4A86E8"/>
                </a:solidFill>
              </a:rPr>
              <a:t> </a:t>
            </a:r>
            <a:endParaRPr>
              <a:solidFill>
                <a:srgbClr val="4A86E8"/>
              </a:solidFill>
            </a:endParaRPr>
          </a:p>
          <a:p>
            <a:pPr marL="0" lvl="0" indent="0" algn="l" rtl="0">
              <a:spcBef>
                <a:spcPts val="0"/>
              </a:spcBef>
              <a:spcAft>
                <a:spcPts val="0"/>
              </a:spcAft>
              <a:buNone/>
            </a:pPr>
            <a:endParaRPr i="1"/>
          </a:p>
          <a:p>
            <a:pPr marL="0" lvl="0" indent="0" algn="l" rtl="0">
              <a:spcBef>
                <a:spcPts val="0"/>
              </a:spcBef>
              <a:spcAft>
                <a:spcPts val="0"/>
              </a:spcAft>
              <a:buNone/>
            </a:pPr>
            <a:r>
              <a:rPr lang="en-GB" b="1" i="1"/>
              <a:t>YOUR TURN: </a:t>
            </a:r>
            <a:r>
              <a:rPr lang="en-GB" i="1"/>
              <a:t>Write an exam response to this exam question using the slide above as a guide...</a:t>
            </a:r>
            <a:endParaRPr i="1"/>
          </a:p>
        </p:txBody>
      </p:sp>
      <p:sp>
        <p:nvSpPr>
          <p:cNvPr id="456" name="Google Shape;456;p62"/>
          <p:cNvSpPr txBox="1"/>
          <p:nvPr/>
        </p:nvSpPr>
        <p:spPr>
          <a:xfrm>
            <a:off x="5221325" y="0"/>
            <a:ext cx="3848700" cy="30192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GB" sz="1100" b="1" u="sng">
                <a:solidFill>
                  <a:schemeClr val="dk1"/>
                </a:solidFill>
                <a:latin typeface="Calibri"/>
                <a:ea typeface="Calibri"/>
                <a:cs typeface="Calibri"/>
                <a:sym typeface="Calibri"/>
              </a:rPr>
              <a:t>Media Language ANSWER USING PEE</a:t>
            </a:r>
            <a:endParaRPr sz="1100" b="1" u="sng">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en-GB" sz="1100" b="1">
                <a:solidFill>
                  <a:schemeClr val="dk1"/>
                </a:solidFill>
                <a:latin typeface="Calibri"/>
                <a:ea typeface="Calibri"/>
                <a:cs typeface="Calibri"/>
                <a:sym typeface="Calibri"/>
              </a:rPr>
              <a:t>1. Explore how the GQ front cover uses the following elements of media language to create meanings:</a:t>
            </a:r>
            <a:endParaRPr sz="1100" b="1">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en-GB" sz="1100" b="1">
                <a:solidFill>
                  <a:schemeClr val="dk1"/>
                </a:solidFill>
                <a:latin typeface="Calibri"/>
                <a:ea typeface="Calibri"/>
                <a:cs typeface="Calibri"/>
                <a:sym typeface="Calibri"/>
              </a:rPr>
              <a:t>(a)</a:t>
            </a:r>
            <a:r>
              <a:rPr lang="en-GB" sz="1100">
                <a:solidFill>
                  <a:schemeClr val="dk1"/>
                </a:solidFill>
                <a:latin typeface="Calibri"/>
                <a:ea typeface="Calibri"/>
                <a:cs typeface="Calibri"/>
                <a:sym typeface="Calibri"/>
              </a:rPr>
              <a:t> images </a:t>
            </a:r>
            <a:r>
              <a:rPr lang="en-GB" sz="1100" b="1">
                <a:solidFill>
                  <a:schemeClr val="dk1"/>
                </a:solidFill>
                <a:latin typeface="Calibri"/>
                <a:ea typeface="Calibri"/>
                <a:cs typeface="Calibri"/>
                <a:sym typeface="Calibri"/>
              </a:rPr>
              <a:t>[5]</a:t>
            </a:r>
            <a:endParaRPr sz="1100">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en-GB" sz="1100" b="1">
                <a:solidFill>
                  <a:schemeClr val="dk1"/>
                </a:solidFill>
                <a:latin typeface="Calibri"/>
                <a:ea typeface="Calibri"/>
                <a:cs typeface="Calibri"/>
                <a:sym typeface="Calibri"/>
              </a:rPr>
              <a:t>(b)</a:t>
            </a:r>
            <a:r>
              <a:rPr lang="en-GB" sz="1100">
                <a:solidFill>
                  <a:schemeClr val="dk1"/>
                </a:solidFill>
                <a:latin typeface="Calibri"/>
                <a:ea typeface="Calibri"/>
                <a:cs typeface="Calibri"/>
                <a:sym typeface="Calibri"/>
              </a:rPr>
              <a:t> language </a:t>
            </a:r>
            <a:r>
              <a:rPr lang="en-GB" sz="1100" b="1">
                <a:solidFill>
                  <a:schemeClr val="dk1"/>
                </a:solidFill>
                <a:latin typeface="Calibri"/>
                <a:ea typeface="Calibri"/>
                <a:cs typeface="Calibri"/>
                <a:sym typeface="Calibri"/>
              </a:rPr>
              <a:t>[5]</a:t>
            </a:r>
            <a:endParaRPr sz="1100">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en-GB" sz="1100" b="1">
                <a:solidFill>
                  <a:schemeClr val="dk1"/>
                </a:solidFill>
                <a:latin typeface="Calibri"/>
                <a:ea typeface="Calibri"/>
                <a:cs typeface="Calibri"/>
                <a:sym typeface="Calibri"/>
              </a:rPr>
              <a:t>(c)</a:t>
            </a:r>
            <a:r>
              <a:rPr lang="en-GB" sz="1100">
                <a:solidFill>
                  <a:schemeClr val="dk1"/>
                </a:solidFill>
                <a:latin typeface="Calibri"/>
                <a:ea typeface="Calibri"/>
                <a:cs typeface="Calibri"/>
                <a:sym typeface="Calibri"/>
              </a:rPr>
              <a:t> layout and design. </a:t>
            </a:r>
            <a:r>
              <a:rPr lang="en-GB" sz="1100" b="1">
                <a:solidFill>
                  <a:schemeClr val="dk1"/>
                </a:solidFill>
                <a:latin typeface="Calibri"/>
                <a:ea typeface="Calibri"/>
                <a:cs typeface="Calibri"/>
                <a:sym typeface="Calibri"/>
              </a:rPr>
              <a:t>[5]</a:t>
            </a:r>
            <a:endParaRPr sz="1100">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en-GB" sz="1100" b="1">
                <a:solidFill>
                  <a:schemeClr val="dk1"/>
                </a:solidFill>
                <a:latin typeface="Calibri"/>
                <a:ea typeface="Calibri"/>
                <a:cs typeface="Calibri"/>
                <a:sym typeface="Calibri"/>
              </a:rPr>
              <a:t>Starter Sentence:</a:t>
            </a:r>
            <a:r>
              <a:rPr lang="en-GB" sz="1100">
                <a:solidFill>
                  <a:schemeClr val="dk1"/>
                </a:solidFill>
                <a:latin typeface="Calibri"/>
                <a:ea typeface="Calibri"/>
                <a:cs typeface="Calibri"/>
                <a:sym typeface="Calibri"/>
              </a:rPr>
              <a:t> </a:t>
            </a:r>
            <a:r>
              <a:rPr lang="en-GB" sz="1100" i="1">
                <a:solidFill>
                  <a:schemeClr val="dk1"/>
                </a:solidFill>
                <a:latin typeface="Calibri"/>
                <a:ea typeface="Calibri"/>
                <a:cs typeface="Calibri"/>
                <a:sym typeface="Calibri"/>
              </a:rPr>
              <a:t>There are many ways in which media language has been used to create meaning for example…</a:t>
            </a:r>
            <a:endParaRPr sz="1100" i="1">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endParaRPr sz="1100" b="1">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en-GB" sz="1100" b="1" u="sng">
                <a:solidFill>
                  <a:schemeClr val="dk1"/>
                </a:solidFill>
                <a:latin typeface="Calibri"/>
                <a:ea typeface="Calibri"/>
                <a:cs typeface="Calibri"/>
                <a:sym typeface="Calibri"/>
              </a:rPr>
              <a:t>Audience </a:t>
            </a:r>
            <a:endParaRPr sz="1100" b="1" u="sng">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en-GB" sz="1100" b="1">
                <a:solidFill>
                  <a:schemeClr val="dk1"/>
                </a:solidFill>
                <a:latin typeface="Calibri"/>
                <a:ea typeface="Calibri"/>
                <a:cs typeface="Calibri"/>
                <a:sym typeface="Calibri"/>
              </a:rPr>
              <a:t>2) </a:t>
            </a:r>
            <a:r>
              <a:rPr lang="en-GB" sz="1100">
                <a:solidFill>
                  <a:schemeClr val="dk1"/>
                </a:solidFill>
                <a:latin typeface="Calibri"/>
                <a:ea typeface="Calibri"/>
                <a:cs typeface="Calibri"/>
                <a:sym typeface="Calibri"/>
              </a:rPr>
              <a:t>Who is the main audience for GQ and explain how they have tried to appeal to their readers </a:t>
            </a:r>
            <a:r>
              <a:rPr lang="en-GB" sz="1100" b="1">
                <a:solidFill>
                  <a:schemeClr val="dk1"/>
                </a:solidFill>
                <a:latin typeface="Calibri"/>
                <a:ea typeface="Calibri"/>
                <a:cs typeface="Calibri"/>
                <a:sym typeface="Calibri"/>
              </a:rPr>
              <a:t>[10] </a:t>
            </a:r>
            <a:endParaRPr sz="1100" b="1">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en-GB" sz="1100" b="1">
                <a:solidFill>
                  <a:schemeClr val="dk1"/>
                </a:solidFill>
                <a:latin typeface="Calibri"/>
                <a:ea typeface="Calibri"/>
                <a:cs typeface="Calibri"/>
                <a:sym typeface="Calibri"/>
              </a:rPr>
              <a:t>Starter Sentence:</a:t>
            </a:r>
            <a:r>
              <a:rPr lang="en-GB" sz="1100">
                <a:solidFill>
                  <a:schemeClr val="dk1"/>
                </a:solidFill>
                <a:latin typeface="Calibri"/>
                <a:ea typeface="Calibri"/>
                <a:cs typeface="Calibri"/>
                <a:sym typeface="Calibri"/>
              </a:rPr>
              <a:t> </a:t>
            </a:r>
            <a:r>
              <a:rPr lang="en-GB" sz="1100" i="1">
                <a:solidFill>
                  <a:schemeClr val="dk1"/>
                </a:solidFill>
                <a:latin typeface="Calibri"/>
                <a:ea typeface="Calibri"/>
                <a:cs typeface="Calibri"/>
                <a:sym typeface="Calibri"/>
              </a:rPr>
              <a:t>The audience for GQ are…………………………… GQ have used many techniques to appeal to them for example……………………………………………</a:t>
            </a:r>
            <a:endParaRPr sz="1100" i="1">
              <a:solidFill>
                <a:schemeClr val="dk1"/>
              </a:solidFill>
              <a:latin typeface="Calibri"/>
              <a:ea typeface="Calibri"/>
              <a:cs typeface="Calibri"/>
              <a:sym typeface="Calibri"/>
            </a:endParaRPr>
          </a:p>
          <a:p>
            <a:pPr marL="0" lvl="0" indent="0" algn="ctr" rtl="0">
              <a:lnSpc>
                <a:spcPct val="107916"/>
              </a:lnSpc>
              <a:spcBef>
                <a:spcPts val="800"/>
              </a:spcBef>
              <a:spcAft>
                <a:spcPts val="800"/>
              </a:spcAft>
              <a:buNone/>
            </a:pPr>
            <a:r>
              <a:rPr lang="en-GB"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3"/>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solidFill>
                  <a:srgbClr val="FF0000"/>
                </a:solidFill>
              </a:rPr>
              <a:t>Quality Street </a:t>
            </a:r>
            <a:endParaRPr sz="9600" b="1">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graphicFrame>
        <p:nvGraphicFramePr>
          <p:cNvPr id="468" name="Google Shape;468;p64"/>
          <p:cNvGraphicFramePr/>
          <p:nvPr/>
        </p:nvGraphicFramePr>
        <p:xfrm>
          <a:off x="625300" y="43475"/>
          <a:ext cx="8422450" cy="4765885"/>
        </p:xfrm>
        <a:graphic>
          <a:graphicData uri="http://schemas.openxmlformats.org/drawingml/2006/table">
            <a:tbl>
              <a:tblPr bandRow="1">
                <a:noFill/>
                <a:tableStyleId>{2EB11A43-D1D8-43B6-AAEC-D16AC6542539}</a:tableStyleId>
              </a:tblPr>
              <a:tblGrid>
                <a:gridCol w="1644725">
                  <a:extLst>
                    <a:ext uri="{9D8B030D-6E8A-4147-A177-3AD203B41FA5}">
                      <a16:colId xmlns:a16="http://schemas.microsoft.com/office/drawing/2014/main" val="20000"/>
                    </a:ext>
                  </a:extLst>
                </a:gridCol>
                <a:gridCol w="1551975">
                  <a:extLst>
                    <a:ext uri="{9D8B030D-6E8A-4147-A177-3AD203B41FA5}">
                      <a16:colId xmlns:a16="http://schemas.microsoft.com/office/drawing/2014/main" val="20001"/>
                    </a:ext>
                  </a:extLst>
                </a:gridCol>
                <a:gridCol w="1983325">
                  <a:extLst>
                    <a:ext uri="{9D8B030D-6E8A-4147-A177-3AD203B41FA5}">
                      <a16:colId xmlns:a16="http://schemas.microsoft.com/office/drawing/2014/main" val="20002"/>
                    </a:ext>
                  </a:extLst>
                </a:gridCol>
                <a:gridCol w="3242425">
                  <a:extLst>
                    <a:ext uri="{9D8B030D-6E8A-4147-A177-3AD203B41FA5}">
                      <a16:colId xmlns:a16="http://schemas.microsoft.com/office/drawing/2014/main" val="20003"/>
                    </a:ext>
                  </a:extLst>
                </a:gridCol>
              </a:tblGrid>
              <a:tr h="711375">
                <a:tc>
                  <a:txBody>
                    <a:bodyPr/>
                    <a:lstStyle/>
                    <a:p>
                      <a:pPr marL="0" lvl="0" indent="0" algn="l" rtl="0">
                        <a:spcBef>
                          <a:spcPts val="0"/>
                        </a:spcBef>
                        <a:spcAft>
                          <a:spcPts val="0"/>
                        </a:spcAft>
                        <a:buNone/>
                      </a:pPr>
                      <a:r>
                        <a:rPr lang="en-GB" sz="700" b="1">
                          <a:latin typeface="Calibri"/>
                          <a:ea typeface="Calibri"/>
                          <a:cs typeface="Calibri"/>
                          <a:sym typeface="Calibri"/>
                        </a:rPr>
                        <a:t>Production Context</a:t>
                      </a:r>
                      <a:endParaRPr sz="700" b="1">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Quality Street made by </a:t>
                      </a:r>
                      <a:r>
                        <a:rPr lang="en-GB" sz="700">
                          <a:solidFill>
                            <a:srgbClr val="FF0000"/>
                          </a:solidFill>
                          <a:latin typeface="Calibri"/>
                          <a:ea typeface="Calibri"/>
                          <a:cs typeface="Calibri"/>
                          <a:sym typeface="Calibri"/>
                        </a:rPr>
                        <a:t>Mackintosh </a:t>
                      </a:r>
                      <a:r>
                        <a:rPr lang="en-GB" sz="700">
                          <a:latin typeface="Calibri"/>
                          <a:ea typeface="Calibri"/>
                          <a:cs typeface="Calibri"/>
                          <a:sym typeface="Calibri"/>
                        </a:rPr>
                        <a:t>in </a:t>
                      </a:r>
                      <a:r>
                        <a:rPr lang="en-GB" sz="700">
                          <a:solidFill>
                            <a:srgbClr val="FF0000"/>
                          </a:solidFill>
                          <a:latin typeface="Calibri"/>
                          <a:ea typeface="Calibri"/>
                          <a:cs typeface="Calibri"/>
                          <a:sym typeface="Calibri"/>
                        </a:rPr>
                        <a:t>1936</a:t>
                      </a:r>
                      <a:r>
                        <a:rPr lang="en-GB" sz="700">
                          <a:latin typeface="Calibri"/>
                          <a:ea typeface="Calibri"/>
                          <a:cs typeface="Calibri"/>
                          <a:sym typeface="Calibri"/>
                        </a:rPr>
                        <a:t>. In the 1930’s chocolate was </a:t>
                      </a:r>
                      <a:r>
                        <a:rPr lang="en-GB" sz="700">
                          <a:solidFill>
                            <a:srgbClr val="FF0000"/>
                          </a:solidFill>
                          <a:latin typeface="Calibri"/>
                          <a:ea typeface="Calibri"/>
                          <a:cs typeface="Calibri"/>
                          <a:sym typeface="Calibri"/>
                        </a:rPr>
                        <a:t>expensive.</a:t>
                      </a:r>
                      <a:r>
                        <a:rPr lang="en-GB" sz="700">
                          <a:latin typeface="Calibri"/>
                          <a:ea typeface="Calibri"/>
                          <a:cs typeface="Calibri"/>
                          <a:sym typeface="Calibri"/>
                        </a:rPr>
                        <a:t> This product was </a:t>
                      </a:r>
                      <a:r>
                        <a:rPr lang="en-GB" sz="700">
                          <a:solidFill>
                            <a:srgbClr val="FF0000"/>
                          </a:solidFill>
                          <a:latin typeface="Calibri"/>
                          <a:ea typeface="Calibri"/>
                          <a:cs typeface="Calibri"/>
                          <a:sym typeface="Calibri"/>
                        </a:rPr>
                        <a:t>cheaper for families</a:t>
                      </a:r>
                      <a:r>
                        <a:rPr lang="en-GB" sz="700">
                          <a:latin typeface="Calibri"/>
                          <a:ea typeface="Calibri"/>
                          <a:cs typeface="Calibri"/>
                          <a:sym typeface="Calibri"/>
                        </a:rPr>
                        <a:t>.</a:t>
                      </a:r>
                      <a:endParaRPr sz="700">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The tin was introduced in the </a:t>
                      </a:r>
                      <a:r>
                        <a:rPr lang="en-GB" sz="700">
                          <a:solidFill>
                            <a:srgbClr val="FF0000"/>
                          </a:solidFill>
                          <a:latin typeface="Calibri"/>
                          <a:ea typeface="Calibri"/>
                          <a:cs typeface="Calibri"/>
                          <a:sym typeface="Calibri"/>
                        </a:rPr>
                        <a:t>1950s.</a:t>
                      </a:r>
                      <a:endParaRPr sz="700">
                        <a:latin typeface="Calibri"/>
                        <a:ea typeface="Calibri"/>
                        <a:cs typeface="Calibri"/>
                        <a:sym typeface="Calibri"/>
                      </a:endParaRPr>
                    </a:p>
                  </a:txBody>
                  <a:tcPr marL="68575" marR="68575" marT="0" marB="0">
                    <a:solidFill>
                      <a:srgbClr val="E7E6E6"/>
                    </a:solidFill>
                  </a:tcPr>
                </a:tc>
                <a:tc gridSpan="2">
                  <a:txBody>
                    <a:bodyPr/>
                    <a:lstStyle/>
                    <a:p>
                      <a:pPr marL="0" lvl="0" indent="0" algn="l" rtl="0">
                        <a:spcBef>
                          <a:spcPts val="0"/>
                        </a:spcBef>
                        <a:spcAft>
                          <a:spcPts val="0"/>
                        </a:spcAft>
                        <a:buNone/>
                      </a:pPr>
                      <a:r>
                        <a:rPr lang="en-GB" sz="700" b="1">
                          <a:latin typeface="Calibri"/>
                          <a:ea typeface="Calibri"/>
                          <a:cs typeface="Calibri"/>
                          <a:sym typeface="Calibri"/>
                        </a:rPr>
                        <a:t>The Target Audience</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People in the 1950s </a:t>
                      </a:r>
                      <a:r>
                        <a:rPr lang="en-GB" sz="700">
                          <a:latin typeface="Calibri"/>
                          <a:ea typeface="Calibri"/>
                          <a:cs typeface="Calibri"/>
                          <a:sym typeface="Calibri"/>
                        </a:rPr>
                        <a:t>- very different from today’s audience. Women at hoe, men provided at work</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Men</a:t>
                      </a:r>
                      <a:r>
                        <a:rPr lang="en-GB" sz="700">
                          <a:latin typeface="Calibri"/>
                          <a:ea typeface="Calibri"/>
                          <a:cs typeface="Calibri"/>
                          <a:sym typeface="Calibri"/>
                        </a:rPr>
                        <a:t> could buy this for their wives and girlfriends</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Working, educated families </a:t>
                      </a:r>
                      <a:r>
                        <a:rPr lang="en-GB" sz="700">
                          <a:latin typeface="Calibri"/>
                          <a:ea typeface="Calibri"/>
                          <a:cs typeface="Calibri"/>
                          <a:sym typeface="Calibri"/>
                        </a:rPr>
                        <a:t>- new techniques made it cheaper to make, big words used in the copy</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Women</a:t>
                      </a:r>
                      <a:r>
                        <a:rPr lang="en-GB" sz="700">
                          <a:latin typeface="Calibri"/>
                          <a:ea typeface="Calibri"/>
                          <a:cs typeface="Calibri"/>
                          <a:sym typeface="Calibri"/>
                        </a:rPr>
                        <a:t> - fits the idea that all women like chocolate (stereotype)</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Adults</a:t>
                      </a:r>
                      <a:r>
                        <a:rPr lang="en-GB" sz="700">
                          <a:latin typeface="Calibri"/>
                          <a:ea typeface="Calibri"/>
                          <a:cs typeface="Calibri"/>
                          <a:sym typeface="Calibri"/>
                        </a:rPr>
                        <a:t> - features adults in the advert - this is a grown up’s treat</a:t>
                      </a:r>
                      <a:endParaRPr sz="700">
                        <a:latin typeface="Calibri"/>
                        <a:ea typeface="Calibri"/>
                        <a:cs typeface="Calibri"/>
                        <a:sym typeface="Calibri"/>
                      </a:endParaRPr>
                    </a:p>
                  </a:txBody>
                  <a:tcPr marL="68575" marR="68575" marT="0" marB="0">
                    <a:solidFill>
                      <a:srgbClr val="DEEBF6"/>
                    </a:solidFill>
                  </a:tcPr>
                </a:tc>
                <a:tc hMerge="1">
                  <a:txBody>
                    <a:bodyPr/>
                    <a:lstStyle/>
                    <a:p>
                      <a:endParaRPr lang="en-US"/>
                    </a:p>
                  </a:txBody>
                  <a:tcPr/>
                </a:tc>
                <a:tc>
                  <a:txBody>
                    <a:bodyPr/>
                    <a:lstStyle/>
                    <a:p>
                      <a:pPr marL="0" lvl="0" indent="0" algn="l" rtl="0">
                        <a:spcBef>
                          <a:spcPts val="0"/>
                        </a:spcBef>
                        <a:spcAft>
                          <a:spcPts val="0"/>
                        </a:spcAft>
                        <a:buNone/>
                      </a:pPr>
                      <a:r>
                        <a:rPr lang="en-GB" sz="700" b="1">
                          <a:latin typeface="Calibri"/>
                          <a:ea typeface="Calibri"/>
                          <a:cs typeface="Calibri"/>
                          <a:sym typeface="Calibri"/>
                        </a:rPr>
                        <a:t>Messages and Values</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Aspirational message </a:t>
                      </a:r>
                      <a:r>
                        <a:rPr lang="en-GB" sz="700">
                          <a:latin typeface="Calibri"/>
                          <a:ea typeface="Calibri"/>
                          <a:cs typeface="Calibri"/>
                          <a:sym typeface="Calibri"/>
                        </a:rPr>
                        <a:t>linked to class - this product was symbolic of elegance and higher class but now working men can buy it for their families as a treat.</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Brand identity </a:t>
                      </a:r>
                      <a:r>
                        <a:rPr lang="en-GB" sz="700">
                          <a:latin typeface="Calibri"/>
                          <a:ea typeface="Calibri"/>
                          <a:cs typeface="Calibri"/>
                          <a:sym typeface="Calibri"/>
                        </a:rPr>
                        <a:t>- The chocolate is luxurious even though it is now cheaper = references to the Regency Era, use of gold and purple, pose of people in the frame</a:t>
                      </a:r>
                      <a:endParaRPr sz="700">
                        <a:latin typeface="Calibri"/>
                        <a:ea typeface="Calibri"/>
                        <a:cs typeface="Calibri"/>
                        <a:sym typeface="Calibri"/>
                      </a:endParaRPr>
                    </a:p>
                    <a:p>
                      <a:pPr marL="0" lvl="0" indent="0" algn="l" rtl="0">
                        <a:spcBef>
                          <a:spcPts val="0"/>
                        </a:spcBef>
                        <a:spcAft>
                          <a:spcPts val="0"/>
                        </a:spcAft>
                        <a:buNone/>
                      </a:pPr>
                      <a:endParaRPr sz="700">
                        <a:latin typeface="Calibri"/>
                        <a:ea typeface="Calibri"/>
                        <a:cs typeface="Calibri"/>
                        <a:sym typeface="Calibri"/>
                      </a:endParaRPr>
                    </a:p>
                  </a:txBody>
                  <a:tcPr marL="68575" marR="68575" marT="0" marB="0">
                    <a:solidFill>
                      <a:srgbClr val="FBE5D5"/>
                    </a:solidFill>
                  </a:tcPr>
                </a:tc>
                <a:extLst>
                  <a:ext uri="{0D108BD9-81ED-4DB2-BD59-A6C34878D82A}">
                    <a16:rowId xmlns:a16="http://schemas.microsoft.com/office/drawing/2014/main" val="10000"/>
                  </a:ext>
                </a:extLst>
              </a:tr>
              <a:tr h="2074200">
                <a:tc>
                  <a:txBody>
                    <a:bodyPr/>
                    <a:lstStyle/>
                    <a:p>
                      <a:pPr marL="457200" lvl="0" indent="-273050" algn="l" rtl="0">
                        <a:spcBef>
                          <a:spcPts val="0"/>
                        </a:spcBef>
                        <a:spcAft>
                          <a:spcPts val="0"/>
                        </a:spcAft>
                        <a:buSzPts val="700"/>
                        <a:buFont typeface="Calibri"/>
                        <a:buChar char="●"/>
                      </a:pPr>
                      <a:r>
                        <a:rPr lang="en-GB" sz="700" b="1">
                          <a:latin typeface="Calibri"/>
                          <a:ea typeface="Calibri"/>
                          <a:cs typeface="Calibri"/>
                          <a:sym typeface="Calibri"/>
                        </a:rPr>
                        <a:t>Social/ Cultural Context</a:t>
                      </a:r>
                      <a:endParaRPr sz="700" b="1">
                        <a:latin typeface="Calibri"/>
                        <a:ea typeface="Calibri"/>
                        <a:cs typeface="Calibri"/>
                        <a:sym typeface="Calibri"/>
                      </a:endParaRPr>
                    </a:p>
                    <a:p>
                      <a:pPr marL="457200" lvl="0" indent="-273050" algn="l" rtl="0">
                        <a:spcBef>
                          <a:spcPts val="0"/>
                        </a:spcBef>
                        <a:spcAft>
                          <a:spcPts val="0"/>
                        </a:spcAft>
                        <a:buSzPts val="700"/>
                        <a:buFont typeface="Calibri"/>
                        <a:buChar char="●"/>
                      </a:pPr>
                      <a:r>
                        <a:rPr lang="en-GB" sz="700">
                          <a:latin typeface="Calibri"/>
                          <a:ea typeface="Calibri"/>
                          <a:cs typeface="Calibri"/>
                          <a:sym typeface="Calibri"/>
                        </a:rPr>
                        <a:t>Luxury and high class things were </a:t>
                      </a:r>
                      <a:r>
                        <a:rPr lang="en-GB" sz="700">
                          <a:solidFill>
                            <a:srgbClr val="FF0000"/>
                          </a:solidFill>
                          <a:latin typeface="Calibri"/>
                          <a:ea typeface="Calibri"/>
                          <a:cs typeface="Calibri"/>
                          <a:sym typeface="Calibri"/>
                        </a:rPr>
                        <a:t>now more available</a:t>
                      </a:r>
                      <a:r>
                        <a:rPr lang="en-GB" sz="700">
                          <a:latin typeface="Calibri"/>
                          <a:ea typeface="Calibri"/>
                          <a:cs typeface="Calibri"/>
                          <a:sym typeface="Calibri"/>
                        </a:rPr>
                        <a:t> (chocolate). Very </a:t>
                      </a:r>
                      <a:r>
                        <a:rPr lang="en-GB" sz="700">
                          <a:solidFill>
                            <a:srgbClr val="FF0000"/>
                          </a:solidFill>
                          <a:latin typeface="Calibri"/>
                          <a:ea typeface="Calibri"/>
                          <a:cs typeface="Calibri"/>
                          <a:sym typeface="Calibri"/>
                        </a:rPr>
                        <a:t>traditional gender roles </a:t>
                      </a:r>
                      <a:r>
                        <a:rPr lang="en-GB" sz="700">
                          <a:latin typeface="Calibri"/>
                          <a:ea typeface="Calibri"/>
                          <a:cs typeface="Calibri"/>
                          <a:sym typeface="Calibri"/>
                        </a:rPr>
                        <a:t>- men </a:t>
                      </a:r>
                      <a:r>
                        <a:rPr lang="en-GB" sz="700">
                          <a:solidFill>
                            <a:srgbClr val="FF0000"/>
                          </a:solidFill>
                          <a:latin typeface="Calibri"/>
                          <a:ea typeface="Calibri"/>
                          <a:cs typeface="Calibri"/>
                          <a:sym typeface="Calibri"/>
                        </a:rPr>
                        <a:t>worked</a:t>
                      </a:r>
                      <a:r>
                        <a:rPr lang="en-GB" sz="700">
                          <a:latin typeface="Calibri"/>
                          <a:ea typeface="Calibri"/>
                          <a:cs typeface="Calibri"/>
                          <a:sym typeface="Calibri"/>
                        </a:rPr>
                        <a:t>, women </a:t>
                      </a:r>
                      <a:r>
                        <a:rPr lang="en-GB" sz="700">
                          <a:solidFill>
                            <a:srgbClr val="FF0000"/>
                          </a:solidFill>
                          <a:latin typeface="Calibri"/>
                          <a:ea typeface="Calibri"/>
                          <a:cs typeface="Calibri"/>
                          <a:sym typeface="Calibri"/>
                        </a:rPr>
                        <a:t>stayed at home </a:t>
                      </a:r>
                      <a:r>
                        <a:rPr lang="en-GB" sz="700">
                          <a:latin typeface="Calibri"/>
                          <a:ea typeface="Calibri"/>
                          <a:cs typeface="Calibri"/>
                          <a:sym typeface="Calibri"/>
                        </a:rPr>
                        <a:t>and had to make husbands happy </a:t>
                      </a:r>
                      <a:endParaRPr sz="700">
                        <a:latin typeface="Calibri"/>
                        <a:ea typeface="Calibri"/>
                        <a:cs typeface="Calibri"/>
                        <a:sym typeface="Calibri"/>
                      </a:endParaRPr>
                    </a:p>
                    <a:p>
                      <a:pPr marL="457200" lvl="0" indent="-273050" algn="l" rtl="0">
                        <a:spcBef>
                          <a:spcPts val="0"/>
                        </a:spcBef>
                        <a:spcAft>
                          <a:spcPts val="0"/>
                        </a:spcAft>
                        <a:buSzPts val="700"/>
                        <a:buFont typeface="Calibri"/>
                        <a:buChar char="●"/>
                      </a:pPr>
                      <a:r>
                        <a:rPr lang="en-GB" sz="700" b="1">
                          <a:latin typeface="Calibri"/>
                          <a:ea typeface="Calibri"/>
                          <a:cs typeface="Calibri"/>
                          <a:sym typeface="Calibri"/>
                        </a:rPr>
                        <a:t>The 1950s saw working class families have money to spend</a:t>
                      </a:r>
                      <a:endParaRPr sz="700" b="1">
                        <a:latin typeface="Calibri"/>
                        <a:ea typeface="Calibri"/>
                        <a:cs typeface="Calibri"/>
                        <a:sym typeface="Calibri"/>
                      </a:endParaRPr>
                    </a:p>
                    <a:p>
                      <a:pPr marL="457200" lvl="0" indent="-273050" algn="l" rtl="0">
                        <a:spcBef>
                          <a:spcPts val="0"/>
                        </a:spcBef>
                        <a:spcAft>
                          <a:spcPts val="0"/>
                        </a:spcAft>
                        <a:buSzPts val="700"/>
                        <a:buFont typeface="Calibri"/>
                        <a:buChar char="●"/>
                      </a:pPr>
                      <a:r>
                        <a:rPr lang="en-GB" sz="700">
                          <a:latin typeface="Calibri"/>
                          <a:ea typeface="Calibri"/>
                          <a:cs typeface="Calibri"/>
                          <a:sym typeface="Calibri"/>
                        </a:rPr>
                        <a:t>Quality Street had to appeal to a broad demographic (audience)</a:t>
                      </a:r>
                      <a:endParaRPr sz="700">
                        <a:latin typeface="Calibri"/>
                        <a:ea typeface="Calibri"/>
                        <a:cs typeface="Calibri"/>
                        <a:sym typeface="Calibri"/>
                      </a:endParaRPr>
                    </a:p>
                    <a:p>
                      <a:pPr marL="457200" lvl="0" indent="-273050" algn="l" rtl="0">
                        <a:spcBef>
                          <a:spcPts val="0"/>
                        </a:spcBef>
                        <a:spcAft>
                          <a:spcPts val="0"/>
                        </a:spcAft>
                        <a:buSzPts val="700"/>
                        <a:buFont typeface="Calibri"/>
                        <a:buChar char="●"/>
                      </a:pPr>
                      <a:r>
                        <a:rPr lang="en-GB" sz="700">
                          <a:latin typeface="Calibri"/>
                          <a:ea typeface="Calibri"/>
                          <a:cs typeface="Calibri"/>
                          <a:sym typeface="Calibri"/>
                        </a:rPr>
                        <a:t>Quality Street had to appeal to working class without losing their original, wealthy audience</a:t>
                      </a:r>
                      <a:endParaRPr sz="700">
                        <a:latin typeface="Calibri"/>
                        <a:ea typeface="Calibri"/>
                        <a:cs typeface="Calibri"/>
                        <a:sym typeface="Calibri"/>
                      </a:endParaRPr>
                    </a:p>
                    <a:p>
                      <a:pPr marL="0" lvl="0" indent="0" algn="l" rtl="0">
                        <a:spcBef>
                          <a:spcPts val="0"/>
                        </a:spcBef>
                        <a:spcAft>
                          <a:spcPts val="0"/>
                        </a:spcAft>
                        <a:buNone/>
                      </a:pPr>
                      <a:endParaRPr sz="700">
                        <a:latin typeface="Calibri"/>
                        <a:ea typeface="Calibri"/>
                        <a:cs typeface="Calibri"/>
                        <a:sym typeface="Calibri"/>
                      </a:endParaRPr>
                    </a:p>
                  </a:txBody>
                  <a:tcPr marL="68575" marR="68575" marT="0" marB="0">
                    <a:solidFill>
                      <a:srgbClr val="E7E6E6"/>
                    </a:solidFill>
                  </a:tcPr>
                </a:tc>
                <a:tc gridSpan="3">
                  <a:txBody>
                    <a:bodyPr/>
                    <a:lstStyle/>
                    <a:p>
                      <a:pPr marL="0" lvl="0" indent="0" algn="l" rtl="0">
                        <a:spcBef>
                          <a:spcPts val="0"/>
                        </a:spcBef>
                        <a:spcAft>
                          <a:spcPts val="0"/>
                        </a:spcAft>
                        <a:buNone/>
                      </a:pPr>
                      <a:r>
                        <a:rPr lang="en-GB" sz="700" b="1">
                          <a:latin typeface="Calibri"/>
                          <a:ea typeface="Calibri"/>
                          <a:cs typeface="Calibri"/>
                          <a:sym typeface="Calibri"/>
                        </a:rPr>
                        <a:t>Media Language</a:t>
                      </a:r>
                      <a:endParaRPr sz="700" b="1">
                        <a:latin typeface="Calibri"/>
                        <a:ea typeface="Calibri"/>
                        <a:cs typeface="Calibri"/>
                        <a:sym typeface="Calibri"/>
                      </a:endParaRPr>
                    </a:p>
                    <a:p>
                      <a:pPr marL="0" lvl="0" indent="0" algn="l" rtl="0">
                        <a:spcBef>
                          <a:spcPts val="0"/>
                        </a:spcBef>
                        <a:spcAft>
                          <a:spcPts val="0"/>
                        </a:spcAft>
                        <a:buNone/>
                      </a:pPr>
                      <a:r>
                        <a:rPr lang="en-GB" sz="700" b="1">
                          <a:latin typeface="Calibri"/>
                          <a:ea typeface="Calibri"/>
                          <a:cs typeface="Calibri"/>
                          <a:sym typeface="Calibri"/>
                        </a:rPr>
                        <a:t>Technical Codes                                                          Visual Codes                                                                                Written Codes</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Composition</a:t>
                      </a:r>
                      <a:r>
                        <a:rPr lang="en-GB" sz="700">
                          <a:latin typeface="Calibri"/>
                          <a:ea typeface="Calibri"/>
                          <a:cs typeface="Calibri"/>
                          <a:sym typeface="Calibri"/>
                        </a:rPr>
                        <a:t> -  Triangular arrangement                 </a:t>
                      </a:r>
                      <a:r>
                        <a:rPr lang="en-GB" sz="700">
                          <a:solidFill>
                            <a:srgbClr val="FF0000"/>
                          </a:solidFill>
                          <a:latin typeface="Calibri"/>
                          <a:ea typeface="Calibri"/>
                          <a:cs typeface="Calibri"/>
                          <a:sym typeface="Calibri"/>
                        </a:rPr>
                        <a:t>Costumes</a:t>
                      </a:r>
                      <a:r>
                        <a:rPr lang="en-GB" sz="700">
                          <a:latin typeface="Calibri"/>
                          <a:ea typeface="Calibri"/>
                          <a:cs typeface="Calibri"/>
                          <a:sym typeface="Calibri"/>
                        </a:rPr>
                        <a:t> look like sweets (girls), Man is in a suit =              PERSUASIVE LANGUAGE</a:t>
                      </a:r>
                      <a:endParaRPr sz="700">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of people, halo effect around man,                        professional/working. </a:t>
                      </a:r>
                      <a:r>
                        <a:rPr lang="en-GB" sz="700">
                          <a:solidFill>
                            <a:srgbClr val="FF0000"/>
                          </a:solidFill>
                          <a:latin typeface="Calibri"/>
                          <a:ea typeface="Calibri"/>
                          <a:cs typeface="Calibri"/>
                          <a:sym typeface="Calibri"/>
                        </a:rPr>
                        <a:t>Use of Gold </a:t>
                      </a:r>
                      <a:r>
                        <a:rPr lang="en-GB" sz="700">
                          <a:latin typeface="Calibri"/>
                          <a:ea typeface="Calibri"/>
                          <a:cs typeface="Calibri"/>
                          <a:sym typeface="Calibri"/>
                        </a:rPr>
                        <a:t> = wealth/ luxury           </a:t>
                      </a:r>
                      <a:r>
                        <a:rPr lang="en-GB" sz="700">
                          <a:solidFill>
                            <a:srgbClr val="FF0000"/>
                          </a:solidFill>
                          <a:latin typeface="Calibri"/>
                          <a:ea typeface="Calibri"/>
                          <a:cs typeface="Calibri"/>
                          <a:sym typeface="Calibri"/>
                        </a:rPr>
                        <a:t>Alliteration</a:t>
                      </a:r>
                      <a:r>
                        <a:rPr lang="en-GB" sz="700">
                          <a:latin typeface="Calibri"/>
                          <a:ea typeface="Calibri"/>
                          <a:cs typeface="Calibri"/>
                          <a:sym typeface="Calibri"/>
                        </a:rPr>
                        <a:t> = delicious dilemma- ANCHORED to image</a:t>
                      </a:r>
                      <a:endParaRPr sz="700">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product is framed in the central = attention                                                                                                             </a:t>
                      </a:r>
                      <a:r>
                        <a:rPr lang="en-GB" sz="700" b="1">
                          <a:latin typeface="Calibri"/>
                          <a:ea typeface="Calibri"/>
                          <a:cs typeface="Calibri"/>
                          <a:sym typeface="Calibri"/>
                        </a:rPr>
                        <a:t>    is he choosing the chocolates or the women? Making them</a:t>
                      </a:r>
                      <a:r>
                        <a:rPr lang="en-GB" sz="700">
                          <a:latin typeface="Calibri"/>
                          <a:ea typeface="Calibri"/>
                          <a:cs typeface="Calibri"/>
                          <a:sym typeface="Calibri"/>
                        </a:rPr>
                        <a:t> </a:t>
                      </a:r>
                      <a:endParaRPr sz="700">
                        <a:latin typeface="Calibri"/>
                        <a:ea typeface="Calibri"/>
                        <a:cs typeface="Calibri"/>
                        <a:sym typeface="Calibri"/>
                      </a:endParaRPr>
                    </a:p>
                    <a:p>
                      <a:pPr marL="0" lvl="0" indent="0" algn="l" rtl="0">
                        <a:spcBef>
                          <a:spcPts val="0"/>
                        </a:spcBef>
                        <a:spcAft>
                          <a:spcPts val="0"/>
                        </a:spcAft>
                        <a:buNone/>
                      </a:pPr>
                      <a:r>
                        <a:rPr lang="en-GB" sz="700" b="1">
                          <a:solidFill>
                            <a:srgbClr val="FF0000"/>
                          </a:solidFill>
                          <a:latin typeface="Calibri"/>
                          <a:ea typeface="Calibri"/>
                          <a:cs typeface="Calibri"/>
                          <a:sym typeface="Calibri"/>
                        </a:rPr>
                        <a:t>Geometric </a:t>
                      </a:r>
                      <a:r>
                        <a:rPr lang="en-GB" sz="700">
                          <a:latin typeface="Calibri"/>
                          <a:ea typeface="Calibri"/>
                          <a:cs typeface="Calibri"/>
                          <a:sym typeface="Calibri"/>
                        </a:rPr>
                        <a:t>triangle shape = like the hierarchy                                                                                                             </a:t>
                      </a:r>
                      <a:r>
                        <a:rPr lang="en-GB" sz="700" b="1">
                          <a:latin typeface="Calibri"/>
                          <a:ea typeface="Calibri"/>
                          <a:cs typeface="Calibri"/>
                          <a:sym typeface="Calibri"/>
                        </a:rPr>
                        <a:t>  </a:t>
                      </a:r>
                      <a:r>
                        <a:rPr lang="en-GB" sz="700" b="1">
                          <a:solidFill>
                            <a:schemeClr val="dk1"/>
                          </a:solidFill>
                          <a:latin typeface="Calibri"/>
                          <a:ea typeface="Calibri"/>
                          <a:cs typeface="Calibri"/>
                          <a:sym typeface="Calibri"/>
                        </a:rPr>
                        <a:t>OBJECTIFIED. THEY ARE DRESSED IN COLOURS OF SWEETS!</a:t>
                      </a:r>
                      <a:endParaRPr sz="700" b="1">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of the class system. Reach the top with Quality Street!    </a:t>
                      </a:r>
                      <a:r>
                        <a:rPr lang="en-GB" sz="700">
                          <a:solidFill>
                            <a:srgbClr val="FF0000"/>
                          </a:solidFill>
                          <a:latin typeface="Calibri"/>
                          <a:ea typeface="Calibri"/>
                          <a:cs typeface="Calibri"/>
                          <a:sym typeface="Calibri"/>
                        </a:rPr>
                        <a:t>Rich warm colour palette </a:t>
                      </a:r>
                      <a:r>
                        <a:rPr lang="en-GB" sz="700">
                          <a:latin typeface="Calibri"/>
                          <a:ea typeface="Calibri"/>
                          <a:cs typeface="Calibri"/>
                          <a:sym typeface="Calibri"/>
                        </a:rPr>
                        <a:t>=attention, wealth             </a:t>
                      </a:r>
                      <a:r>
                        <a:rPr lang="en-GB" sz="700">
                          <a:solidFill>
                            <a:srgbClr val="FF0000"/>
                          </a:solidFill>
                          <a:latin typeface="Calibri"/>
                          <a:ea typeface="Calibri"/>
                          <a:cs typeface="Calibri"/>
                          <a:sym typeface="Calibri"/>
                        </a:rPr>
                        <a:t>Superlative</a:t>
                      </a:r>
                      <a:r>
                        <a:rPr lang="en-GB" sz="700">
                          <a:latin typeface="Calibri"/>
                          <a:ea typeface="Calibri"/>
                          <a:cs typeface="Calibri"/>
                          <a:sym typeface="Calibri"/>
                        </a:rPr>
                        <a:t>s=delicious, delightful,</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Camera</a:t>
                      </a:r>
                      <a:r>
                        <a:rPr lang="en-GB" sz="700">
                          <a:latin typeface="Calibri"/>
                          <a:ea typeface="Calibri"/>
                          <a:cs typeface="Calibri"/>
                          <a:sym typeface="Calibri"/>
                        </a:rPr>
                        <a:t> - Mid shot of people so we can                </a:t>
                      </a:r>
                      <a:r>
                        <a:rPr lang="en-GB" sz="700">
                          <a:solidFill>
                            <a:srgbClr val="FF0000"/>
                          </a:solidFill>
                          <a:latin typeface="Calibri"/>
                          <a:ea typeface="Calibri"/>
                          <a:cs typeface="Calibri"/>
                          <a:sym typeface="Calibri"/>
                        </a:rPr>
                        <a:t>Facial Expressions </a:t>
                      </a:r>
                      <a:r>
                        <a:rPr lang="en-GB" sz="700">
                          <a:latin typeface="Calibri"/>
                          <a:ea typeface="Calibri"/>
                          <a:cs typeface="Calibri"/>
                          <a:sym typeface="Calibri"/>
                        </a:rPr>
                        <a:t>= excited by chocolates (treat)                distinctive</a:t>
                      </a:r>
                      <a:endParaRPr sz="700">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see what they are doing. </a:t>
                      </a:r>
                      <a:r>
                        <a:rPr lang="en-GB" sz="700">
                          <a:solidFill>
                            <a:srgbClr val="FF0000"/>
                          </a:solidFill>
                          <a:latin typeface="Calibri"/>
                          <a:ea typeface="Calibri"/>
                          <a:cs typeface="Calibri"/>
                          <a:sym typeface="Calibri"/>
                        </a:rPr>
                        <a:t>Lower third </a:t>
                      </a:r>
                      <a:r>
                        <a:rPr lang="en-GB" sz="700">
                          <a:latin typeface="Calibri"/>
                          <a:ea typeface="Calibri"/>
                          <a:cs typeface="Calibri"/>
                          <a:sym typeface="Calibri"/>
                        </a:rPr>
                        <a:t>-                  </a:t>
                      </a:r>
                      <a:r>
                        <a:rPr lang="en-GB" sz="700">
                          <a:solidFill>
                            <a:srgbClr val="FF0000"/>
                          </a:solidFill>
                          <a:latin typeface="Calibri"/>
                          <a:ea typeface="Calibri"/>
                          <a:cs typeface="Calibri"/>
                          <a:sym typeface="Calibri"/>
                        </a:rPr>
                        <a:t>Body language</a:t>
                      </a:r>
                      <a:r>
                        <a:rPr lang="en-GB" sz="700">
                          <a:latin typeface="Calibri"/>
                          <a:ea typeface="Calibri"/>
                          <a:cs typeface="Calibri"/>
                          <a:sym typeface="Calibri"/>
                        </a:rPr>
                        <a:t> (Kiss) = girls stealing sweets, man happy!   </a:t>
                      </a:r>
                      <a:r>
                        <a:rPr lang="en-GB" sz="700">
                          <a:solidFill>
                            <a:srgbClr val="FF0000"/>
                          </a:solidFill>
                          <a:latin typeface="Calibri"/>
                          <a:ea typeface="Calibri"/>
                          <a:cs typeface="Calibri"/>
                          <a:sym typeface="Calibri"/>
                        </a:rPr>
                        <a:t>Description</a:t>
                      </a:r>
                      <a:r>
                        <a:rPr lang="en-GB" sz="700">
                          <a:latin typeface="Calibri"/>
                          <a:ea typeface="Calibri"/>
                          <a:cs typeface="Calibri"/>
                          <a:sym typeface="Calibri"/>
                        </a:rPr>
                        <a:t> of new sweets = we</a:t>
                      </a:r>
                      <a:endParaRPr sz="700">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where all the text is found (less important)         </a:t>
                      </a:r>
                      <a:r>
                        <a:rPr lang="en-GB" sz="700">
                          <a:solidFill>
                            <a:srgbClr val="FF0000"/>
                          </a:solidFill>
                          <a:latin typeface="Calibri"/>
                          <a:ea typeface="Calibri"/>
                          <a:cs typeface="Calibri"/>
                          <a:sym typeface="Calibri"/>
                        </a:rPr>
                        <a:t>Typography</a:t>
                      </a:r>
                      <a:r>
                        <a:rPr lang="en-GB" sz="700">
                          <a:latin typeface="Calibri"/>
                          <a:ea typeface="Calibri"/>
                          <a:cs typeface="Calibri"/>
                          <a:sym typeface="Calibri"/>
                        </a:rPr>
                        <a:t> - bold, strong, colourful (purple = royalty)        need to buy and try</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Logo</a:t>
                      </a:r>
                      <a:r>
                        <a:rPr lang="en-GB" sz="700">
                          <a:latin typeface="Calibri"/>
                          <a:ea typeface="Calibri"/>
                          <a:cs typeface="Calibri"/>
                          <a:sym typeface="Calibri"/>
                        </a:rPr>
                        <a:t> - at the bottom but in colour (stands out)  </a:t>
                      </a:r>
                      <a:r>
                        <a:rPr lang="en-GB" sz="700">
                          <a:solidFill>
                            <a:srgbClr val="FF0000"/>
                          </a:solidFill>
                          <a:latin typeface="Calibri"/>
                          <a:ea typeface="Calibri"/>
                          <a:cs typeface="Calibri"/>
                          <a:sym typeface="Calibri"/>
                        </a:rPr>
                        <a:t>Hand drawn images </a:t>
                      </a:r>
                      <a:r>
                        <a:rPr lang="en-GB" sz="700">
                          <a:latin typeface="Calibri"/>
                          <a:ea typeface="Calibri"/>
                          <a:cs typeface="Calibri"/>
                          <a:sym typeface="Calibri"/>
                        </a:rPr>
                        <a:t>- lack of technology                                </a:t>
                      </a:r>
                      <a:r>
                        <a:rPr lang="en-GB" sz="700">
                          <a:solidFill>
                            <a:srgbClr val="FF0000"/>
                          </a:solidFill>
                          <a:latin typeface="Calibri"/>
                          <a:ea typeface="Calibri"/>
                          <a:cs typeface="Calibri"/>
                          <a:sym typeface="Calibri"/>
                        </a:rPr>
                        <a:t> Formal </a:t>
                      </a:r>
                      <a:r>
                        <a:rPr lang="en-GB" sz="700">
                          <a:latin typeface="Calibri"/>
                          <a:ea typeface="Calibri"/>
                          <a:cs typeface="Calibri"/>
                          <a:sym typeface="Calibri"/>
                        </a:rPr>
                        <a:t>- educated audience.</a:t>
                      </a:r>
                      <a:endParaRPr sz="700">
                        <a:latin typeface="Calibri"/>
                        <a:ea typeface="Calibri"/>
                        <a:cs typeface="Calibri"/>
                        <a:sym typeface="Calibri"/>
                      </a:endParaRPr>
                    </a:p>
                    <a:p>
                      <a:pPr marL="457200" lvl="0" indent="-266700" algn="l" rtl="0">
                        <a:lnSpc>
                          <a:spcPct val="100000"/>
                        </a:lnSpc>
                        <a:spcBef>
                          <a:spcPts val="0"/>
                        </a:spcBef>
                        <a:spcAft>
                          <a:spcPts val="0"/>
                        </a:spcAft>
                        <a:buClr>
                          <a:srgbClr val="FF0000"/>
                        </a:buClr>
                        <a:buSzPts val="600"/>
                        <a:buChar char="●"/>
                      </a:pPr>
                      <a:r>
                        <a:rPr lang="en-GB" sz="600" b="1">
                          <a:solidFill>
                            <a:srgbClr val="FF0000"/>
                          </a:solidFill>
                        </a:rPr>
                        <a:t>The central, dominant male appears to be choosing between the two females. It is suggested that by purchasing Quality Street the girls will be all over you! This is anchored by the text “delicious dilemma” which </a:t>
                      </a:r>
                      <a:endParaRPr sz="600" b="1">
                        <a:solidFill>
                          <a:srgbClr val="FF0000"/>
                        </a:solidFill>
                      </a:endParaRPr>
                    </a:p>
                    <a:p>
                      <a:pPr marL="457200" lvl="0" indent="-266700" algn="l" rtl="0">
                        <a:lnSpc>
                          <a:spcPct val="100000"/>
                        </a:lnSpc>
                        <a:spcBef>
                          <a:spcPts val="0"/>
                        </a:spcBef>
                        <a:spcAft>
                          <a:spcPts val="0"/>
                        </a:spcAft>
                        <a:buClr>
                          <a:srgbClr val="FF0000"/>
                        </a:buClr>
                        <a:buSzPts val="600"/>
                        <a:buChar char="●"/>
                      </a:pPr>
                      <a:r>
                        <a:rPr lang="en-GB" sz="600" b="1">
                          <a:solidFill>
                            <a:srgbClr val="FF0000"/>
                          </a:solidFill>
                        </a:rPr>
                        <a:t>The gold picture frame signifies “quality” and wealth, anchoring the image to the text. The gold also links to the history of Quality Street and how in the 1930s it was originally for a wealthy audience. </a:t>
                      </a:r>
                      <a:endParaRPr sz="600" b="1">
                        <a:solidFill>
                          <a:srgbClr val="FF0000"/>
                        </a:solidFill>
                      </a:endParaRPr>
                    </a:p>
                    <a:p>
                      <a:pPr marL="457200" lvl="0" indent="-266700" algn="l" rtl="0">
                        <a:lnSpc>
                          <a:spcPct val="100000"/>
                        </a:lnSpc>
                        <a:spcBef>
                          <a:spcPts val="0"/>
                        </a:spcBef>
                        <a:spcAft>
                          <a:spcPts val="0"/>
                        </a:spcAft>
                        <a:buClr>
                          <a:srgbClr val="FF0000"/>
                        </a:buClr>
                        <a:buSzPts val="600"/>
                        <a:buChar char="●"/>
                      </a:pPr>
                      <a:r>
                        <a:rPr lang="en-GB" sz="600" b="1">
                          <a:solidFill>
                            <a:srgbClr val="FF0000"/>
                          </a:solidFill>
                        </a:rPr>
                        <a:t>The formal clothing of the man suggests a high-earning professional, therefore able to afford the product and attract women. This may be ASPIRATIONAL for the working class target audience. </a:t>
                      </a:r>
                      <a:endParaRPr sz="600" b="1">
                        <a:solidFill>
                          <a:srgbClr val="FF0000"/>
                        </a:solidFill>
                      </a:endParaRPr>
                    </a:p>
                    <a:p>
                      <a:pPr marL="457200" lvl="0" indent="-266700" algn="l" rtl="0">
                        <a:lnSpc>
                          <a:spcPct val="100000"/>
                        </a:lnSpc>
                        <a:spcBef>
                          <a:spcPts val="0"/>
                        </a:spcBef>
                        <a:spcAft>
                          <a:spcPts val="0"/>
                        </a:spcAft>
                        <a:buClr>
                          <a:srgbClr val="FF0000"/>
                        </a:buClr>
                        <a:buSzPts val="600"/>
                        <a:buChar char="●"/>
                      </a:pPr>
                      <a:r>
                        <a:rPr lang="en-GB" sz="600" b="1">
                          <a:solidFill>
                            <a:srgbClr val="FF0000"/>
                          </a:solidFill>
                        </a:rPr>
                        <a:t>The contrast of the BLONDE and BRUNETTE women is anchored by the text “delightfully different”, which itself links to the sweets. </a:t>
                      </a:r>
                      <a:endParaRPr sz="600" b="1">
                        <a:solidFill>
                          <a:srgbClr val="FF0000"/>
                        </a:solidFill>
                      </a:endParaRPr>
                    </a:p>
                    <a:p>
                      <a:pPr marL="457200" lvl="0" indent="-266700" algn="l" rtl="0">
                        <a:lnSpc>
                          <a:spcPct val="100000"/>
                        </a:lnSpc>
                        <a:spcBef>
                          <a:spcPts val="0"/>
                        </a:spcBef>
                        <a:spcAft>
                          <a:spcPts val="0"/>
                        </a:spcAft>
                        <a:buClr>
                          <a:srgbClr val="FF0000"/>
                        </a:buClr>
                        <a:buSzPts val="600"/>
                        <a:buChar char="●"/>
                      </a:pPr>
                      <a:r>
                        <a:rPr lang="en-GB" sz="600" b="1">
                          <a:solidFill>
                            <a:srgbClr val="FF0000"/>
                          </a:solidFill>
                        </a:rPr>
                        <a:t>The woman on the left is dressed in the color as the Strawberry chocolate; the woman on the right is dressed as the Harrogate Toffee. This objectifies the women, a trate often found in 1950s society. </a:t>
                      </a:r>
                      <a:endParaRPr sz="600" b="1">
                        <a:solidFill>
                          <a:srgbClr val="FF0000"/>
                        </a:solidFill>
                      </a:endParaRPr>
                    </a:p>
                    <a:p>
                      <a:pPr marL="0" lvl="0" indent="0" algn="l" rtl="0">
                        <a:spcBef>
                          <a:spcPts val="0"/>
                        </a:spcBef>
                        <a:spcAft>
                          <a:spcPts val="0"/>
                        </a:spcAft>
                        <a:buNone/>
                      </a:pPr>
                      <a:endParaRPr sz="700">
                        <a:latin typeface="Calibri"/>
                        <a:ea typeface="Calibri"/>
                        <a:cs typeface="Calibri"/>
                        <a:sym typeface="Calibri"/>
                      </a:endParaRPr>
                    </a:p>
                  </a:txBody>
                  <a:tcPr marL="68575" marR="68575" marT="0" marB="0">
                    <a:solidFill>
                      <a:srgbClr val="FFF2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953800">
                <a:tc>
                  <a:txBody>
                    <a:bodyPr/>
                    <a:lstStyle/>
                    <a:p>
                      <a:pPr marL="0" lvl="0" indent="0" algn="l" rtl="0">
                        <a:spcBef>
                          <a:spcPts val="0"/>
                        </a:spcBef>
                        <a:spcAft>
                          <a:spcPts val="0"/>
                        </a:spcAft>
                        <a:buNone/>
                      </a:pPr>
                      <a:r>
                        <a:rPr lang="en-GB" sz="700" b="1">
                          <a:latin typeface="Calibri"/>
                          <a:ea typeface="Calibri"/>
                          <a:cs typeface="Calibri"/>
                          <a:sym typeface="Calibri"/>
                        </a:rPr>
                        <a:t>Historical/Political Context</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Rationing</a:t>
                      </a:r>
                      <a:r>
                        <a:rPr lang="en-GB" sz="700">
                          <a:latin typeface="Calibri"/>
                          <a:ea typeface="Calibri"/>
                          <a:cs typeface="Calibri"/>
                          <a:sym typeface="Calibri"/>
                        </a:rPr>
                        <a:t> had ended= more sugar available. People could treat themselves </a:t>
                      </a:r>
                      <a:endParaRPr sz="700">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 </a:t>
                      </a:r>
                      <a:r>
                        <a:rPr lang="en-GB" sz="700">
                          <a:solidFill>
                            <a:srgbClr val="FF0000"/>
                          </a:solidFill>
                          <a:latin typeface="Calibri"/>
                          <a:ea typeface="Calibri"/>
                          <a:cs typeface="Calibri"/>
                          <a:sym typeface="Calibri"/>
                        </a:rPr>
                        <a:t>The Regency Era</a:t>
                      </a:r>
                      <a:r>
                        <a:rPr lang="en-GB" sz="700">
                          <a:latin typeface="Calibri"/>
                          <a:ea typeface="Calibri"/>
                          <a:cs typeface="Calibri"/>
                          <a:sym typeface="Calibri"/>
                        </a:rPr>
                        <a:t>(elegance) is referred to (</a:t>
                      </a:r>
                      <a:r>
                        <a:rPr lang="en-GB" sz="700">
                          <a:solidFill>
                            <a:srgbClr val="FF0000"/>
                          </a:solidFill>
                          <a:latin typeface="Calibri"/>
                          <a:ea typeface="Calibri"/>
                          <a:cs typeface="Calibri"/>
                          <a:sym typeface="Calibri"/>
                        </a:rPr>
                        <a:t>Major Quality Miss Sweetly</a:t>
                      </a:r>
                      <a:r>
                        <a:rPr lang="en-GB" sz="700">
                          <a:latin typeface="Calibri"/>
                          <a:ea typeface="Calibri"/>
                          <a:cs typeface="Calibri"/>
                          <a:sym typeface="Calibri"/>
                        </a:rPr>
                        <a:t>) - the 1950s was a similar time post war. Makes it aspirational!</a:t>
                      </a:r>
                      <a:endParaRPr sz="700">
                        <a:latin typeface="Calibri"/>
                        <a:ea typeface="Calibri"/>
                        <a:cs typeface="Calibri"/>
                        <a:sym typeface="Calibri"/>
                      </a:endParaRPr>
                    </a:p>
                  </a:txBody>
                  <a:tcPr marL="68575" marR="68575" marT="0" marB="0">
                    <a:solidFill>
                      <a:srgbClr val="E7E6E6"/>
                    </a:solidFill>
                  </a:tcPr>
                </a:tc>
                <a:tc gridSpan="3">
                  <a:txBody>
                    <a:bodyPr/>
                    <a:lstStyle/>
                    <a:p>
                      <a:pPr marL="0" lvl="0" indent="0" algn="ctr" rtl="0">
                        <a:spcBef>
                          <a:spcPts val="0"/>
                        </a:spcBef>
                        <a:spcAft>
                          <a:spcPts val="0"/>
                        </a:spcAft>
                        <a:buNone/>
                      </a:pPr>
                      <a:r>
                        <a:rPr lang="en-GB" sz="700" b="1">
                          <a:latin typeface="Calibri"/>
                          <a:ea typeface="Calibri"/>
                          <a:cs typeface="Calibri"/>
                          <a:sym typeface="Calibri"/>
                        </a:rPr>
                        <a:t>Representation</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Male dominated </a:t>
                      </a:r>
                      <a:r>
                        <a:rPr lang="en-GB" sz="700">
                          <a:latin typeface="Calibri"/>
                          <a:ea typeface="Calibri"/>
                          <a:cs typeface="Calibri"/>
                          <a:sym typeface="Calibri"/>
                        </a:rPr>
                        <a:t>- he is in control (chocolate/women), he is higher in class, the ‘provider’ (suit) and high status (central </a:t>
                      </a:r>
                      <a:r>
                        <a:rPr lang="en-GB" sz="700" b="1">
                          <a:latin typeface="Calibri"/>
                          <a:ea typeface="Calibri"/>
                          <a:cs typeface="Calibri"/>
                          <a:sym typeface="Calibri"/>
                        </a:rPr>
                        <a:t>dominant </a:t>
                      </a:r>
                      <a:r>
                        <a:rPr lang="en-GB" sz="700">
                          <a:latin typeface="Calibri"/>
                          <a:ea typeface="Calibri"/>
                          <a:cs typeface="Calibri"/>
                          <a:sym typeface="Calibri"/>
                        </a:rPr>
                        <a:t>image), traditional stereotype that was common at the time of the advert. He is rewarding the women with chocolate.</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Major Quality </a:t>
                      </a:r>
                      <a:r>
                        <a:rPr lang="en-GB" sz="700">
                          <a:latin typeface="Calibri"/>
                          <a:ea typeface="Calibri"/>
                          <a:cs typeface="Calibri"/>
                          <a:sym typeface="Calibri"/>
                        </a:rPr>
                        <a:t>- of higher class than Miss Sweetly, has power (military uniform) and status (aspirational)</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Women</a:t>
                      </a:r>
                      <a:r>
                        <a:rPr lang="en-GB" sz="700">
                          <a:latin typeface="Calibri"/>
                          <a:ea typeface="Calibri"/>
                          <a:cs typeface="Calibri"/>
                          <a:sym typeface="Calibri"/>
                        </a:rPr>
                        <a:t> - love of chocolate, subservient body language suggest that they do as they are told, please the man (implies that this is what all women need to do to be successful). Women are also shown as manipulative - distracting the man to get to the chocolate.</a:t>
                      </a:r>
                      <a:endParaRPr sz="700">
                        <a:solidFill>
                          <a:srgbClr val="FF0000"/>
                        </a:solidFill>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Miss Sweetly </a:t>
                      </a:r>
                      <a:r>
                        <a:rPr lang="en-GB" sz="700">
                          <a:latin typeface="Calibri"/>
                          <a:ea typeface="Calibri"/>
                          <a:cs typeface="Calibri"/>
                          <a:sym typeface="Calibri"/>
                        </a:rPr>
                        <a:t>- very typical feminine colours and showing of skin. Even her name is suggesting a stereotype.</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Age</a:t>
                      </a:r>
                      <a:r>
                        <a:rPr lang="en-GB" sz="700">
                          <a:latin typeface="Calibri"/>
                          <a:ea typeface="Calibri"/>
                          <a:cs typeface="Calibri"/>
                          <a:sym typeface="Calibri"/>
                        </a:rPr>
                        <a:t> - makes young people look fun and exciting (ad with old people show them knitting - less fun )</a:t>
                      </a:r>
                      <a:endParaRPr sz="700">
                        <a:latin typeface="Calibri"/>
                        <a:ea typeface="Calibri"/>
                        <a:cs typeface="Calibri"/>
                        <a:sym typeface="Calibri"/>
                      </a:endParaRPr>
                    </a:p>
                  </a:txBody>
                  <a:tcPr marL="68575" marR="68575" marT="0" marB="0">
                    <a:solidFill>
                      <a:srgbClr val="E2EF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5525">
                <a:tc gridSpan="2">
                  <a:txBody>
                    <a:bodyPr/>
                    <a:lstStyle/>
                    <a:p>
                      <a:pPr marL="0" lvl="0" indent="0" algn="l" rtl="0">
                        <a:spcBef>
                          <a:spcPts val="0"/>
                        </a:spcBef>
                        <a:spcAft>
                          <a:spcPts val="0"/>
                        </a:spcAft>
                        <a:buNone/>
                      </a:pPr>
                      <a:r>
                        <a:rPr lang="en-GB" sz="700" b="1">
                          <a:latin typeface="Calibri"/>
                          <a:ea typeface="Calibri"/>
                          <a:cs typeface="Calibri"/>
                          <a:sym typeface="Calibri"/>
                        </a:rPr>
                        <a:t>Key Terms and conventions</a:t>
                      </a:r>
                      <a:endParaRPr sz="700" b="1">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Structural features, slogan, logo, copy, central image, typography, lines of appeal, superlative, alliteration, brand identity, rationing, Regency Era, patriarchal, intertextuality, rule of thirds, Z line composition, Triangular composition, Male Gaze </a:t>
                      </a:r>
                      <a:endParaRPr sz="700">
                        <a:latin typeface="Calibri"/>
                        <a:ea typeface="Calibri"/>
                        <a:cs typeface="Calibri"/>
                        <a:sym typeface="Calibri"/>
                      </a:endParaRPr>
                    </a:p>
                  </a:txBody>
                  <a:tcPr marL="68575" marR="68575" marT="0" marB="0">
                    <a:solidFill>
                      <a:srgbClr val="D5DCE4"/>
                    </a:solidFill>
                  </a:tcPr>
                </a:tc>
                <a:tc hMerge="1">
                  <a:txBody>
                    <a:bodyPr/>
                    <a:lstStyle/>
                    <a:p>
                      <a:endParaRPr lang="en-US"/>
                    </a:p>
                  </a:txBody>
                  <a:tcPr/>
                </a:tc>
                <a:tc gridSpan="2">
                  <a:txBody>
                    <a:bodyPr/>
                    <a:lstStyle/>
                    <a:p>
                      <a:pPr marL="0" lvl="0" indent="0" algn="l" rtl="0">
                        <a:spcBef>
                          <a:spcPts val="0"/>
                        </a:spcBef>
                        <a:spcAft>
                          <a:spcPts val="0"/>
                        </a:spcAft>
                        <a:buNone/>
                      </a:pPr>
                      <a:r>
                        <a:rPr lang="en-GB" sz="700" b="1">
                          <a:latin typeface="Calibri"/>
                          <a:ea typeface="Calibri"/>
                          <a:cs typeface="Calibri"/>
                          <a:sym typeface="Calibri"/>
                        </a:rPr>
                        <a:t>Link to Theorists and theories</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Intertextuality</a:t>
                      </a:r>
                      <a:r>
                        <a:rPr lang="en-GB" sz="700">
                          <a:latin typeface="Calibri"/>
                          <a:ea typeface="Calibri"/>
                          <a:cs typeface="Calibri"/>
                          <a:sym typeface="Calibri"/>
                        </a:rPr>
                        <a:t> - the people in the frame are from Quality Street ads from the 1930s.</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Narrative/ Propp </a:t>
                      </a:r>
                      <a:r>
                        <a:rPr lang="en-GB" sz="700">
                          <a:latin typeface="Calibri"/>
                          <a:ea typeface="Calibri"/>
                          <a:cs typeface="Calibri"/>
                          <a:sym typeface="Calibri"/>
                        </a:rPr>
                        <a:t>- male is the ‘hero’ choosing between two ‘damsels in distress’ (distressed over the dilemma of which chocolate to choose), he has a more serious dilemma to solve.</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Patriarchal Society </a:t>
                      </a:r>
                      <a:r>
                        <a:rPr lang="en-GB" sz="700">
                          <a:latin typeface="Calibri"/>
                          <a:ea typeface="Calibri"/>
                          <a:cs typeface="Calibri"/>
                          <a:sym typeface="Calibri"/>
                        </a:rPr>
                        <a:t>- This adverts is showing that men are seen as having more power and status than women.</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Laura Mulvey </a:t>
                      </a:r>
                      <a:r>
                        <a:rPr lang="en-GB" sz="700">
                          <a:latin typeface="Calibri"/>
                          <a:ea typeface="Calibri"/>
                          <a:cs typeface="Calibri"/>
                          <a:sym typeface="Calibri"/>
                        </a:rPr>
                        <a:t>and the male gaze - the two women are shown in a way that men would like. They are slim and pretty, acting like they really like the man and are being subservient. </a:t>
                      </a:r>
                      <a:endParaRPr sz="700">
                        <a:latin typeface="Calibri"/>
                        <a:ea typeface="Calibri"/>
                        <a:cs typeface="Calibri"/>
                        <a:sym typeface="Calibri"/>
                      </a:endParaRPr>
                    </a:p>
                  </a:txBody>
                  <a:tcPr marL="68575" marR="68575" marT="0" marB="0">
                    <a:solidFill>
                      <a:srgbClr val="CAC4EA"/>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69" name="Google Shape;469;p64"/>
          <p:cNvSpPr txBox="1"/>
          <p:nvPr/>
        </p:nvSpPr>
        <p:spPr>
          <a:xfrm rot="-5400000">
            <a:off x="-2280600" y="2405850"/>
            <a:ext cx="5075400" cy="399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rPr>
              <a:t>KNOWLEDGE ORGANISER: QUALITY STREET</a:t>
            </a:r>
            <a:endParaRPr b="1">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p65"/>
          <p:cNvSpPr txBox="1">
            <a:spLocks noGrp="1"/>
          </p:cNvSpPr>
          <p:nvPr>
            <p:ph type="body" idx="1"/>
          </p:nvPr>
        </p:nvSpPr>
        <p:spPr>
          <a:xfrm>
            <a:off x="3353775" y="3494200"/>
            <a:ext cx="5478600" cy="1074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Geometric triangle position is a conventional design, but also reflects the hierarchy of the characters. Women at the bottom, man in the middle, and the high classes at the top. This is the aspiration!</a:t>
            </a:r>
            <a:endParaRPr/>
          </a:p>
        </p:txBody>
      </p:sp>
      <p:pic>
        <p:nvPicPr>
          <p:cNvPr id="476" name="Google Shape;476;p65"/>
          <p:cNvPicPr preferRelativeResize="0"/>
          <p:nvPr/>
        </p:nvPicPr>
        <p:blipFill>
          <a:blip r:embed="rId3">
            <a:alphaModFix/>
          </a:blip>
          <a:stretch>
            <a:fillRect/>
          </a:stretch>
        </p:blipFill>
        <p:spPr>
          <a:xfrm>
            <a:off x="96278" y="77800"/>
            <a:ext cx="4622551" cy="3416400"/>
          </a:xfrm>
          <a:prstGeom prst="rect">
            <a:avLst/>
          </a:prstGeom>
          <a:noFill/>
          <a:ln>
            <a:noFill/>
          </a:ln>
        </p:spPr>
      </p:pic>
      <p:pic>
        <p:nvPicPr>
          <p:cNvPr id="477" name="Google Shape;477;p65"/>
          <p:cNvPicPr preferRelativeResize="0"/>
          <p:nvPr/>
        </p:nvPicPr>
        <p:blipFill>
          <a:blip r:embed="rId4">
            <a:alphaModFix/>
          </a:blip>
          <a:stretch>
            <a:fillRect/>
          </a:stretch>
        </p:blipFill>
        <p:spPr>
          <a:xfrm>
            <a:off x="4718825" y="817051"/>
            <a:ext cx="4258700" cy="2365550"/>
          </a:xfrm>
          <a:prstGeom prst="rect">
            <a:avLst/>
          </a:prstGeom>
          <a:noFill/>
          <a:ln>
            <a:noFill/>
          </a:ln>
        </p:spPr>
      </p:pic>
      <p:sp>
        <p:nvSpPr>
          <p:cNvPr id="478" name="Google Shape;478;p65"/>
          <p:cNvSpPr/>
          <p:nvPr/>
        </p:nvSpPr>
        <p:spPr>
          <a:xfrm>
            <a:off x="1862900" y="1017725"/>
            <a:ext cx="1089300" cy="1455000"/>
          </a:xfrm>
          <a:prstGeom prst="triangle">
            <a:avLst>
              <a:gd name="adj" fmla="val 50000"/>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5"/>
          <p:cNvSpPr/>
          <p:nvPr/>
        </p:nvSpPr>
        <p:spPr>
          <a:xfrm>
            <a:off x="1914125" y="3302225"/>
            <a:ext cx="1089300" cy="1455000"/>
          </a:xfrm>
          <a:prstGeom prst="triangle">
            <a:avLst>
              <a:gd name="adj" fmla="val 50000"/>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311700" y="445025"/>
            <a:ext cx="8520600" cy="40233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t>EXAM: PAPER OVERVIEW</a:t>
            </a:r>
            <a:endParaRPr sz="9600"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6"/>
          <p:cNvSpPr txBox="1">
            <a:spLocks noGrp="1"/>
          </p:cNvSpPr>
          <p:nvPr>
            <p:ph type="title"/>
          </p:nvPr>
        </p:nvSpPr>
        <p:spPr>
          <a:xfrm>
            <a:off x="91975" y="445025"/>
            <a:ext cx="89145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b="1" u="sng">
                <a:solidFill>
                  <a:schemeClr val="hlink"/>
                </a:solidFill>
                <a:hlinkClick r:id="rId3"/>
              </a:rPr>
              <a:t>LINK</a:t>
            </a:r>
            <a:r>
              <a:rPr lang="en-GB" b="1">
                <a:solidFill>
                  <a:schemeClr val="hlink"/>
                </a:solidFill>
                <a:uFill>
                  <a:noFill/>
                </a:uFill>
                <a:hlinkClick r:id="rId3"/>
              </a:rPr>
              <a:t> </a:t>
            </a:r>
            <a:r>
              <a:rPr lang="en-GB">
                <a:solidFill>
                  <a:srgbClr val="FF0000"/>
                </a:solidFill>
              </a:rPr>
              <a:t>TO </a:t>
            </a:r>
            <a:r>
              <a:rPr lang="en-GB" u="sng">
                <a:solidFill>
                  <a:srgbClr val="FF0000"/>
                </a:solidFill>
              </a:rPr>
              <a:t>ALL</a:t>
            </a:r>
            <a:r>
              <a:rPr lang="en-GB">
                <a:solidFill>
                  <a:srgbClr val="FF0000"/>
                </a:solidFill>
              </a:rPr>
              <a:t> THE INFORMATION ON </a:t>
            </a:r>
            <a:r>
              <a:rPr lang="en-GB" b="1">
                <a:solidFill>
                  <a:srgbClr val="FF0000"/>
                </a:solidFill>
              </a:rPr>
              <a:t>Quality Street</a:t>
            </a:r>
            <a:endParaRPr b="1">
              <a:solidFill>
                <a:srgbClr val="FF0000"/>
              </a:solidFill>
            </a:endParaRPr>
          </a:p>
        </p:txBody>
      </p:sp>
      <p:sp>
        <p:nvSpPr>
          <p:cNvPr id="485" name="Google Shape;485;p66"/>
          <p:cNvSpPr txBox="1">
            <a:spLocks noGrp="1"/>
          </p:cNvSpPr>
          <p:nvPr>
            <p:ph type="body" idx="1"/>
          </p:nvPr>
        </p:nvSpPr>
        <p:spPr>
          <a:xfrm>
            <a:off x="311700" y="1152475"/>
            <a:ext cx="27936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u="sng">
                <a:solidFill>
                  <a:schemeClr val="hlink"/>
                </a:solidFill>
                <a:hlinkClick r:id="rId4"/>
              </a:rPr>
              <a:t>CLICK HERE TO SEE THE EDUQAS FACT SHEET ON </a:t>
            </a:r>
            <a:r>
              <a:rPr lang="en-GB"/>
              <a:t>Q</a:t>
            </a:r>
            <a:r>
              <a:rPr lang="en-GB" u="sng">
                <a:solidFill>
                  <a:schemeClr val="hlink"/>
                </a:solidFill>
              </a:rPr>
              <a:t>uality Street</a:t>
            </a:r>
            <a:endParaRPr/>
          </a:p>
          <a:p>
            <a:pPr marL="0" lvl="0" indent="0" algn="l" rtl="0">
              <a:spcBef>
                <a:spcPts val="1600"/>
              </a:spcBef>
              <a:spcAft>
                <a:spcPts val="1600"/>
              </a:spcAft>
              <a:buNone/>
            </a:pPr>
            <a:endParaRPr/>
          </a:p>
        </p:txBody>
      </p:sp>
      <p:pic>
        <p:nvPicPr>
          <p:cNvPr id="486" name="Google Shape;486;p66"/>
          <p:cNvPicPr preferRelativeResize="0"/>
          <p:nvPr/>
        </p:nvPicPr>
        <p:blipFill>
          <a:blip r:embed="rId5">
            <a:alphaModFix/>
          </a:blip>
          <a:stretch>
            <a:fillRect/>
          </a:stretch>
        </p:blipFill>
        <p:spPr>
          <a:xfrm>
            <a:off x="4974550" y="1466850"/>
            <a:ext cx="1744200" cy="2571751"/>
          </a:xfrm>
          <a:prstGeom prst="rect">
            <a:avLst/>
          </a:prstGeom>
          <a:noFill/>
          <a:ln>
            <a:noFill/>
          </a:ln>
        </p:spPr>
      </p:pic>
      <p:pic>
        <p:nvPicPr>
          <p:cNvPr id="487" name="Google Shape;487;p66"/>
          <p:cNvPicPr preferRelativeResize="0"/>
          <p:nvPr/>
        </p:nvPicPr>
        <p:blipFill>
          <a:blip r:embed="rId6">
            <a:alphaModFix/>
          </a:blip>
          <a:stretch>
            <a:fillRect/>
          </a:stretch>
        </p:blipFill>
        <p:spPr>
          <a:xfrm>
            <a:off x="6852100" y="1425186"/>
            <a:ext cx="1744200" cy="2655064"/>
          </a:xfrm>
          <a:prstGeom prst="rect">
            <a:avLst/>
          </a:prstGeom>
          <a:noFill/>
          <a:ln>
            <a:noFill/>
          </a:ln>
        </p:spPr>
      </p:pic>
      <p:pic>
        <p:nvPicPr>
          <p:cNvPr id="488" name="Google Shape;488;p66"/>
          <p:cNvPicPr preferRelativeResize="0"/>
          <p:nvPr/>
        </p:nvPicPr>
        <p:blipFill>
          <a:blip r:embed="rId7">
            <a:alphaModFix/>
          </a:blip>
          <a:stretch>
            <a:fillRect/>
          </a:stretch>
        </p:blipFill>
        <p:spPr>
          <a:xfrm>
            <a:off x="3007151" y="1181241"/>
            <a:ext cx="2215026" cy="314293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7"/>
          <p:cNvSpPr txBox="1">
            <a:spLocks noGrp="1"/>
          </p:cNvSpPr>
          <p:nvPr>
            <p:ph type="title"/>
          </p:nvPr>
        </p:nvSpPr>
        <p:spPr>
          <a:xfrm>
            <a:off x="311700" y="445025"/>
            <a:ext cx="8520600" cy="41238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sz="4800" b="1"/>
              <a:t>READ THE </a:t>
            </a:r>
            <a:r>
              <a:rPr lang="en-GB" sz="4800" b="1">
                <a:solidFill>
                  <a:srgbClr val="FF0000"/>
                </a:solidFill>
              </a:rPr>
              <a:t>EXAM RESPONSE</a:t>
            </a:r>
            <a:r>
              <a:rPr lang="en-GB" sz="4800" b="1"/>
              <a:t>! LOOK AT HOW THEY COMPARE TO THE </a:t>
            </a:r>
            <a:r>
              <a:rPr lang="en-GB" sz="4800" b="1" u="sng"/>
              <a:t>UNSEEN</a:t>
            </a:r>
            <a:r>
              <a:rPr lang="en-GB" sz="4800" b="1"/>
              <a:t> TEXT...</a:t>
            </a:r>
            <a:endParaRPr sz="4800"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ctrTitle"/>
          </p:nvPr>
        </p:nvSpPr>
        <p:spPr>
          <a:xfrm>
            <a:off x="6642000" y="37125"/>
            <a:ext cx="2446500" cy="856500"/>
          </a:xfrm>
          <a:prstGeom prst="rect">
            <a:avLst/>
          </a:prstGeom>
          <a:solidFill>
            <a:srgbClr val="FFFF00"/>
          </a:solidFill>
        </p:spPr>
        <p:txBody>
          <a:bodyPr spcFirstLastPara="1" wrap="square" lIns="91425" tIns="91425" rIns="91425" bIns="91425" anchor="b" anchorCtr="0">
            <a:noAutofit/>
          </a:bodyPr>
          <a:lstStyle/>
          <a:p>
            <a:pPr marL="0" lvl="0" indent="0" algn="ctr" rtl="0">
              <a:spcBef>
                <a:spcPts val="0"/>
              </a:spcBef>
              <a:spcAft>
                <a:spcPts val="0"/>
              </a:spcAft>
              <a:buNone/>
            </a:pPr>
            <a:r>
              <a:rPr lang="en-GB" sz="2400" b="1"/>
              <a:t>EXAM RESPONSES</a:t>
            </a:r>
            <a:endParaRPr sz="2400" b="1"/>
          </a:p>
        </p:txBody>
      </p:sp>
      <p:sp>
        <p:nvSpPr>
          <p:cNvPr id="499" name="Google Shape;499;p68"/>
          <p:cNvSpPr txBox="1">
            <a:spLocks noGrp="1"/>
          </p:cNvSpPr>
          <p:nvPr>
            <p:ph type="subTitle" idx="1"/>
          </p:nvPr>
        </p:nvSpPr>
        <p:spPr>
          <a:xfrm>
            <a:off x="5028825" y="597325"/>
            <a:ext cx="3989100" cy="3639900"/>
          </a:xfrm>
          <a:prstGeom prst="rect">
            <a:avLst/>
          </a:prstGeom>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700" b="1">
                <a:solidFill>
                  <a:srgbClr val="222222"/>
                </a:solidFill>
              </a:rPr>
              <a:t>CANDIDATE A</a:t>
            </a:r>
            <a:endParaRPr sz="700" b="1">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700" b="1">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GB" sz="700">
                <a:solidFill>
                  <a:srgbClr val="222222"/>
                </a:solidFill>
              </a:rPr>
              <a:t>The representation of women in the quality street advert is different that the representation of women in the godiva advert. One difference between the adverts is that in the quality street advert there is a man with the women but in the godiva advert there is no man. This is due to the </a:t>
            </a:r>
            <a:r>
              <a:rPr lang="en-GB" sz="700">
                <a:solidFill>
                  <a:srgbClr val="9900FF"/>
                </a:solidFill>
              </a:rPr>
              <a:t>context </a:t>
            </a:r>
            <a:r>
              <a:rPr lang="en-GB" sz="700">
                <a:solidFill>
                  <a:srgbClr val="222222"/>
                </a:solidFill>
              </a:rPr>
              <a:t>of the quality street advert. During the 1950s, it was expected that all women had a man with them. At this time women either worked at a job with little income or didn't work. This meant that the male was usually the provider for the family the same way he is the provider in this advert providing the women with chocolates. </a:t>
            </a:r>
            <a:endParaRPr sz="7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70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GB" sz="700">
                <a:solidFill>
                  <a:srgbClr val="222222"/>
                </a:solidFill>
              </a:rPr>
              <a:t>This is opposite to the godiva advert which </a:t>
            </a:r>
            <a:r>
              <a:rPr lang="en-GB" sz="700">
                <a:solidFill>
                  <a:srgbClr val="9900FF"/>
                </a:solidFill>
              </a:rPr>
              <a:t>represents </a:t>
            </a:r>
            <a:r>
              <a:rPr lang="en-GB" sz="700">
                <a:solidFill>
                  <a:srgbClr val="222222"/>
                </a:solidFill>
              </a:rPr>
              <a:t>her as a strong woman. This is because of the context of this advert. The advert more reflects a modern women in society. The advert also uses the style of a beauty advert to attempt to sell this by also pushing towards the more 'treat yourself' generation. </a:t>
            </a:r>
            <a:endParaRPr sz="7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70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GB" sz="700">
                <a:solidFill>
                  <a:srgbClr val="222222"/>
                </a:solidFill>
              </a:rPr>
              <a:t>The representation between the two adverts are also very different. The godiva advert trys to sell the </a:t>
            </a:r>
            <a:r>
              <a:rPr lang="en-GB" sz="700">
                <a:solidFill>
                  <a:srgbClr val="FF00FF"/>
                </a:solidFill>
              </a:rPr>
              <a:t>lifestyle of feminism </a:t>
            </a:r>
            <a:r>
              <a:rPr lang="en-GB" sz="700">
                <a:solidFill>
                  <a:srgbClr val="222222"/>
                </a:solidFill>
              </a:rPr>
              <a:t>and uses this to sell the chocolate. There is also some </a:t>
            </a:r>
            <a:r>
              <a:rPr lang="en-GB" sz="700">
                <a:solidFill>
                  <a:srgbClr val="FF00FF"/>
                </a:solidFill>
              </a:rPr>
              <a:t>sexual objectification </a:t>
            </a:r>
            <a:r>
              <a:rPr lang="en-GB" sz="700">
                <a:solidFill>
                  <a:srgbClr val="222222"/>
                </a:solidFill>
              </a:rPr>
              <a:t>through clothing. This would appeal to the females and the males. The woman also trys to sell the lifestyle of a diva by saying 'freshly manicured finger' to show that she has the time to pamper herself. </a:t>
            </a:r>
            <a:endParaRPr sz="7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70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GB" sz="700">
                <a:solidFill>
                  <a:srgbClr val="222222"/>
                </a:solidFill>
              </a:rPr>
              <a:t>The quality street adverts representation contrasts this of the godiva advert. The advert features a man in the middle choosing between the two females, showing him as a dominant. The use of 'delicious dilema' may be refering to the women or the chocolate. The similarities in Colour be the women and the sweets make them seem like consumables.However between the two adverts we do have a few similarities, both adverts play on the </a:t>
            </a:r>
            <a:r>
              <a:rPr lang="en-GB" sz="700">
                <a:solidFill>
                  <a:srgbClr val="FF00FF"/>
                </a:solidFill>
              </a:rPr>
              <a:t>stereotype </a:t>
            </a:r>
            <a:r>
              <a:rPr lang="en-GB" sz="700">
                <a:solidFill>
                  <a:srgbClr val="222222"/>
                </a:solidFill>
              </a:rPr>
              <a:t>that women like chocolate by having them either having a chocolate or trying to get one. In both adverts the women seem sexual to attract a larger audience. In the godiva advert she is wearing sexual clothes and in the quality street advert both women are kissing the man while wearing red lipstick which has connotation of being very sexual.</a:t>
            </a:r>
            <a:endParaRPr sz="7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70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GB" sz="700">
                <a:solidFill>
                  <a:srgbClr val="222222"/>
                </a:solidFill>
              </a:rPr>
              <a:t>Altogether both of the adverts are represented in different ways with a few similarities. In the quality street advert we had the man being the provider and being </a:t>
            </a:r>
            <a:r>
              <a:rPr lang="en-GB" sz="700">
                <a:solidFill>
                  <a:srgbClr val="FF00FF"/>
                </a:solidFill>
              </a:rPr>
              <a:t>dominant </a:t>
            </a:r>
            <a:r>
              <a:rPr lang="en-GB" sz="700">
                <a:solidFill>
                  <a:srgbClr val="222222"/>
                </a:solidFill>
              </a:rPr>
              <a:t>by choosing over the two women and in the godiva advert we have a woman by herself in a rather royal looking place with her 'freshly manicured fingers' being powerful</a:t>
            </a:r>
            <a:endParaRPr sz="700">
              <a:solidFill>
                <a:srgbClr val="222222"/>
              </a:solidFill>
            </a:endParaRPr>
          </a:p>
          <a:p>
            <a:pPr marL="0" lvl="0" indent="0" algn="ctr" rtl="0">
              <a:spcBef>
                <a:spcPts val="0"/>
              </a:spcBef>
              <a:spcAft>
                <a:spcPts val="0"/>
              </a:spcAft>
              <a:buNone/>
            </a:pPr>
            <a:endParaRPr sz="800" b="1">
              <a:solidFill>
                <a:srgbClr val="222222"/>
              </a:solidFill>
            </a:endParaRPr>
          </a:p>
        </p:txBody>
      </p:sp>
      <p:pic>
        <p:nvPicPr>
          <p:cNvPr id="500" name="Google Shape;500;p68"/>
          <p:cNvPicPr preferRelativeResize="0"/>
          <p:nvPr/>
        </p:nvPicPr>
        <p:blipFill>
          <a:blip r:embed="rId3">
            <a:alphaModFix/>
          </a:blip>
          <a:stretch>
            <a:fillRect/>
          </a:stretch>
        </p:blipFill>
        <p:spPr>
          <a:xfrm>
            <a:off x="36725" y="2571744"/>
            <a:ext cx="2244725" cy="2379875"/>
          </a:xfrm>
          <a:prstGeom prst="rect">
            <a:avLst/>
          </a:prstGeom>
          <a:noFill/>
          <a:ln>
            <a:noFill/>
          </a:ln>
        </p:spPr>
      </p:pic>
      <p:pic>
        <p:nvPicPr>
          <p:cNvPr id="501" name="Google Shape;501;p68"/>
          <p:cNvPicPr preferRelativeResize="0"/>
          <p:nvPr/>
        </p:nvPicPr>
        <p:blipFill>
          <a:blip r:embed="rId4">
            <a:alphaModFix/>
          </a:blip>
          <a:stretch>
            <a:fillRect/>
          </a:stretch>
        </p:blipFill>
        <p:spPr>
          <a:xfrm>
            <a:off x="2281450" y="2571750"/>
            <a:ext cx="2747374" cy="1836058"/>
          </a:xfrm>
          <a:prstGeom prst="rect">
            <a:avLst/>
          </a:prstGeom>
          <a:noFill/>
          <a:ln>
            <a:noFill/>
          </a:ln>
        </p:spPr>
      </p:pic>
      <p:sp>
        <p:nvSpPr>
          <p:cNvPr id="502" name="Google Shape;502;p68"/>
          <p:cNvSpPr txBox="1"/>
          <p:nvPr/>
        </p:nvSpPr>
        <p:spPr>
          <a:xfrm>
            <a:off x="36725" y="253075"/>
            <a:ext cx="4907400" cy="1970700"/>
          </a:xfrm>
          <a:prstGeom prst="rect">
            <a:avLst/>
          </a:prstGeom>
          <a:solidFill>
            <a:srgbClr val="EA9999"/>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100" b="1">
                <a:solidFill>
                  <a:srgbClr val="222222"/>
                </a:solidFill>
              </a:rPr>
              <a:t>Band 4 </a:t>
            </a:r>
            <a:r>
              <a:rPr lang="en-GB" sz="1100" b="1" i="1">
                <a:solidFill>
                  <a:srgbClr val="222222"/>
                </a:solidFill>
              </a:rPr>
              <a:t>(12-20 marks)</a:t>
            </a:r>
            <a:endParaRPr sz="1100" b="1" i="1">
              <a:solidFill>
                <a:srgbClr val="222222"/>
              </a:solidFill>
            </a:endParaRPr>
          </a:p>
          <a:p>
            <a:pPr marL="0" lvl="0" indent="0" algn="l" rtl="0">
              <a:lnSpc>
                <a:spcPct val="115000"/>
              </a:lnSpc>
              <a:spcBef>
                <a:spcPts val="0"/>
              </a:spcBef>
              <a:spcAft>
                <a:spcPts val="0"/>
              </a:spcAft>
              <a:buNone/>
            </a:pPr>
            <a:r>
              <a:rPr lang="en-GB" sz="1100">
                <a:solidFill>
                  <a:srgbClr val="222222"/>
                </a:solidFill>
              </a:rPr>
              <a:t>- Good, reasonably detailed analysis of the set and unseen products, which engages with complex aspects of the representations.</a:t>
            </a:r>
            <a:endParaRPr sz="1100">
              <a:solidFill>
                <a:srgbClr val="222222"/>
              </a:solidFill>
            </a:endParaRPr>
          </a:p>
          <a:p>
            <a:pPr marL="0" lvl="0" indent="0" algn="l" rtl="0">
              <a:lnSpc>
                <a:spcPct val="115000"/>
              </a:lnSpc>
              <a:spcBef>
                <a:spcPts val="0"/>
              </a:spcBef>
              <a:spcAft>
                <a:spcPts val="0"/>
              </a:spcAft>
              <a:buNone/>
            </a:pPr>
            <a:r>
              <a:rPr lang="en-GB" sz="1100">
                <a:solidFill>
                  <a:srgbClr val="222222"/>
                </a:solidFill>
              </a:rPr>
              <a:t>- Good, reasonably detailed and appropriate comparisons between the set and unseen products. </a:t>
            </a:r>
            <a:endParaRPr sz="1100">
              <a:solidFill>
                <a:srgbClr val="222222"/>
              </a:solidFill>
            </a:endParaRPr>
          </a:p>
          <a:p>
            <a:pPr marL="0" lvl="0" indent="0" algn="l" rtl="0">
              <a:lnSpc>
                <a:spcPct val="115000"/>
              </a:lnSpc>
              <a:spcBef>
                <a:spcPts val="0"/>
              </a:spcBef>
              <a:spcAft>
                <a:spcPts val="0"/>
              </a:spcAft>
              <a:buNone/>
            </a:pPr>
            <a:r>
              <a:rPr lang="en-GB" sz="1100">
                <a:solidFill>
                  <a:srgbClr val="222222"/>
                </a:solidFill>
              </a:rPr>
              <a:t>- Good, secure use of the theoretical framework, and appropriate use of subject specific terminology.</a:t>
            </a:r>
            <a:endParaRPr sz="1100">
              <a:solidFill>
                <a:srgbClr val="222222"/>
              </a:solidFill>
            </a:endParaRPr>
          </a:p>
          <a:p>
            <a:pPr marL="0" lvl="0" indent="0" algn="l" rtl="0">
              <a:lnSpc>
                <a:spcPct val="115000"/>
              </a:lnSpc>
              <a:spcBef>
                <a:spcPts val="0"/>
              </a:spcBef>
              <a:spcAft>
                <a:spcPts val="0"/>
              </a:spcAft>
              <a:buNone/>
            </a:pPr>
            <a:r>
              <a:rPr lang="en-GB" sz="1100">
                <a:solidFill>
                  <a:srgbClr val="222222"/>
                </a:solidFill>
              </a:rPr>
              <a:t>- Good, reasoned judgements and conclusions regarding how far the representation of women is similar and different</a:t>
            </a:r>
            <a:endParaRPr sz="1100">
              <a:solidFill>
                <a:srgbClr val="222222"/>
              </a:solidFill>
            </a:endParaRPr>
          </a:p>
          <a:p>
            <a:pPr marL="0" lvl="0" indent="0" algn="l" rtl="0">
              <a:lnSpc>
                <a:spcPct val="115000"/>
              </a:lnSpc>
              <a:spcBef>
                <a:spcPts val="0"/>
              </a:spcBef>
              <a:spcAft>
                <a:spcPts val="0"/>
              </a:spcAft>
              <a:buNone/>
            </a:pPr>
            <a:endParaRPr sz="1100">
              <a:solidFill>
                <a:srgbClr val="22222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2"/>
                                        </p:tgtEl>
                                        <p:attrNameLst>
                                          <p:attrName>style.visibility</p:attrName>
                                        </p:attrNameLst>
                                      </p:cBhvr>
                                      <p:to>
                                        <p:strVal val="visible"/>
                                      </p:to>
                                    </p:set>
                                    <p:animEffect transition="in" filter="fade">
                                      <p:cBhvr>
                                        <p:cTn id="7" dur="10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solidFill>
                  <a:srgbClr val="FF0000"/>
                </a:solidFill>
              </a:rPr>
              <a:t>This Girl Can</a:t>
            </a:r>
            <a:endParaRPr sz="9600" b="1">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aphicFrame>
        <p:nvGraphicFramePr>
          <p:cNvPr id="512" name="Google Shape;512;p70"/>
          <p:cNvGraphicFramePr/>
          <p:nvPr/>
        </p:nvGraphicFramePr>
        <p:xfrm>
          <a:off x="657825" y="188075"/>
          <a:ext cx="8392975" cy="4805910"/>
        </p:xfrm>
        <a:graphic>
          <a:graphicData uri="http://schemas.openxmlformats.org/drawingml/2006/table">
            <a:tbl>
              <a:tblPr bandRow="1">
                <a:noFill/>
                <a:tableStyleId>{2EB11A43-D1D8-43B6-AAEC-D16AC6542539}</a:tableStyleId>
              </a:tblPr>
              <a:tblGrid>
                <a:gridCol w="1485050">
                  <a:extLst>
                    <a:ext uri="{9D8B030D-6E8A-4147-A177-3AD203B41FA5}">
                      <a16:colId xmlns:a16="http://schemas.microsoft.com/office/drawing/2014/main" val="20000"/>
                    </a:ext>
                  </a:extLst>
                </a:gridCol>
                <a:gridCol w="1669925">
                  <a:extLst>
                    <a:ext uri="{9D8B030D-6E8A-4147-A177-3AD203B41FA5}">
                      <a16:colId xmlns:a16="http://schemas.microsoft.com/office/drawing/2014/main" val="20001"/>
                    </a:ext>
                  </a:extLst>
                </a:gridCol>
                <a:gridCol w="2115500">
                  <a:extLst>
                    <a:ext uri="{9D8B030D-6E8A-4147-A177-3AD203B41FA5}">
                      <a16:colId xmlns:a16="http://schemas.microsoft.com/office/drawing/2014/main" val="20002"/>
                    </a:ext>
                  </a:extLst>
                </a:gridCol>
                <a:gridCol w="3122500">
                  <a:extLst>
                    <a:ext uri="{9D8B030D-6E8A-4147-A177-3AD203B41FA5}">
                      <a16:colId xmlns:a16="http://schemas.microsoft.com/office/drawing/2014/main" val="20003"/>
                    </a:ext>
                  </a:extLst>
                </a:gridCol>
              </a:tblGrid>
              <a:tr h="1148125">
                <a:tc>
                  <a:txBody>
                    <a:bodyPr/>
                    <a:lstStyle/>
                    <a:p>
                      <a:pPr marL="0" lvl="0" indent="0" algn="l" rtl="0">
                        <a:spcBef>
                          <a:spcPts val="0"/>
                        </a:spcBef>
                        <a:spcAft>
                          <a:spcPts val="0"/>
                        </a:spcAft>
                        <a:buNone/>
                      </a:pPr>
                      <a:r>
                        <a:rPr lang="en-GB" sz="700" b="1">
                          <a:latin typeface="Calibri"/>
                          <a:ea typeface="Calibri"/>
                          <a:cs typeface="Calibri"/>
                          <a:sym typeface="Calibri"/>
                        </a:rPr>
                        <a:t>Production Context</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Developed</a:t>
                      </a:r>
                      <a:r>
                        <a:rPr lang="en-GB" sz="700">
                          <a:latin typeface="Calibri"/>
                          <a:ea typeface="Calibri"/>
                          <a:cs typeface="Calibri"/>
                          <a:sym typeface="Calibri"/>
                        </a:rPr>
                        <a:t> by Sport England. </a:t>
                      </a:r>
                      <a:r>
                        <a:rPr lang="en-GB" sz="700">
                          <a:solidFill>
                            <a:srgbClr val="FF0000"/>
                          </a:solidFill>
                          <a:latin typeface="Calibri"/>
                          <a:ea typeface="Calibri"/>
                          <a:cs typeface="Calibri"/>
                          <a:sym typeface="Calibri"/>
                        </a:rPr>
                        <a:t>Funded</a:t>
                      </a:r>
                      <a:r>
                        <a:rPr lang="en-GB" sz="700">
                          <a:latin typeface="Calibri"/>
                          <a:ea typeface="Calibri"/>
                          <a:cs typeface="Calibri"/>
                          <a:sym typeface="Calibri"/>
                        </a:rPr>
                        <a:t> by Lotto. </a:t>
                      </a:r>
                      <a:r>
                        <a:rPr lang="en-GB" sz="700">
                          <a:solidFill>
                            <a:srgbClr val="FF0000"/>
                          </a:solidFill>
                          <a:latin typeface="Calibri"/>
                          <a:ea typeface="Calibri"/>
                          <a:cs typeface="Calibri"/>
                          <a:sym typeface="Calibri"/>
                        </a:rPr>
                        <a:t>Purpose</a:t>
                      </a:r>
                      <a:r>
                        <a:rPr lang="en-GB" sz="700">
                          <a:latin typeface="Calibri"/>
                          <a:ea typeface="Calibri"/>
                          <a:cs typeface="Calibri"/>
                          <a:sym typeface="Calibri"/>
                        </a:rPr>
                        <a:t> was to break down the key barrier that stopped women from doing sport (</a:t>
                      </a:r>
                      <a:r>
                        <a:rPr lang="en-GB" sz="700">
                          <a:solidFill>
                            <a:srgbClr val="FF0000"/>
                          </a:solidFill>
                          <a:latin typeface="Calibri"/>
                          <a:ea typeface="Calibri"/>
                          <a:cs typeface="Calibri"/>
                          <a:sym typeface="Calibri"/>
                        </a:rPr>
                        <a:t>fear of being judged</a:t>
                      </a:r>
                      <a:r>
                        <a:rPr lang="en-GB" sz="700">
                          <a:latin typeface="Calibri"/>
                          <a:ea typeface="Calibri"/>
                          <a:cs typeface="Calibri"/>
                          <a:sym typeface="Calibri"/>
                        </a:rPr>
                        <a:t>). </a:t>
                      </a:r>
                      <a:r>
                        <a:rPr lang="en-GB" sz="700">
                          <a:solidFill>
                            <a:srgbClr val="FF0000"/>
                          </a:solidFill>
                          <a:latin typeface="Calibri"/>
                          <a:ea typeface="Calibri"/>
                          <a:cs typeface="Calibri"/>
                          <a:sym typeface="Calibri"/>
                        </a:rPr>
                        <a:t>Wanted to</a:t>
                      </a:r>
                      <a:r>
                        <a:rPr lang="en-GB" sz="700">
                          <a:latin typeface="Calibri"/>
                          <a:ea typeface="Calibri"/>
                          <a:cs typeface="Calibri"/>
                          <a:sym typeface="Calibri"/>
                        </a:rPr>
                        <a:t> celebrate active women. Included TV adverts as well</a:t>
                      </a:r>
                      <a:endParaRPr sz="700">
                        <a:latin typeface="Calibri"/>
                        <a:ea typeface="Calibri"/>
                        <a:cs typeface="Calibri"/>
                        <a:sym typeface="Calibri"/>
                      </a:endParaRPr>
                    </a:p>
                  </a:txBody>
                  <a:tcPr marL="68575" marR="68575" marT="0" marB="0">
                    <a:solidFill>
                      <a:srgbClr val="E7E6E6"/>
                    </a:solidFill>
                  </a:tcPr>
                </a:tc>
                <a:tc gridSpan="2">
                  <a:txBody>
                    <a:bodyPr/>
                    <a:lstStyle/>
                    <a:p>
                      <a:pPr marL="0" lvl="0" indent="0" algn="l" rtl="0">
                        <a:spcBef>
                          <a:spcPts val="0"/>
                        </a:spcBef>
                        <a:spcAft>
                          <a:spcPts val="0"/>
                        </a:spcAft>
                        <a:buNone/>
                      </a:pPr>
                      <a:r>
                        <a:rPr lang="en-GB" sz="700" b="1">
                          <a:latin typeface="Calibri"/>
                          <a:ea typeface="Calibri"/>
                          <a:cs typeface="Calibri"/>
                          <a:sym typeface="Calibri"/>
                        </a:rPr>
                        <a:t>The Target Audience:</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Females</a:t>
                      </a:r>
                      <a:r>
                        <a:rPr lang="en-GB" sz="700">
                          <a:latin typeface="Calibri"/>
                          <a:ea typeface="Calibri"/>
                          <a:cs typeface="Calibri"/>
                          <a:sym typeface="Calibri"/>
                        </a:rPr>
                        <a:t> aged 24-40.  This group were identified as least likely to take part in sport for fear of being judged because of their appearance.</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Appeal</a:t>
                      </a:r>
                      <a:r>
                        <a:rPr lang="en-GB" sz="700">
                          <a:latin typeface="Calibri"/>
                          <a:ea typeface="Calibri"/>
                          <a:cs typeface="Calibri"/>
                          <a:sym typeface="Calibri"/>
                        </a:rPr>
                        <a:t> – young woman as the model, appearance, not a celebrity (IDENTITY – she’s just like us!), she is clearly enjoying being activity, group working out together, bright colours, </a:t>
                      </a:r>
                      <a:r>
                        <a:rPr lang="en-GB" sz="700" b="1">
                          <a:latin typeface="Calibri"/>
                          <a:ea typeface="Calibri"/>
                          <a:cs typeface="Calibri"/>
                          <a:sym typeface="Calibri"/>
                        </a:rPr>
                        <a:t>positive</a:t>
                      </a:r>
                      <a:r>
                        <a:rPr lang="en-GB" sz="700">
                          <a:latin typeface="Calibri"/>
                          <a:ea typeface="Calibri"/>
                          <a:cs typeface="Calibri"/>
                          <a:sym typeface="Calibri"/>
                        </a:rPr>
                        <a:t> slogan (fox), </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Use of hashtag</a:t>
                      </a:r>
                      <a:r>
                        <a:rPr lang="en-GB" sz="700">
                          <a:latin typeface="Calibri"/>
                          <a:ea typeface="Calibri"/>
                          <a:cs typeface="Calibri"/>
                          <a:sym typeface="Calibri"/>
                        </a:rPr>
                        <a:t> = appeal to modern audience, way to get info, create social cohesion by bring people together</a:t>
                      </a:r>
                      <a:endParaRPr sz="700">
                        <a:latin typeface="Calibri"/>
                        <a:ea typeface="Calibri"/>
                        <a:cs typeface="Calibri"/>
                        <a:sym typeface="Calibri"/>
                      </a:endParaRPr>
                    </a:p>
                  </a:txBody>
                  <a:tcPr marL="68575" marR="68575" marT="0" marB="0">
                    <a:solidFill>
                      <a:srgbClr val="DEEBF6"/>
                    </a:solidFill>
                  </a:tcPr>
                </a:tc>
                <a:tc hMerge="1">
                  <a:txBody>
                    <a:bodyPr/>
                    <a:lstStyle/>
                    <a:p>
                      <a:endParaRPr lang="en-US"/>
                    </a:p>
                  </a:txBody>
                  <a:tcPr/>
                </a:tc>
                <a:tc>
                  <a:txBody>
                    <a:bodyPr/>
                    <a:lstStyle/>
                    <a:p>
                      <a:pPr marL="0" lvl="0" indent="0" algn="l" rtl="0">
                        <a:spcBef>
                          <a:spcPts val="0"/>
                        </a:spcBef>
                        <a:spcAft>
                          <a:spcPts val="0"/>
                        </a:spcAft>
                        <a:buNone/>
                      </a:pPr>
                      <a:r>
                        <a:rPr lang="en-GB" sz="700" b="1">
                          <a:latin typeface="Calibri"/>
                          <a:ea typeface="Calibri"/>
                          <a:cs typeface="Calibri"/>
                          <a:sym typeface="Calibri"/>
                        </a:rPr>
                        <a:t>Messages and Values</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Key message</a:t>
                      </a:r>
                      <a:r>
                        <a:rPr lang="en-GB" sz="700">
                          <a:latin typeface="Calibri"/>
                          <a:ea typeface="Calibri"/>
                          <a:cs typeface="Calibri"/>
                          <a:sym typeface="Calibri"/>
                        </a:rPr>
                        <a:t> is that women should be proud of what they look like and therefore not be afraid of being judged when doing sport or physical activity.</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Values</a:t>
                      </a:r>
                      <a:r>
                        <a:rPr lang="en-GB" sz="700">
                          <a:latin typeface="Calibri"/>
                          <a:ea typeface="Calibri"/>
                          <a:cs typeface="Calibri"/>
                          <a:sym typeface="Calibri"/>
                        </a:rPr>
                        <a:t> woman not based on looks (she does not look typical), </a:t>
                      </a:r>
                      <a:r>
                        <a:rPr lang="en-GB" sz="700">
                          <a:solidFill>
                            <a:srgbClr val="FF0000"/>
                          </a:solidFill>
                          <a:latin typeface="Calibri"/>
                          <a:ea typeface="Calibri"/>
                          <a:cs typeface="Calibri"/>
                          <a:sym typeface="Calibri"/>
                        </a:rPr>
                        <a:t>instead</a:t>
                      </a:r>
                      <a:r>
                        <a:rPr lang="en-GB" sz="700">
                          <a:latin typeface="Calibri"/>
                          <a:ea typeface="Calibri"/>
                          <a:cs typeface="Calibri"/>
                          <a:sym typeface="Calibri"/>
                        </a:rPr>
                        <a:t> the value is not being healthy and happy.</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Brand name/Identity </a:t>
                      </a:r>
                      <a:r>
                        <a:rPr lang="en-GB" sz="700">
                          <a:latin typeface="Calibri"/>
                          <a:ea typeface="Calibri"/>
                          <a:cs typeface="Calibri"/>
                          <a:sym typeface="Calibri"/>
                        </a:rPr>
                        <a:t>- ‘This girl can’ suggests that anyone can get active.</a:t>
                      </a:r>
                      <a:endParaRPr sz="700">
                        <a:latin typeface="Calibri"/>
                        <a:ea typeface="Calibri"/>
                        <a:cs typeface="Calibri"/>
                        <a:sym typeface="Calibri"/>
                      </a:endParaRPr>
                    </a:p>
                  </a:txBody>
                  <a:tcPr marL="68575" marR="68575" marT="0" marB="0">
                    <a:solidFill>
                      <a:srgbClr val="FBE5D5"/>
                    </a:solidFill>
                  </a:tcPr>
                </a:tc>
                <a:extLst>
                  <a:ext uri="{0D108BD9-81ED-4DB2-BD59-A6C34878D82A}">
                    <a16:rowId xmlns:a16="http://schemas.microsoft.com/office/drawing/2014/main" val="10000"/>
                  </a:ext>
                </a:extLst>
              </a:tr>
              <a:tr h="1180450">
                <a:tc>
                  <a:txBody>
                    <a:bodyPr/>
                    <a:lstStyle/>
                    <a:p>
                      <a:pPr marL="0" lvl="0" indent="0" algn="l" rtl="0">
                        <a:spcBef>
                          <a:spcPts val="0"/>
                        </a:spcBef>
                        <a:spcAft>
                          <a:spcPts val="0"/>
                        </a:spcAft>
                        <a:buNone/>
                      </a:pPr>
                      <a:r>
                        <a:rPr lang="en-GB" sz="700" b="1">
                          <a:latin typeface="Calibri"/>
                          <a:ea typeface="Calibri"/>
                          <a:cs typeface="Calibri"/>
                          <a:sym typeface="Calibri"/>
                        </a:rPr>
                        <a:t>Social/ Cultural Context</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Research</a:t>
                      </a:r>
                      <a:r>
                        <a:rPr lang="en-GB" sz="700">
                          <a:latin typeface="Calibri"/>
                          <a:ea typeface="Calibri"/>
                          <a:cs typeface="Calibri"/>
                          <a:sym typeface="Calibri"/>
                        </a:rPr>
                        <a:t> showed that there was a massive gender gap in participation. </a:t>
                      </a:r>
                      <a:r>
                        <a:rPr lang="en-GB" sz="700">
                          <a:solidFill>
                            <a:srgbClr val="FF0000"/>
                          </a:solidFill>
                          <a:latin typeface="Calibri"/>
                          <a:ea typeface="Calibri"/>
                          <a:cs typeface="Calibri"/>
                          <a:sym typeface="Calibri"/>
                        </a:rPr>
                        <a:t>As a result</a:t>
                      </a:r>
                      <a:r>
                        <a:rPr lang="en-GB" sz="700">
                          <a:latin typeface="Calibri"/>
                          <a:ea typeface="Calibri"/>
                          <a:cs typeface="Calibri"/>
                          <a:sym typeface="Calibri"/>
                        </a:rPr>
                        <a:t> of the campaign 1.6m got involved. </a:t>
                      </a:r>
                      <a:r>
                        <a:rPr lang="en-GB" sz="700">
                          <a:solidFill>
                            <a:srgbClr val="FF0000"/>
                          </a:solidFill>
                          <a:latin typeface="Calibri"/>
                          <a:ea typeface="Calibri"/>
                          <a:cs typeface="Calibri"/>
                          <a:sym typeface="Calibri"/>
                        </a:rPr>
                        <a:t>Numbers of women joining teams</a:t>
                      </a:r>
                      <a:r>
                        <a:rPr lang="en-GB" sz="700">
                          <a:latin typeface="Calibri"/>
                          <a:ea typeface="Calibri"/>
                          <a:cs typeface="Calibri"/>
                          <a:sym typeface="Calibri"/>
                        </a:rPr>
                        <a:t> is now increasing faster then men. Nike copied this idea.</a:t>
                      </a:r>
                      <a:endParaRPr sz="700">
                        <a:latin typeface="Calibri"/>
                        <a:ea typeface="Calibri"/>
                        <a:cs typeface="Calibri"/>
                        <a:sym typeface="Calibri"/>
                      </a:endParaRPr>
                    </a:p>
                  </a:txBody>
                  <a:tcPr marL="68575" marR="68575" marT="0" marB="0">
                    <a:solidFill>
                      <a:srgbClr val="E7E6E6"/>
                    </a:solidFill>
                  </a:tcPr>
                </a:tc>
                <a:tc gridSpan="3">
                  <a:txBody>
                    <a:bodyPr/>
                    <a:lstStyle/>
                    <a:p>
                      <a:pPr marL="0" lvl="0" indent="0" algn="ctr" rtl="0">
                        <a:spcBef>
                          <a:spcPts val="0"/>
                        </a:spcBef>
                        <a:spcAft>
                          <a:spcPts val="0"/>
                        </a:spcAft>
                        <a:buNone/>
                      </a:pPr>
                      <a:r>
                        <a:rPr lang="en-GB" sz="700" b="1">
                          <a:latin typeface="Calibri"/>
                          <a:ea typeface="Calibri"/>
                          <a:cs typeface="Calibri"/>
                          <a:sym typeface="Calibri"/>
                        </a:rPr>
                        <a:t>Media Language</a:t>
                      </a:r>
                      <a:endParaRPr sz="700" b="1">
                        <a:latin typeface="Calibri"/>
                        <a:ea typeface="Calibri"/>
                        <a:cs typeface="Calibri"/>
                        <a:sym typeface="Calibri"/>
                      </a:endParaRPr>
                    </a:p>
                    <a:p>
                      <a:pPr marL="0" lvl="0" indent="0" algn="l" rtl="0">
                        <a:spcBef>
                          <a:spcPts val="0"/>
                        </a:spcBef>
                        <a:spcAft>
                          <a:spcPts val="0"/>
                        </a:spcAft>
                        <a:buNone/>
                      </a:pPr>
                      <a:r>
                        <a:rPr lang="en-GB" sz="700" b="1">
                          <a:latin typeface="Calibri"/>
                          <a:ea typeface="Calibri"/>
                          <a:cs typeface="Calibri"/>
                          <a:sym typeface="Calibri"/>
                        </a:rPr>
                        <a:t>Technical Codes                                                Visual Codes                                                        Written Codes</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Mid shot</a:t>
                      </a:r>
                      <a:r>
                        <a:rPr lang="en-GB" sz="700">
                          <a:latin typeface="Calibri"/>
                          <a:ea typeface="Calibri"/>
                          <a:cs typeface="Calibri"/>
                          <a:sym typeface="Calibri"/>
                        </a:rPr>
                        <a:t> =focus on action (enjoying it)         </a:t>
                      </a:r>
                      <a:r>
                        <a:rPr lang="en-GB" sz="700">
                          <a:solidFill>
                            <a:srgbClr val="FF0000"/>
                          </a:solidFill>
                          <a:latin typeface="Calibri"/>
                          <a:ea typeface="Calibri"/>
                          <a:cs typeface="Calibri"/>
                          <a:sym typeface="Calibri"/>
                        </a:rPr>
                        <a:t>Costume</a:t>
                      </a:r>
                      <a:r>
                        <a:rPr lang="en-GB" sz="700">
                          <a:latin typeface="Calibri"/>
                          <a:ea typeface="Calibri"/>
                          <a:cs typeface="Calibri"/>
                          <a:sym typeface="Calibri"/>
                        </a:rPr>
                        <a:t> – ordinary = anyone can do this, bright    </a:t>
                      </a:r>
                      <a:r>
                        <a:rPr lang="en-GB" sz="700">
                          <a:solidFill>
                            <a:srgbClr val="FF0000"/>
                          </a:solidFill>
                          <a:latin typeface="Calibri"/>
                          <a:ea typeface="Calibri"/>
                          <a:cs typeface="Calibri"/>
                          <a:sym typeface="Calibri"/>
                        </a:rPr>
                        <a:t>Mantra</a:t>
                      </a:r>
                      <a:r>
                        <a:rPr lang="en-GB" sz="700">
                          <a:latin typeface="Calibri"/>
                          <a:ea typeface="Calibri"/>
                          <a:cs typeface="Calibri"/>
                          <a:sym typeface="Calibri"/>
                        </a:rPr>
                        <a:t> – made up of two similes, turning a </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Central Image </a:t>
                      </a:r>
                      <a:r>
                        <a:rPr lang="en-GB" sz="700">
                          <a:latin typeface="Calibri"/>
                          <a:ea typeface="Calibri"/>
                          <a:cs typeface="Calibri"/>
                          <a:sym typeface="Calibri"/>
                        </a:rPr>
                        <a:t>– centre= important                = eye-catching, not stereotypical                                negative into a positive -change attitude about </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Logos</a:t>
                      </a:r>
                      <a:r>
                        <a:rPr lang="en-GB" sz="700">
                          <a:latin typeface="Calibri"/>
                          <a:ea typeface="Calibri"/>
                          <a:cs typeface="Calibri"/>
                          <a:sym typeface="Calibri"/>
                        </a:rPr>
                        <a:t> at the top/small = less important        </a:t>
                      </a:r>
                      <a:r>
                        <a:rPr lang="en-GB" sz="700">
                          <a:solidFill>
                            <a:srgbClr val="FF0000"/>
                          </a:solidFill>
                          <a:latin typeface="Calibri"/>
                          <a:ea typeface="Calibri"/>
                          <a:cs typeface="Calibri"/>
                          <a:sym typeface="Calibri"/>
                        </a:rPr>
                        <a:t>Hair/Make up</a:t>
                      </a:r>
                      <a:r>
                        <a:rPr lang="en-GB" sz="700">
                          <a:latin typeface="Calibri"/>
                          <a:ea typeface="Calibri"/>
                          <a:cs typeface="Calibri"/>
                          <a:sym typeface="Calibri"/>
                        </a:rPr>
                        <a:t> – messy = she does not care </a:t>
                      </a:r>
                      <a:r>
                        <a:rPr lang="en-GB" sz="700">
                          <a:solidFill>
                            <a:srgbClr val="FF0000"/>
                          </a:solidFill>
                          <a:latin typeface="Calibri"/>
                          <a:ea typeface="Calibri"/>
                          <a:cs typeface="Calibri"/>
                          <a:sym typeface="Calibri"/>
                        </a:rPr>
                        <a:t>             sport  Simile 1</a:t>
                      </a:r>
                      <a:r>
                        <a:rPr lang="en-GB" sz="700">
                          <a:latin typeface="Calibri"/>
                          <a:ea typeface="Calibri"/>
                          <a:cs typeface="Calibri"/>
                          <a:sym typeface="Calibri"/>
                        </a:rPr>
                        <a:t>–sweating like a pig = unladylike. </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Slogan</a:t>
                      </a:r>
                      <a:r>
                        <a:rPr lang="en-GB" sz="700">
                          <a:latin typeface="Calibri"/>
                          <a:ea typeface="Calibri"/>
                          <a:cs typeface="Calibri"/>
                          <a:sym typeface="Calibri"/>
                        </a:rPr>
                        <a:t> – Large/ central in front of image)     </a:t>
                      </a:r>
                      <a:r>
                        <a:rPr lang="en-GB" sz="700">
                          <a:solidFill>
                            <a:srgbClr val="FF0000"/>
                          </a:solidFill>
                          <a:latin typeface="Calibri"/>
                          <a:ea typeface="Calibri"/>
                          <a:cs typeface="Calibri"/>
                          <a:sym typeface="Calibri"/>
                        </a:rPr>
                        <a:t>Body Language</a:t>
                      </a:r>
                      <a:r>
                        <a:rPr lang="en-GB" sz="700">
                          <a:latin typeface="Calibri"/>
                          <a:ea typeface="Calibri"/>
                          <a:cs typeface="Calibri"/>
                          <a:sym typeface="Calibri"/>
                        </a:rPr>
                        <a:t> – full movement/ enjoying it           </a:t>
                      </a:r>
                      <a:r>
                        <a:rPr lang="en-GB" sz="700">
                          <a:solidFill>
                            <a:srgbClr val="FF0000"/>
                          </a:solidFill>
                          <a:latin typeface="Calibri"/>
                          <a:ea typeface="Calibri"/>
                          <a:cs typeface="Calibri"/>
                          <a:sym typeface="Calibri"/>
                        </a:rPr>
                        <a:t>Simile 2</a:t>
                      </a:r>
                      <a:r>
                        <a:rPr lang="en-GB" sz="700">
                          <a:latin typeface="Calibri"/>
                          <a:ea typeface="Calibri"/>
                          <a:cs typeface="Calibri"/>
                          <a:sym typeface="Calibri"/>
                        </a:rPr>
                        <a:t>- feeling like a fox = sexy doing exercise. </a:t>
                      </a:r>
                      <a:endParaRPr sz="700">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 very important (covers the woman)           </a:t>
                      </a:r>
                      <a:r>
                        <a:rPr lang="en-GB" sz="700">
                          <a:solidFill>
                            <a:srgbClr val="FF0000"/>
                          </a:solidFill>
                          <a:latin typeface="Calibri"/>
                          <a:ea typeface="Calibri"/>
                          <a:cs typeface="Calibri"/>
                          <a:sym typeface="Calibri"/>
                        </a:rPr>
                        <a:t>Facial Expressions</a:t>
                      </a:r>
                      <a:r>
                        <a:rPr lang="en-GB" sz="700">
                          <a:latin typeface="Calibri"/>
                          <a:ea typeface="Calibri"/>
                          <a:cs typeface="Calibri"/>
                          <a:sym typeface="Calibri"/>
                        </a:rPr>
                        <a:t> – eyes closed/ singing, happy </a:t>
                      </a:r>
                      <a:r>
                        <a:rPr lang="en-GB" sz="700">
                          <a:solidFill>
                            <a:srgbClr val="FF0000"/>
                          </a:solidFill>
                          <a:latin typeface="Calibri"/>
                          <a:ea typeface="Calibri"/>
                          <a:cs typeface="Calibri"/>
                          <a:sym typeface="Calibri"/>
                        </a:rPr>
                        <a:t>    Language</a:t>
                      </a:r>
                      <a:r>
                        <a:rPr lang="en-GB" sz="700">
                          <a:latin typeface="Calibri"/>
                          <a:ea typeface="Calibri"/>
                          <a:cs typeface="Calibri"/>
                          <a:sym typeface="Calibri"/>
                        </a:rPr>
                        <a:t> =Informal simple but positive. </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No Photoshop</a:t>
                      </a:r>
                      <a:r>
                        <a:rPr lang="en-GB" sz="700">
                          <a:latin typeface="Calibri"/>
                          <a:ea typeface="Calibri"/>
                          <a:cs typeface="Calibri"/>
                          <a:sym typeface="Calibri"/>
                        </a:rPr>
                        <a:t> = looks are not important      </a:t>
                      </a:r>
                      <a:r>
                        <a:rPr lang="en-GB" sz="700">
                          <a:solidFill>
                            <a:srgbClr val="FF0000"/>
                          </a:solidFill>
                          <a:latin typeface="Calibri"/>
                          <a:ea typeface="Calibri"/>
                          <a:cs typeface="Calibri"/>
                          <a:sym typeface="Calibri"/>
                        </a:rPr>
                        <a:t>Colour</a:t>
                      </a:r>
                      <a:r>
                        <a:rPr lang="en-GB" sz="700">
                          <a:latin typeface="Calibri"/>
                          <a:ea typeface="Calibri"/>
                          <a:cs typeface="Calibri"/>
                          <a:sym typeface="Calibri"/>
                        </a:rPr>
                        <a:t> – red (passion/happy), text is white = </a:t>
                      </a:r>
                      <a:r>
                        <a:rPr lang="en-GB" sz="700">
                          <a:solidFill>
                            <a:srgbClr val="FF0000"/>
                          </a:solidFill>
                          <a:latin typeface="Calibri"/>
                          <a:ea typeface="Calibri"/>
                          <a:cs typeface="Calibri"/>
                          <a:sym typeface="Calibri"/>
                        </a:rPr>
                        <a:t>         Typography</a:t>
                      </a:r>
                      <a:r>
                        <a:rPr lang="en-GB" sz="700">
                          <a:latin typeface="Calibri"/>
                          <a:ea typeface="Calibri"/>
                          <a:cs typeface="Calibri"/>
                          <a:sym typeface="Calibri"/>
                        </a:rPr>
                        <a:t> bold, unusual font. </a:t>
                      </a:r>
                      <a:r>
                        <a:rPr lang="en-GB" sz="700">
                          <a:solidFill>
                            <a:srgbClr val="FF0000"/>
                          </a:solidFill>
                          <a:latin typeface="Calibri"/>
                          <a:ea typeface="Calibri"/>
                          <a:cs typeface="Calibri"/>
                          <a:sym typeface="Calibri"/>
                        </a:rPr>
                        <a:t>“GIRL”</a:t>
                      </a:r>
                      <a:r>
                        <a:rPr lang="en-GB" sz="700">
                          <a:latin typeface="Calibri"/>
                          <a:ea typeface="Calibri"/>
                          <a:cs typeface="Calibri"/>
                          <a:sym typeface="Calibri"/>
                        </a:rPr>
                        <a:t> = wide </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Colour Palette</a:t>
                      </a:r>
                      <a:r>
                        <a:rPr lang="en-GB" sz="700">
                          <a:latin typeface="Calibri"/>
                          <a:ea typeface="Calibri"/>
                          <a:cs typeface="Calibri"/>
                          <a:sym typeface="Calibri"/>
                        </a:rPr>
                        <a:t> – bright and eye catching       stands out                                                                       appeal. </a:t>
                      </a:r>
                      <a:r>
                        <a:rPr lang="en-GB" sz="700">
                          <a:solidFill>
                            <a:srgbClr val="FF0000"/>
                          </a:solidFill>
                          <a:latin typeface="Calibri"/>
                          <a:ea typeface="Calibri"/>
                          <a:cs typeface="Calibri"/>
                          <a:sym typeface="Calibri"/>
                        </a:rPr>
                        <a:t>#thisgirlcan</a:t>
                      </a:r>
                      <a:r>
                        <a:rPr lang="en-GB" sz="700">
                          <a:latin typeface="Calibri"/>
                          <a:ea typeface="Calibri"/>
                          <a:cs typeface="Calibri"/>
                          <a:sym typeface="Calibri"/>
                        </a:rPr>
                        <a:t> – encourages involvement </a:t>
                      </a:r>
                      <a:endParaRPr sz="700">
                        <a:latin typeface="Calibri"/>
                        <a:ea typeface="Calibri"/>
                        <a:cs typeface="Calibri"/>
                        <a:sym typeface="Calibri"/>
                      </a:endParaRPr>
                    </a:p>
                  </a:txBody>
                  <a:tcPr marL="68575" marR="68575" marT="0" marB="0">
                    <a:solidFill>
                      <a:srgbClr val="FFF2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099625">
                <a:tc>
                  <a:txBody>
                    <a:bodyPr/>
                    <a:lstStyle/>
                    <a:p>
                      <a:pPr marL="0" lvl="0" indent="0" algn="l" rtl="0">
                        <a:spcBef>
                          <a:spcPts val="0"/>
                        </a:spcBef>
                        <a:spcAft>
                          <a:spcPts val="0"/>
                        </a:spcAft>
                        <a:buNone/>
                      </a:pPr>
                      <a:r>
                        <a:rPr lang="en-GB" sz="700" b="1">
                          <a:latin typeface="Calibri"/>
                          <a:ea typeface="Calibri"/>
                          <a:cs typeface="Calibri"/>
                          <a:sym typeface="Calibri"/>
                        </a:rPr>
                        <a:t>Historical/Political Context</a:t>
                      </a:r>
                      <a:endParaRPr sz="700" b="1">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The campaign was run by ‘Sport England’ who are a </a:t>
                      </a:r>
                      <a:r>
                        <a:rPr lang="en-GB" sz="700">
                          <a:solidFill>
                            <a:srgbClr val="FF0000"/>
                          </a:solidFill>
                          <a:latin typeface="Calibri"/>
                          <a:ea typeface="Calibri"/>
                          <a:cs typeface="Calibri"/>
                          <a:sym typeface="Calibri"/>
                        </a:rPr>
                        <a:t>government organisation. </a:t>
                      </a:r>
                      <a:r>
                        <a:rPr lang="en-GB" sz="700">
                          <a:latin typeface="Calibri"/>
                          <a:ea typeface="Calibri"/>
                          <a:cs typeface="Calibri"/>
                          <a:sym typeface="Calibri"/>
                        </a:rPr>
                        <a:t>There is no </a:t>
                      </a:r>
                      <a:r>
                        <a:rPr lang="en-GB" sz="700">
                          <a:solidFill>
                            <a:srgbClr val="FF0000"/>
                          </a:solidFill>
                          <a:latin typeface="Calibri"/>
                          <a:ea typeface="Calibri"/>
                          <a:cs typeface="Calibri"/>
                          <a:sym typeface="Calibri"/>
                        </a:rPr>
                        <a:t>commercial aspect</a:t>
                      </a:r>
                      <a:r>
                        <a:rPr lang="en-GB" sz="700">
                          <a:latin typeface="Calibri"/>
                          <a:ea typeface="Calibri"/>
                          <a:cs typeface="Calibri"/>
                          <a:sym typeface="Calibri"/>
                        </a:rPr>
                        <a:t> to the campaign – they were not aiming to make money.</a:t>
                      </a:r>
                      <a:endParaRPr sz="700">
                        <a:latin typeface="Calibri"/>
                        <a:ea typeface="Calibri"/>
                        <a:cs typeface="Calibri"/>
                        <a:sym typeface="Calibri"/>
                      </a:endParaRPr>
                    </a:p>
                  </a:txBody>
                  <a:tcPr marL="68575" marR="68575" marT="0" marB="0">
                    <a:solidFill>
                      <a:srgbClr val="E7E6E6"/>
                    </a:solidFill>
                  </a:tcPr>
                </a:tc>
                <a:tc gridSpan="3">
                  <a:txBody>
                    <a:bodyPr/>
                    <a:lstStyle/>
                    <a:p>
                      <a:pPr marL="0" lvl="0" indent="0" algn="ctr" rtl="0">
                        <a:spcBef>
                          <a:spcPts val="0"/>
                        </a:spcBef>
                        <a:spcAft>
                          <a:spcPts val="0"/>
                        </a:spcAft>
                        <a:buNone/>
                      </a:pPr>
                      <a:r>
                        <a:rPr lang="en-GB" sz="700" b="1">
                          <a:latin typeface="Calibri"/>
                          <a:ea typeface="Calibri"/>
                          <a:cs typeface="Calibri"/>
                          <a:sym typeface="Calibri"/>
                        </a:rPr>
                        <a:t>Representation </a:t>
                      </a:r>
                      <a:r>
                        <a:rPr lang="en-GB" sz="700">
                          <a:latin typeface="Calibri"/>
                          <a:ea typeface="Calibri"/>
                          <a:cs typeface="Calibri"/>
                          <a:sym typeface="Calibri"/>
                        </a:rPr>
                        <a:t> </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Challenging</a:t>
                      </a:r>
                      <a:r>
                        <a:rPr lang="en-GB" sz="700">
                          <a:latin typeface="Calibri"/>
                          <a:ea typeface="Calibri"/>
                          <a:cs typeface="Calibri"/>
                          <a:sym typeface="Calibri"/>
                        </a:rPr>
                        <a:t> dominant ideology that women can’t do sport by portraying physical activity for women in an extremely positive way.  </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Counter-stereotype</a:t>
                      </a:r>
                      <a:r>
                        <a:rPr lang="en-GB" sz="700">
                          <a:latin typeface="Calibri"/>
                          <a:ea typeface="Calibri"/>
                          <a:cs typeface="Calibri"/>
                          <a:sym typeface="Calibri"/>
                        </a:rPr>
                        <a:t> – She is enjoying sport, doesn’t care about being judged on how she looks, she is not weak or unsuccessful at sport. She is independent, confident and happy (body language and facial expression)</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Aspirational role model</a:t>
                      </a:r>
                      <a:r>
                        <a:rPr lang="en-GB" sz="700">
                          <a:latin typeface="Calibri"/>
                          <a:ea typeface="Calibri"/>
                          <a:cs typeface="Calibri"/>
                          <a:sym typeface="Calibri"/>
                        </a:rPr>
                        <a:t> – she is not a famous sports person, shows that anyone can do this </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Focusing</a:t>
                      </a:r>
                      <a:r>
                        <a:rPr lang="en-GB" sz="700">
                          <a:latin typeface="Calibri"/>
                          <a:ea typeface="Calibri"/>
                          <a:cs typeface="Calibri"/>
                          <a:sym typeface="Calibri"/>
                        </a:rPr>
                        <a:t> on what ‘real’ women –no airbrushing, photoshopping, no glossy not perfect but happy. Other adverts don’t do this</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‘Girl’</a:t>
                      </a:r>
                      <a:r>
                        <a:rPr lang="en-GB" sz="700">
                          <a:latin typeface="Calibri"/>
                          <a:ea typeface="Calibri"/>
                          <a:cs typeface="Calibri"/>
                          <a:sym typeface="Calibri"/>
                        </a:rPr>
                        <a:t> use to represent all women but some women may not like this word as it has negative connotation (childish, silly, too young)             </a:t>
                      </a:r>
                      <a:endParaRPr sz="70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GB" sz="700" b="1">
                          <a:solidFill>
                            <a:schemeClr val="dk2"/>
                          </a:solidFill>
                        </a:rPr>
                        <a:t>How is our hero represented?</a:t>
                      </a:r>
                      <a:endParaRPr sz="700" b="1">
                        <a:solidFill>
                          <a:schemeClr val="dk2"/>
                        </a:solidFill>
                      </a:endParaRPr>
                    </a:p>
                    <a:p>
                      <a:pPr marL="457200" lvl="0" indent="-273050" algn="l" rtl="0">
                        <a:spcBef>
                          <a:spcPts val="0"/>
                        </a:spcBef>
                        <a:spcAft>
                          <a:spcPts val="0"/>
                        </a:spcAft>
                        <a:buClr>
                          <a:schemeClr val="dk2"/>
                        </a:buClr>
                        <a:buSzPts val="700"/>
                        <a:buChar char="●"/>
                      </a:pPr>
                      <a:r>
                        <a:rPr lang="en-GB" sz="700">
                          <a:solidFill>
                            <a:schemeClr val="dk2"/>
                          </a:solidFill>
                        </a:rPr>
                        <a:t>Positive (joyous, “lost in the moment” facial expression)</a:t>
                      </a:r>
                      <a:endParaRPr sz="700">
                        <a:solidFill>
                          <a:schemeClr val="dk2"/>
                        </a:solidFill>
                      </a:endParaRPr>
                    </a:p>
                    <a:p>
                      <a:pPr marL="457200" lvl="0" indent="-273050" algn="l" rtl="0">
                        <a:spcBef>
                          <a:spcPts val="0"/>
                        </a:spcBef>
                        <a:spcAft>
                          <a:spcPts val="0"/>
                        </a:spcAft>
                        <a:buClr>
                          <a:schemeClr val="dk2"/>
                        </a:buClr>
                        <a:buSzPts val="700"/>
                        <a:buChar char="●"/>
                      </a:pPr>
                      <a:r>
                        <a:rPr lang="en-GB" sz="700">
                          <a:solidFill>
                            <a:schemeClr val="dk2"/>
                          </a:solidFill>
                        </a:rPr>
                        <a:t>Breaking stereotypes - stereotypically women are thought of as the “weaker sex”, this advert challenges this stereotype</a:t>
                      </a:r>
                      <a:endParaRPr sz="700">
                        <a:solidFill>
                          <a:schemeClr val="dk2"/>
                        </a:solidFill>
                      </a:endParaRPr>
                    </a:p>
                    <a:p>
                      <a:pPr marL="457200" lvl="0" indent="-273050" algn="l" rtl="0">
                        <a:spcBef>
                          <a:spcPts val="0"/>
                        </a:spcBef>
                        <a:spcAft>
                          <a:spcPts val="0"/>
                        </a:spcAft>
                        <a:buClr>
                          <a:schemeClr val="dk2"/>
                        </a:buClr>
                        <a:buSzPts val="700"/>
                        <a:buChar char="●"/>
                      </a:pPr>
                      <a:r>
                        <a:rPr lang="en-GB" sz="700">
                          <a:solidFill>
                            <a:schemeClr val="dk2"/>
                          </a:solidFill>
                        </a:rPr>
                        <a:t>Represents women as independent, happy, confident, this is challenging sexism in the mainstream</a:t>
                      </a:r>
                      <a:endParaRPr sz="700">
                        <a:solidFill>
                          <a:schemeClr val="dk2"/>
                        </a:solidFill>
                      </a:endParaRPr>
                    </a:p>
                    <a:p>
                      <a:pPr marL="0" lvl="0" indent="0" algn="l" rtl="0">
                        <a:spcBef>
                          <a:spcPts val="0"/>
                        </a:spcBef>
                        <a:spcAft>
                          <a:spcPts val="0"/>
                        </a:spcAft>
                        <a:buNone/>
                      </a:pPr>
                      <a:r>
                        <a:rPr lang="en-GB" sz="700">
                          <a:latin typeface="Calibri"/>
                          <a:ea typeface="Calibri"/>
                          <a:cs typeface="Calibri"/>
                          <a:sym typeface="Calibri"/>
                        </a:rPr>
                        <a:t>        </a:t>
                      </a:r>
                      <a:endParaRPr sz="700">
                        <a:latin typeface="Calibri"/>
                        <a:ea typeface="Calibri"/>
                        <a:cs typeface="Calibri"/>
                        <a:sym typeface="Calibri"/>
                      </a:endParaRPr>
                    </a:p>
                  </a:txBody>
                  <a:tcPr marL="68575" marR="68575" marT="0" marB="0">
                    <a:solidFill>
                      <a:srgbClr val="E2EF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197175">
                <a:tc gridSpan="2">
                  <a:txBody>
                    <a:bodyPr/>
                    <a:lstStyle/>
                    <a:p>
                      <a:pPr marL="0" lvl="0" indent="0" algn="l" rtl="0">
                        <a:spcBef>
                          <a:spcPts val="0"/>
                        </a:spcBef>
                        <a:spcAft>
                          <a:spcPts val="0"/>
                        </a:spcAft>
                        <a:buNone/>
                      </a:pPr>
                      <a:r>
                        <a:rPr lang="en-GB" sz="700" b="1">
                          <a:latin typeface="Calibri"/>
                          <a:ea typeface="Calibri"/>
                          <a:cs typeface="Calibri"/>
                          <a:sym typeface="Calibri"/>
                        </a:rPr>
                        <a:t>Key Terms and conventions</a:t>
                      </a:r>
                      <a:endParaRPr sz="700" b="1">
                        <a:latin typeface="Calibri"/>
                        <a:ea typeface="Calibri"/>
                        <a:cs typeface="Calibri"/>
                        <a:sym typeface="Calibri"/>
                      </a:endParaRPr>
                    </a:p>
                    <a:p>
                      <a:pPr marL="0" lvl="0" indent="0" algn="l" rtl="0">
                        <a:spcBef>
                          <a:spcPts val="0"/>
                        </a:spcBef>
                        <a:spcAft>
                          <a:spcPts val="0"/>
                        </a:spcAft>
                        <a:buNone/>
                      </a:pPr>
                      <a:r>
                        <a:rPr lang="en-GB" sz="700">
                          <a:latin typeface="Calibri"/>
                          <a:ea typeface="Calibri"/>
                          <a:cs typeface="Calibri"/>
                          <a:sym typeface="Calibri"/>
                        </a:rPr>
                        <a:t>Copy, Slogan, Logo, Central Image, Typography, Brand Identity, Propp, Rule of Thirds, Mantra, Protagonist, Dominant Ideology, Stereotype, Counter-Stereotype, Hashtag, Social Cohesion, Enigma Code, Use and Gratification Theory, Personal Identity, The Male Gaze (Laura Mulvey), objectify/ objectification </a:t>
                      </a:r>
                      <a:endParaRPr sz="700">
                        <a:latin typeface="Calibri"/>
                        <a:ea typeface="Calibri"/>
                        <a:cs typeface="Calibri"/>
                        <a:sym typeface="Calibri"/>
                      </a:endParaRPr>
                    </a:p>
                  </a:txBody>
                  <a:tcPr marL="68575" marR="68575" marT="0" marB="0">
                    <a:solidFill>
                      <a:srgbClr val="D5DCE4"/>
                    </a:solidFill>
                  </a:tcPr>
                </a:tc>
                <a:tc hMerge="1">
                  <a:txBody>
                    <a:bodyPr/>
                    <a:lstStyle/>
                    <a:p>
                      <a:endParaRPr lang="en-US"/>
                    </a:p>
                  </a:txBody>
                  <a:tcPr/>
                </a:tc>
                <a:tc gridSpan="2">
                  <a:txBody>
                    <a:bodyPr/>
                    <a:lstStyle/>
                    <a:p>
                      <a:pPr marL="0" lvl="0" indent="0" algn="l" rtl="0">
                        <a:spcBef>
                          <a:spcPts val="0"/>
                        </a:spcBef>
                        <a:spcAft>
                          <a:spcPts val="0"/>
                        </a:spcAft>
                        <a:buNone/>
                      </a:pPr>
                      <a:r>
                        <a:rPr lang="en-GB" sz="700" b="1">
                          <a:latin typeface="Calibri"/>
                          <a:ea typeface="Calibri"/>
                          <a:cs typeface="Calibri"/>
                          <a:sym typeface="Calibri"/>
                        </a:rPr>
                        <a:t>Link to Theorists and theories</a:t>
                      </a:r>
                      <a:endParaRPr sz="700" b="1">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Propp</a:t>
                      </a:r>
                      <a:r>
                        <a:rPr lang="en-GB" sz="700">
                          <a:latin typeface="Calibri"/>
                          <a:ea typeface="Calibri"/>
                          <a:cs typeface="Calibri"/>
                          <a:sym typeface="Calibri"/>
                        </a:rPr>
                        <a:t> - Dominance of image suggests she is the ‘protagonist’ / hero as she has overcome fear</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Laura Mulvey Male Gaze</a:t>
                      </a:r>
                      <a:r>
                        <a:rPr lang="en-GB" sz="700">
                          <a:latin typeface="Calibri"/>
                          <a:ea typeface="Calibri"/>
                          <a:cs typeface="Calibri"/>
                          <a:sym typeface="Calibri"/>
                        </a:rPr>
                        <a:t>- this images does not objectify woman, it is not focused on how they look or portraying them in a way that men stereotypically would like.</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Use and Gratification </a:t>
                      </a:r>
                      <a:r>
                        <a:rPr lang="en-GB" sz="700">
                          <a:latin typeface="Calibri"/>
                          <a:ea typeface="Calibri"/>
                          <a:cs typeface="Calibri"/>
                          <a:sym typeface="Calibri"/>
                        </a:rPr>
                        <a:t>- Personal Identity, the audience can see themselves in this person because she is not a celebrity. They can identify with her because she is ordinary, normal and like her they too could learn not to fear being judged and get active.</a:t>
                      </a:r>
                      <a:endParaRPr sz="700">
                        <a:latin typeface="Calibri"/>
                        <a:ea typeface="Calibri"/>
                        <a:cs typeface="Calibri"/>
                        <a:sym typeface="Calibri"/>
                      </a:endParaRPr>
                    </a:p>
                    <a:p>
                      <a:pPr marL="0" lvl="0" indent="0" algn="l" rtl="0">
                        <a:spcBef>
                          <a:spcPts val="0"/>
                        </a:spcBef>
                        <a:spcAft>
                          <a:spcPts val="0"/>
                        </a:spcAft>
                        <a:buNone/>
                      </a:pPr>
                      <a:r>
                        <a:rPr lang="en-GB" sz="700">
                          <a:solidFill>
                            <a:srgbClr val="FF0000"/>
                          </a:solidFill>
                          <a:latin typeface="Calibri"/>
                          <a:ea typeface="Calibri"/>
                          <a:cs typeface="Calibri"/>
                          <a:sym typeface="Calibri"/>
                        </a:rPr>
                        <a:t>Enigma Code (Barthes) </a:t>
                      </a:r>
                      <a:r>
                        <a:rPr lang="en-GB" sz="700">
                          <a:latin typeface="Calibri"/>
                          <a:ea typeface="Calibri"/>
                          <a:cs typeface="Calibri"/>
                          <a:sym typeface="Calibri"/>
                        </a:rPr>
                        <a:t>- ‘this girl can’ - what can she do? Creates a sense of mystery, wonder</a:t>
                      </a:r>
                      <a:endParaRPr sz="700">
                        <a:latin typeface="Calibri"/>
                        <a:ea typeface="Calibri"/>
                        <a:cs typeface="Calibri"/>
                        <a:sym typeface="Calibri"/>
                      </a:endParaRPr>
                    </a:p>
                  </a:txBody>
                  <a:tcPr marL="68575" marR="68575" marT="0" marB="0">
                    <a:solidFill>
                      <a:srgbClr val="CAC4EA"/>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13" name="Google Shape;513;p70"/>
          <p:cNvSpPr txBox="1"/>
          <p:nvPr/>
        </p:nvSpPr>
        <p:spPr>
          <a:xfrm rot="-5400000">
            <a:off x="-2280600" y="2405850"/>
            <a:ext cx="5075400" cy="399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lt1"/>
                </a:solidFill>
              </a:rPr>
              <a:t>KNOWLEDGE ORGANISER: THIS GIRL CAN</a:t>
            </a:r>
            <a:endParaRPr sz="1800" b="1">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1"/>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t" anchorCtr="0">
            <a:noAutofit/>
          </a:bodyPr>
          <a:lstStyle/>
          <a:p>
            <a:pPr marL="0" lvl="0" indent="0" algn="l" rtl="0">
              <a:spcBef>
                <a:spcPts val="0"/>
              </a:spcBef>
              <a:spcAft>
                <a:spcPts val="0"/>
              </a:spcAft>
              <a:buNone/>
            </a:pPr>
            <a:r>
              <a:rPr lang="en-GB"/>
              <a:t>TOP LEVEL THEORY: Reception Theory!</a:t>
            </a:r>
            <a:endParaRPr/>
          </a:p>
        </p:txBody>
      </p:sp>
      <p:sp>
        <p:nvSpPr>
          <p:cNvPr id="519" name="Google Shape;519;p71"/>
          <p:cNvSpPr txBox="1">
            <a:spLocks noGrp="1"/>
          </p:cNvSpPr>
          <p:nvPr>
            <p:ph type="body" idx="1"/>
          </p:nvPr>
        </p:nvSpPr>
        <p:spPr>
          <a:xfrm>
            <a:off x="311700" y="1152475"/>
            <a:ext cx="5963700" cy="234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t>Preferred:</a:t>
            </a:r>
            <a:r>
              <a:rPr lang="en-GB" sz="1400"/>
              <a:t> </a:t>
            </a:r>
            <a:r>
              <a:rPr lang="en-GB" sz="1400">
                <a:solidFill>
                  <a:srgbClr val="93C47D"/>
                </a:solidFill>
              </a:rPr>
              <a:t>Exercise has a positive impact on women’s lives.Sport can still be a feminine activity which can make you (the woman) feel attractive and empowered. </a:t>
            </a:r>
            <a:endParaRPr sz="1400">
              <a:solidFill>
                <a:srgbClr val="93C47D"/>
              </a:solidFill>
            </a:endParaRPr>
          </a:p>
          <a:p>
            <a:pPr marL="0" lvl="0" indent="0" algn="l" rtl="0">
              <a:spcBef>
                <a:spcPts val="1600"/>
              </a:spcBef>
              <a:spcAft>
                <a:spcPts val="0"/>
              </a:spcAft>
              <a:buNone/>
            </a:pPr>
            <a:r>
              <a:rPr lang="en-GB" sz="1400" b="1"/>
              <a:t>Negotiated:</a:t>
            </a:r>
            <a:r>
              <a:rPr lang="en-GB" sz="1400">
                <a:solidFill>
                  <a:srgbClr val="F6B26B"/>
                </a:solidFill>
              </a:rPr>
              <a:t>Exercise </a:t>
            </a:r>
            <a:r>
              <a:rPr lang="en-GB" sz="1400" i="1">
                <a:solidFill>
                  <a:srgbClr val="F6B26B"/>
                </a:solidFill>
              </a:rPr>
              <a:t>can</a:t>
            </a:r>
            <a:r>
              <a:rPr lang="en-GB" sz="1400">
                <a:solidFill>
                  <a:srgbClr val="F6B26B"/>
                </a:solidFill>
              </a:rPr>
              <a:t> have a positive impact on women’s lives, but I don’t want to get all sweaty, I don’t like that.</a:t>
            </a:r>
            <a:endParaRPr sz="1400">
              <a:solidFill>
                <a:srgbClr val="F6B26B"/>
              </a:solidFill>
            </a:endParaRPr>
          </a:p>
          <a:p>
            <a:pPr marL="0" lvl="0" indent="0" algn="l" rtl="0">
              <a:spcBef>
                <a:spcPts val="1600"/>
              </a:spcBef>
              <a:spcAft>
                <a:spcPts val="0"/>
              </a:spcAft>
              <a:buNone/>
            </a:pPr>
            <a:r>
              <a:rPr lang="en-GB" sz="1400" b="1"/>
              <a:t>Oppositional</a:t>
            </a:r>
            <a:r>
              <a:rPr lang="en-GB" sz="1400"/>
              <a:t>:</a:t>
            </a:r>
            <a:r>
              <a:rPr lang="en-GB" sz="1400">
                <a:solidFill>
                  <a:srgbClr val="FF0000"/>
                </a:solidFill>
              </a:rPr>
              <a:t> Exercise is not positive. It is hard and horrible. In fact, exercise and sport should be for men, not women.</a:t>
            </a:r>
            <a:endParaRPr sz="1400">
              <a:solidFill>
                <a:srgbClr val="FF0000"/>
              </a:solidFill>
            </a:endParaRPr>
          </a:p>
          <a:p>
            <a:pPr marL="0" lvl="0" indent="0" algn="ctr" rtl="0">
              <a:lnSpc>
                <a:spcPct val="100000"/>
              </a:lnSpc>
              <a:spcBef>
                <a:spcPts val="1600"/>
              </a:spcBef>
              <a:spcAft>
                <a:spcPts val="0"/>
              </a:spcAft>
              <a:buClr>
                <a:schemeClr val="dk1"/>
              </a:buClr>
              <a:buSzPts val="1100"/>
              <a:buFont typeface="Arial"/>
              <a:buNone/>
            </a:pPr>
            <a:endParaRPr sz="2800"/>
          </a:p>
          <a:p>
            <a:pPr marL="0" lvl="0" indent="0" algn="l" rtl="0">
              <a:spcBef>
                <a:spcPts val="0"/>
              </a:spcBef>
              <a:spcAft>
                <a:spcPts val="1600"/>
              </a:spcAft>
              <a:buNone/>
            </a:pPr>
            <a:endParaRPr/>
          </a:p>
        </p:txBody>
      </p:sp>
      <p:sp>
        <p:nvSpPr>
          <p:cNvPr id="520" name="Google Shape;520;p71"/>
          <p:cNvSpPr txBox="1"/>
          <p:nvPr/>
        </p:nvSpPr>
        <p:spPr>
          <a:xfrm>
            <a:off x="311700" y="3560600"/>
            <a:ext cx="8598000" cy="14706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GB" sz="800" b="1">
                <a:solidFill>
                  <a:srgbClr val="FFFF00"/>
                </a:solidFill>
                <a:latin typeface="Calibri"/>
                <a:ea typeface="Calibri"/>
                <a:cs typeface="Calibri"/>
                <a:sym typeface="Calibri"/>
              </a:rPr>
              <a:t>Feminism:</a:t>
            </a:r>
            <a:r>
              <a:rPr lang="en-GB" sz="800">
                <a:solidFill>
                  <a:srgbClr val="FFFF00"/>
                </a:solidFill>
                <a:latin typeface="Calibri"/>
                <a:ea typeface="Calibri"/>
                <a:cs typeface="Calibri"/>
                <a:sym typeface="Calibri"/>
              </a:rPr>
              <a:t> The belief that men and women should have equal rights </a:t>
            </a:r>
            <a:endParaRPr sz="800">
              <a:solidFill>
                <a:srgbClr val="FFFF00"/>
              </a:solidFill>
              <a:latin typeface="Calibri"/>
              <a:ea typeface="Calibri"/>
              <a:cs typeface="Calibri"/>
              <a:sym typeface="Calibri"/>
            </a:endParaRPr>
          </a:p>
          <a:p>
            <a:pPr marL="0" lvl="0" indent="0" algn="l" rtl="0">
              <a:lnSpc>
                <a:spcPct val="107916"/>
              </a:lnSpc>
              <a:spcBef>
                <a:spcPts val="800"/>
              </a:spcBef>
              <a:spcAft>
                <a:spcPts val="0"/>
              </a:spcAft>
              <a:buNone/>
            </a:pPr>
            <a:r>
              <a:rPr lang="en-GB" sz="800" b="1">
                <a:solidFill>
                  <a:srgbClr val="FFFF00"/>
                </a:solidFill>
                <a:latin typeface="Calibri"/>
                <a:ea typeface="Calibri"/>
                <a:cs typeface="Calibri"/>
                <a:sym typeface="Calibri"/>
              </a:rPr>
              <a:t>Dominant ideology</a:t>
            </a:r>
            <a:r>
              <a:rPr lang="en-GB" sz="800">
                <a:solidFill>
                  <a:srgbClr val="FFFF00"/>
                </a:solidFill>
                <a:latin typeface="Calibri"/>
                <a:ea typeface="Calibri"/>
                <a:cs typeface="Calibri"/>
                <a:sym typeface="Calibri"/>
              </a:rPr>
              <a:t> – Hegemonic view</a:t>
            </a:r>
            <a:endParaRPr sz="800">
              <a:solidFill>
                <a:srgbClr val="FFFF00"/>
              </a:solidFill>
              <a:latin typeface="Calibri"/>
              <a:ea typeface="Calibri"/>
              <a:cs typeface="Calibri"/>
              <a:sym typeface="Calibri"/>
            </a:endParaRPr>
          </a:p>
          <a:p>
            <a:pPr marL="0" lvl="0" indent="0" algn="l" rtl="0">
              <a:lnSpc>
                <a:spcPct val="107916"/>
              </a:lnSpc>
              <a:spcBef>
                <a:spcPts val="800"/>
              </a:spcBef>
              <a:spcAft>
                <a:spcPts val="0"/>
              </a:spcAft>
              <a:buNone/>
            </a:pPr>
            <a:r>
              <a:rPr lang="en-GB" sz="800" b="1">
                <a:solidFill>
                  <a:srgbClr val="FFFF00"/>
                </a:solidFill>
                <a:latin typeface="Calibri"/>
                <a:ea typeface="Calibri"/>
                <a:cs typeface="Calibri"/>
                <a:sym typeface="Calibri"/>
              </a:rPr>
              <a:t>Encoding </a:t>
            </a:r>
            <a:r>
              <a:rPr lang="en-GB" sz="800">
                <a:solidFill>
                  <a:srgbClr val="FFFF00"/>
                </a:solidFill>
                <a:latin typeface="Calibri"/>
                <a:ea typeface="Calibri"/>
                <a:cs typeface="Calibri"/>
                <a:sym typeface="Calibri"/>
              </a:rPr>
              <a:t>– The message which has been put into the image </a:t>
            </a:r>
            <a:endParaRPr sz="800">
              <a:solidFill>
                <a:srgbClr val="FFFF00"/>
              </a:solidFill>
              <a:latin typeface="Calibri"/>
              <a:ea typeface="Calibri"/>
              <a:cs typeface="Calibri"/>
              <a:sym typeface="Calibri"/>
            </a:endParaRPr>
          </a:p>
          <a:p>
            <a:pPr marL="0" lvl="0" indent="0" algn="l" rtl="0">
              <a:lnSpc>
                <a:spcPct val="107916"/>
              </a:lnSpc>
              <a:spcBef>
                <a:spcPts val="800"/>
              </a:spcBef>
              <a:spcAft>
                <a:spcPts val="0"/>
              </a:spcAft>
              <a:buNone/>
            </a:pPr>
            <a:r>
              <a:rPr lang="en-GB" sz="800" b="1">
                <a:solidFill>
                  <a:srgbClr val="FFFF00"/>
                </a:solidFill>
                <a:latin typeface="Calibri"/>
                <a:ea typeface="Calibri"/>
                <a:cs typeface="Calibri"/>
                <a:sym typeface="Calibri"/>
              </a:rPr>
              <a:t>Decoding</a:t>
            </a:r>
            <a:r>
              <a:rPr lang="en-GB" sz="800">
                <a:solidFill>
                  <a:srgbClr val="FFFF00"/>
                </a:solidFill>
                <a:latin typeface="Calibri"/>
                <a:ea typeface="Calibri"/>
                <a:cs typeface="Calibri"/>
                <a:sym typeface="Calibri"/>
              </a:rPr>
              <a:t> – The message the audience can take out of the image</a:t>
            </a:r>
            <a:endParaRPr sz="800">
              <a:solidFill>
                <a:srgbClr val="FFFF00"/>
              </a:solidFill>
              <a:latin typeface="Calibri"/>
              <a:ea typeface="Calibri"/>
              <a:cs typeface="Calibri"/>
              <a:sym typeface="Calibri"/>
            </a:endParaRPr>
          </a:p>
          <a:p>
            <a:pPr marL="0" lvl="0" indent="0" algn="l" rtl="0">
              <a:lnSpc>
                <a:spcPct val="107916"/>
              </a:lnSpc>
              <a:spcBef>
                <a:spcPts val="800"/>
              </a:spcBef>
              <a:spcAft>
                <a:spcPts val="0"/>
              </a:spcAft>
              <a:buNone/>
            </a:pPr>
            <a:r>
              <a:rPr lang="en-GB" sz="800" b="1">
                <a:solidFill>
                  <a:srgbClr val="FFFF00"/>
                </a:solidFill>
                <a:latin typeface="Calibri"/>
                <a:ea typeface="Calibri"/>
                <a:cs typeface="Calibri"/>
                <a:sym typeface="Calibri"/>
              </a:rPr>
              <a:t>Male Gaze theory</a:t>
            </a:r>
            <a:r>
              <a:rPr lang="en-GB" sz="800">
                <a:solidFill>
                  <a:srgbClr val="FFFF00"/>
                </a:solidFill>
                <a:latin typeface="Calibri"/>
                <a:ea typeface="Calibri"/>
                <a:cs typeface="Calibri"/>
                <a:sym typeface="Calibri"/>
              </a:rPr>
              <a:t> – When characters within a media are positioned to make the male audience look at them in a voyeuristic way</a:t>
            </a:r>
            <a:endParaRPr sz="800">
              <a:solidFill>
                <a:srgbClr val="FFFF00"/>
              </a:solidFill>
              <a:latin typeface="Calibri"/>
              <a:ea typeface="Calibri"/>
              <a:cs typeface="Calibri"/>
              <a:sym typeface="Calibri"/>
            </a:endParaRPr>
          </a:p>
          <a:p>
            <a:pPr marL="0" lvl="0" indent="0" algn="l" rtl="0">
              <a:lnSpc>
                <a:spcPct val="107916"/>
              </a:lnSpc>
              <a:spcBef>
                <a:spcPts val="800"/>
              </a:spcBef>
              <a:spcAft>
                <a:spcPts val="800"/>
              </a:spcAft>
              <a:buNone/>
            </a:pPr>
            <a:r>
              <a:rPr lang="en-GB" sz="800" b="1">
                <a:solidFill>
                  <a:srgbClr val="FFFF00"/>
                </a:solidFill>
                <a:latin typeface="Calibri"/>
                <a:ea typeface="Calibri"/>
                <a:cs typeface="Calibri"/>
                <a:sym typeface="Calibri"/>
              </a:rPr>
              <a:t>Voyeurism – </a:t>
            </a:r>
            <a:r>
              <a:rPr lang="en-GB" sz="800">
                <a:solidFill>
                  <a:srgbClr val="FFFF00"/>
                </a:solidFill>
                <a:latin typeface="Calibri"/>
                <a:ea typeface="Calibri"/>
                <a:cs typeface="Calibri"/>
                <a:sym typeface="Calibri"/>
              </a:rPr>
              <a:t>Taking pleasure in watching something or someone  </a:t>
            </a:r>
            <a:endParaRPr sz="800">
              <a:solidFill>
                <a:srgbClr val="FFFF00"/>
              </a:solidFill>
            </a:endParaRPr>
          </a:p>
        </p:txBody>
      </p:sp>
      <p:pic>
        <p:nvPicPr>
          <p:cNvPr id="521" name="Google Shape;521;p71"/>
          <p:cNvPicPr preferRelativeResize="0"/>
          <p:nvPr/>
        </p:nvPicPr>
        <p:blipFill>
          <a:blip r:embed="rId3">
            <a:alphaModFix/>
          </a:blip>
          <a:stretch>
            <a:fillRect/>
          </a:stretch>
        </p:blipFill>
        <p:spPr>
          <a:xfrm>
            <a:off x="6323247" y="961925"/>
            <a:ext cx="2671328" cy="40692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2"/>
          <p:cNvSpPr txBox="1">
            <a:spLocks noGrp="1"/>
          </p:cNvSpPr>
          <p:nvPr>
            <p:ph type="title"/>
          </p:nvPr>
        </p:nvSpPr>
        <p:spPr>
          <a:xfrm>
            <a:off x="162725" y="445025"/>
            <a:ext cx="86697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b="1" u="sng">
                <a:solidFill>
                  <a:schemeClr val="hlink"/>
                </a:solidFill>
                <a:hlinkClick r:id="rId3"/>
              </a:rPr>
              <a:t>LINK</a:t>
            </a:r>
            <a:r>
              <a:rPr lang="en-GB" b="1">
                <a:solidFill>
                  <a:schemeClr val="hlink"/>
                </a:solidFill>
                <a:uFill>
                  <a:noFill/>
                </a:uFill>
                <a:hlinkClick r:id="rId3"/>
              </a:rPr>
              <a:t> </a:t>
            </a:r>
            <a:r>
              <a:rPr lang="en-GB">
                <a:solidFill>
                  <a:srgbClr val="FF0000"/>
                </a:solidFill>
              </a:rPr>
              <a:t>TO </a:t>
            </a:r>
            <a:r>
              <a:rPr lang="en-GB" u="sng">
                <a:solidFill>
                  <a:srgbClr val="FF0000"/>
                </a:solidFill>
              </a:rPr>
              <a:t>ALL</a:t>
            </a:r>
            <a:r>
              <a:rPr lang="en-GB">
                <a:solidFill>
                  <a:srgbClr val="FF0000"/>
                </a:solidFill>
              </a:rPr>
              <a:t> THE INFORMATION ON </a:t>
            </a:r>
            <a:r>
              <a:rPr lang="en-GB" b="1">
                <a:solidFill>
                  <a:srgbClr val="FF0000"/>
                </a:solidFill>
              </a:rPr>
              <a:t>This Girl Can</a:t>
            </a:r>
            <a:endParaRPr b="1">
              <a:solidFill>
                <a:srgbClr val="FF0000"/>
              </a:solidFill>
            </a:endParaRPr>
          </a:p>
        </p:txBody>
      </p:sp>
      <p:sp>
        <p:nvSpPr>
          <p:cNvPr id="527" name="Google Shape;527;p72"/>
          <p:cNvSpPr txBox="1">
            <a:spLocks noGrp="1"/>
          </p:cNvSpPr>
          <p:nvPr>
            <p:ph type="body" idx="1"/>
          </p:nvPr>
        </p:nvSpPr>
        <p:spPr>
          <a:xfrm>
            <a:off x="311700" y="1152475"/>
            <a:ext cx="27936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u="sng">
                <a:solidFill>
                  <a:schemeClr val="hlink"/>
                </a:solidFill>
                <a:hlinkClick r:id="rId3"/>
              </a:rPr>
              <a:t>CLICK HERE TO SEE THE EDUQAS FACT SHEET ON </a:t>
            </a:r>
            <a:r>
              <a:rPr lang="en-GB"/>
              <a:t>T</a:t>
            </a:r>
            <a:r>
              <a:rPr lang="en-GB" u="sng">
                <a:solidFill>
                  <a:schemeClr val="hlink"/>
                </a:solidFill>
              </a:rPr>
              <a:t>his Girl Can</a:t>
            </a:r>
            <a:endParaRPr/>
          </a:p>
          <a:p>
            <a:pPr marL="0" lvl="0" indent="0" algn="l" rtl="0">
              <a:spcBef>
                <a:spcPts val="1600"/>
              </a:spcBef>
              <a:spcAft>
                <a:spcPts val="1600"/>
              </a:spcAft>
              <a:buNone/>
            </a:pPr>
            <a:endParaRPr/>
          </a:p>
        </p:txBody>
      </p:sp>
      <p:pic>
        <p:nvPicPr>
          <p:cNvPr id="528" name="Google Shape;528;p72"/>
          <p:cNvPicPr preferRelativeResize="0"/>
          <p:nvPr/>
        </p:nvPicPr>
        <p:blipFill>
          <a:blip r:embed="rId4">
            <a:alphaModFix/>
          </a:blip>
          <a:stretch>
            <a:fillRect/>
          </a:stretch>
        </p:blipFill>
        <p:spPr>
          <a:xfrm>
            <a:off x="4974550" y="1466850"/>
            <a:ext cx="1744200" cy="2571751"/>
          </a:xfrm>
          <a:prstGeom prst="rect">
            <a:avLst/>
          </a:prstGeom>
          <a:noFill/>
          <a:ln>
            <a:noFill/>
          </a:ln>
        </p:spPr>
      </p:pic>
      <p:pic>
        <p:nvPicPr>
          <p:cNvPr id="529" name="Google Shape;529;p72"/>
          <p:cNvPicPr preferRelativeResize="0"/>
          <p:nvPr/>
        </p:nvPicPr>
        <p:blipFill>
          <a:blip r:embed="rId5">
            <a:alphaModFix/>
          </a:blip>
          <a:stretch>
            <a:fillRect/>
          </a:stretch>
        </p:blipFill>
        <p:spPr>
          <a:xfrm>
            <a:off x="6852100" y="1425186"/>
            <a:ext cx="1744200" cy="2655064"/>
          </a:xfrm>
          <a:prstGeom prst="rect">
            <a:avLst/>
          </a:prstGeom>
          <a:noFill/>
          <a:ln>
            <a:noFill/>
          </a:ln>
        </p:spPr>
      </p:pic>
      <p:pic>
        <p:nvPicPr>
          <p:cNvPr id="530" name="Google Shape;530;p72"/>
          <p:cNvPicPr preferRelativeResize="0"/>
          <p:nvPr/>
        </p:nvPicPr>
        <p:blipFill>
          <a:blip r:embed="rId6">
            <a:alphaModFix/>
          </a:blip>
          <a:stretch>
            <a:fillRect/>
          </a:stretch>
        </p:blipFill>
        <p:spPr>
          <a:xfrm>
            <a:off x="3074454" y="1250837"/>
            <a:ext cx="2104425" cy="3003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3"/>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0000"/>
                </a:solidFill>
              </a:rPr>
              <a:t>The Man With The Golden Gun</a:t>
            </a:r>
            <a:endParaRPr sz="4800" b="1">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74"/>
          <p:cNvPicPr preferRelativeResize="0">
            <a:picLocks noGrp="1"/>
          </p:cNvPicPr>
          <p:nvPr>
            <p:ph type="body" idx="1"/>
          </p:nvPr>
        </p:nvPicPr>
        <p:blipFill rotWithShape="1">
          <a:blip r:embed="rId3">
            <a:alphaModFix/>
          </a:blip>
          <a:srcRect l="-976" r="271" b="-210"/>
          <a:stretch/>
        </p:blipFill>
        <p:spPr>
          <a:xfrm>
            <a:off x="2777975" y="92400"/>
            <a:ext cx="3723000" cy="4958700"/>
          </a:xfrm>
          <a:prstGeom prst="rect">
            <a:avLst/>
          </a:prstGeom>
          <a:noFill/>
          <a:ln>
            <a:noFill/>
          </a:ln>
        </p:spPr>
      </p:pic>
      <p:sp>
        <p:nvSpPr>
          <p:cNvPr id="541" name="Google Shape;541;p74"/>
          <p:cNvSpPr txBox="1"/>
          <p:nvPr/>
        </p:nvSpPr>
        <p:spPr>
          <a:xfrm>
            <a:off x="101375" y="192450"/>
            <a:ext cx="3039900" cy="4858800"/>
          </a:xfrm>
          <a:prstGeom prst="rect">
            <a:avLst/>
          </a:prstGeom>
          <a:solidFill>
            <a:srgbClr val="FCE5CD"/>
          </a:solidFill>
          <a:ln w="3810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dvent Pro SemiBold"/>
              <a:buNone/>
            </a:pPr>
            <a:r>
              <a:rPr lang="en-GB" sz="800" b="0" i="0" u="none" strike="noStrike" cap="none">
                <a:solidFill>
                  <a:srgbClr val="000000"/>
                </a:solidFill>
                <a:latin typeface="Advent Pro SemiBold"/>
                <a:ea typeface="Advent Pro SemiBold"/>
                <a:cs typeface="Advent Pro SemiBold"/>
                <a:sym typeface="Advent Pro SemiBold"/>
              </a:rPr>
              <a:t>Central </a:t>
            </a:r>
            <a:r>
              <a:rPr lang="en-GB" sz="800" b="1" i="0" u="sng" strike="noStrike" cap="none">
                <a:solidFill>
                  <a:srgbClr val="000000"/>
                </a:solidFill>
                <a:latin typeface="Advent Pro"/>
                <a:ea typeface="Advent Pro"/>
                <a:cs typeface="Advent Pro"/>
                <a:sym typeface="Advent Pro"/>
              </a:rPr>
              <a:t>mid-shot</a:t>
            </a:r>
            <a:r>
              <a:rPr lang="en-GB" sz="800" b="0" i="0" u="none" strike="noStrike" cap="none">
                <a:solidFill>
                  <a:srgbClr val="000000"/>
                </a:solidFill>
                <a:latin typeface="Advent Pro SemiBold"/>
                <a:ea typeface="Advent Pro SemiBold"/>
                <a:cs typeface="Advent Pro SemiBold"/>
                <a:sym typeface="Advent Pro SemiBold"/>
              </a:rPr>
              <a:t> of James Bond holding a gun with confidence across his body.  The dominance of the image suggests he is the </a:t>
            </a:r>
            <a:r>
              <a:rPr lang="en-GB" sz="800" b="1" i="0" u="sng" strike="noStrike" cap="none">
                <a:solidFill>
                  <a:srgbClr val="000000"/>
                </a:solidFill>
                <a:latin typeface="Advent Pro"/>
                <a:ea typeface="Advent Pro"/>
                <a:cs typeface="Advent Pro"/>
                <a:sym typeface="Advent Pro"/>
              </a:rPr>
              <a:t>protagonist</a:t>
            </a:r>
            <a:r>
              <a:rPr lang="en-GB" sz="800" b="0" i="0" u="none" strike="noStrike" cap="none">
                <a:solidFill>
                  <a:srgbClr val="000000"/>
                </a:solidFill>
                <a:latin typeface="Advent Pro SemiBold"/>
                <a:ea typeface="Advent Pro SemiBold"/>
                <a:cs typeface="Advent Pro SemiBold"/>
                <a:sym typeface="Advent Pro SemiBold"/>
              </a:rPr>
              <a:t> and so probably the ‘hero’ according to Propp..  </a:t>
            </a:r>
            <a:endParaRPr sz="800"/>
          </a:p>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dvent Pro SemiBold"/>
              <a:ea typeface="Advent Pro SemiBold"/>
              <a:cs typeface="Advent Pro SemiBold"/>
              <a:sym typeface="Advent Pro SemiBold"/>
            </a:endParaRPr>
          </a:p>
          <a:p>
            <a:pPr marL="0" marR="0" lvl="0" indent="0" algn="l" rtl="0">
              <a:lnSpc>
                <a:spcPct val="100000"/>
              </a:lnSpc>
              <a:spcBef>
                <a:spcPts val="0"/>
              </a:spcBef>
              <a:spcAft>
                <a:spcPts val="0"/>
              </a:spcAft>
              <a:buClr>
                <a:srgbClr val="000000"/>
              </a:buClr>
              <a:buSzPts val="1400"/>
              <a:buFont typeface="Advent Pro SemiBold"/>
              <a:buNone/>
            </a:pPr>
            <a:r>
              <a:rPr lang="en-GB" sz="800" b="0" i="0" u="none" strike="noStrike" cap="none">
                <a:solidFill>
                  <a:srgbClr val="000000"/>
                </a:solidFill>
                <a:latin typeface="Advent Pro SemiBold"/>
                <a:ea typeface="Advent Pro SemiBold"/>
                <a:cs typeface="Advent Pro SemiBold"/>
                <a:sym typeface="Advent Pro SemiBold"/>
              </a:rPr>
              <a:t>The poster uses </a:t>
            </a:r>
            <a:r>
              <a:rPr lang="en-GB" sz="800" b="1" i="0" u="sng" strike="noStrike" cap="none">
                <a:solidFill>
                  <a:srgbClr val="000000"/>
                </a:solidFill>
                <a:latin typeface="Advent Pro"/>
                <a:ea typeface="Advent Pro"/>
                <a:cs typeface="Advent Pro"/>
                <a:sym typeface="Advent Pro"/>
              </a:rPr>
              <a:t>direct address</a:t>
            </a:r>
            <a:r>
              <a:rPr lang="en-GB" sz="800" b="0" i="0" u="none" strike="noStrike" cap="none">
                <a:solidFill>
                  <a:srgbClr val="000000"/>
                </a:solidFill>
                <a:latin typeface="Advent Pro SemiBold"/>
                <a:ea typeface="Advent Pro SemiBold"/>
                <a:cs typeface="Advent Pro SemiBold"/>
                <a:sym typeface="Advent Pro SemiBold"/>
              </a:rPr>
              <a:t> with Bond making eye contact with the audience.  His lack of smile and intense stare suggests he is serious and remains calm among the surrounding chaos.  This suggests one of Bond’s strengths to the audience - how he never fails to perform under pressure. </a:t>
            </a:r>
            <a:endParaRPr sz="800"/>
          </a:p>
          <a:p>
            <a:pPr marL="0" marR="0" lvl="0" indent="0" algn="l"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Advent Pro SemiBold"/>
              <a:ea typeface="Advent Pro SemiBold"/>
              <a:cs typeface="Advent Pro SemiBold"/>
              <a:sym typeface="Advent Pro SemiBold"/>
            </a:endParaRPr>
          </a:p>
          <a:p>
            <a:pPr marL="0" marR="0" lvl="0" indent="0" algn="l" rtl="0">
              <a:lnSpc>
                <a:spcPct val="100000"/>
              </a:lnSpc>
              <a:spcBef>
                <a:spcPts val="0"/>
              </a:spcBef>
              <a:spcAft>
                <a:spcPts val="0"/>
              </a:spcAft>
              <a:buClr>
                <a:srgbClr val="000000"/>
              </a:buClr>
              <a:buSzPts val="1400"/>
              <a:buFont typeface="Advent Pro SemiBold"/>
              <a:buNone/>
            </a:pPr>
            <a:r>
              <a:rPr lang="en-GB" sz="800" b="0" i="0" u="none" strike="noStrike" cap="none">
                <a:solidFill>
                  <a:srgbClr val="000000"/>
                </a:solidFill>
                <a:latin typeface="Advent Pro SemiBold"/>
                <a:ea typeface="Advent Pro SemiBold"/>
                <a:cs typeface="Advent Pro SemiBold"/>
                <a:sym typeface="Advent Pro SemiBold"/>
              </a:rPr>
              <a:t>His suit </a:t>
            </a:r>
            <a:r>
              <a:rPr lang="en-GB" sz="800" b="1" i="0" u="sng" strike="noStrike" cap="none">
                <a:solidFill>
                  <a:srgbClr val="000000"/>
                </a:solidFill>
                <a:latin typeface="Advent Pro"/>
                <a:ea typeface="Advent Pro"/>
                <a:cs typeface="Advent Pro"/>
                <a:sym typeface="Advent Pro"/>
              </a:rPr>
              <a:t>connotes </a:t>
            </a:r>
            <a:r>
              <a:rPr lang="en-GB" sz="800" b="0" i="0" u="none" strike="noStrike" cap="none">
                <a:solidFill>
                  <a:srgbClr val="000000"/>
                </a:solidFill>
                <a:latin typeface="Advent Pro SemiBold"/>
                <a:ea typeface="Advent Pro SemiBold"/>
                <a:cs typeface="Advent Pro SemiBold"/>
                <a:sym typeface="Advent Pro SemiBold"/>
              </a:rPr>
              <a:t>and professionalism, and the gun which is an iconic symbol of Bond’s character or ‘uniform’ </a:t>
            </a:r>
            <a:r>
              <a:rPr lang="en-GB" sz="800" b="1" i="0" u="sng" strike="noStrike" cap="none">
                <a:solidFill>
                  <a:srgbClr val="000000"/>
                </a:solidFill>
                <a:latin typeface="Advent Pro"/>
                <a:ea typeface="Advent Pro"/>
                <a:cs typeface="Advent Pro"/>
                <a:sym typeface="Advent Pro"/>
              </a:rPr>
              <a:t>signifies </a:t>
            </a:r>
            <a:r>
              <a:rPr lang="en-GB" sz="800" b="0" i="0" u="none" strike="noStrike" cap="none">
                <a:solidFill>
                  <a:srgbClr val="000000"/>
                </a:solidFill>
                <a:latin typeface="Advent Pro SemiBold"/>
                <a:ea typeface="Advent Pro SemiBold"/>
                <a:cs typeface="Advent Pro SemiBold"/>
                <a:sym typeface="Advent Pro SemiBold"/>
              </a:rPr>
              <a:t>action and danger. </a:t>
            </a:r>
            <a:endParaRPr sz="800" b="0" i="0" u="none" strike="noStrike" cap="none">
              <a:solidFill>
                <a:srgbClr val="000000"/>
              </a:solidFill>
              <a:latin typeface="Advent Pro SemiBold"/>
              <a:ea typeface="Advent Pro SemiBold"/>
              <a:cs typeface="Advent Pro SemiBold"/>
              <a:sym typeface="Advent Pro SemiBold"/>
            </a:endParaRPr>
          </a:p>
          <a:p>
            <a:pPr marL="0" marR="0" lvl="0" indent="0" algn="l" rtl="0">
              <a:lnSpc>
                <a:spcPct val="100000"/>
              </a:lnSpc>
              <a:spcBef>
                <a:spcPts val="0"/>
              </a:spcBef>
              <a:spcAft>
                <a:spcPts val="0"/>
              </a:spcAft>
              <a:buClr>
                <a:srgbClr val="000000"/>
              </a:buClr>
              <a:buSzPts val="1400"/>
              <a:buFont typeface="Advent Pro SemiBold"/>
              <a:buNone/>
            </a:pPr>
            <a:endParaRPr sz="800">
              <a:latin typeface="Advent Pro SemiBold"/>
              <a:ea typeface="Advent Pro SemiBold"/>
              <a:cs typeface="Advent Pro SemiBold"/>
              <a:sym typeface="Advent Pro SemiBold"/>
            </a:endParaRPr>
          </a:p>
          <a:p>
            <a:pPr marL="0" marR="0" lvl="0" indent="0" algn="l" rtl="0">
              <a:lnSpc>
                <a:spcPct val="100000"/>
              </a:lnSpc>
              <a:spcBef>
                <a:spcPts val="0"/>
              </a:spcBef>
              <a:spcAft>
                <a:spcPts val="0"/>
              </a:spcAft>
              <a:buClr>
                <a:srgbClr val="000000"/>
              </a:buClr>
              <a:buSzPts val="1400"/>
              <a:buFont typeface="Advent Pro SemiBold"/>
              <a:buNone/>
            </a:pPr>
            <a:r>
              <a:rPr lang="en-GB" sz="800" b="1">
                <a:latin typeface="Advent Pro"/>
                <a:ea typeface="Advent Pro"/>
                <a:cs typeface="Advent Pro"/>
                <a:sym typeface="Advent Pro"/>
              </a:rPr>
              <a:t>GENRE </a:t>
            </a:r>
            <a:r>
              <a:rPr lang="en-GB" sz="800">
                <a:latin typeface="Advent Pro SemiBold"/>
                <a:ea typeface="Advent Pro SemiBold"/>
                <a:cs typeface="Advent Pro SemiBold"/>
                <a:sym typeface="Advent Pro SemiBold"/>
              </a:rPr>
              <a:t>CONVENTIONS</a:t>
            </a:r>
            <a:endParaRPr sz="800">
              <a:latin typeface="Advent Pro SemiBold"/>
              <a:ea typeface="Advent Pro SemiBold"/>
              <a:cs typeface="Advent Pro SemiBold"/>
              <a:sym typeface="Advent Pro SemiBold"/>
            </a:endParaRPr>
          </a:p>
          <a:p>
            <a:pPr marL="0" lvl="0" indent="0" algn="l" rtl="0">
              <a:spcBef>
                <a:spcPts val="0"/>
              </a:spcBef>
              <a:spcAft>
                <a:spcPts val="0"/>
              </a:spcAft>
              <a:buClr>
                <a:schemeClr val="dk1"/>
              </a:buClr>
              <a:buSzPts val="1400"/>
              <a:buFont typeface="Arial"/>
              <a:buNone/>
            </a:pPr>
            <a:r>
              <a:rPr lang="en-GB" sz="800">
                <a:solidFill>
                  <a:schemeClr val="dk1"/>
                </a:solidFill>
                <a:latin typeface="Advent Pro SemiBold"/>
                <a:ea typeface="Advent Pro SemiBold"/>
                <a:cs typeface="Advent Pro SemiBold"/>
                <a:sym typeface="Advent Pro SemiBold"/>
              </a:rPr>
              <a:t>Surrounding Bond are more images of explosions and destruction, weapons and violence.  There is also evidence of exotic/foreign locations, suggestive of Asia - clearly indicating a sense of travel and thereby indicating a genre </a:t>
            </a:r>
            <a:r>
              <a:rPr lang="en-GB" sz="800" b="1" u="sng">
                <a:solidFill>
                  <a:schemeClr val="dk1"/>
                </a:solidFill>
                <a:latin typeface="Advent Pro"/>
                <a:ea typeface="Advent Pro"/>
                <a:cs typeface="Advent Pro"/>
                <a:sym typeface="Advent Pro"/>
              </a:rPr>
              <a:t>genre </a:t>
            </a:r>
            <a:r>
              <a:rPr lang="en-GB" sz="800">
                <a:solidFill>
                  <a:schemeClr val="dk1"/>
                </a:solidFill>
                <a:latin typeface="Advent Pro SemiBold"/>
                <a:ea typeface="Advent Pro SemiBold"/>
                <a:cs typeface="Advent Pro SemiBold"/>
                <a:sym typeface="Advent Pro SemiBold"/>
              </a:rPr>
              <a:t>of Action Adventure/Thriller. THIS is also a link to the SOCIAL situation of the GLOBAL ENERGY CRISIS.</a:t>
            </a:r>
            <a:endParaRPr sz="800">
              <a:solidFill>
                <a:schemeClr val="dk1"/>
              </a:solidFill>
              <a:latin typeface="Advent Pro SemiBold"/>
              <a:ea typeface="Advent Pro SemiBold"/>
              <a:cs typeface="Advent Pro SemiBold"/>
              <a:sym typeface="Advent Pro SemiBold"/>
            </a:endParaRPr>
          </a:p>
          <a:p>
            <a:pPr marL="0" lvl="0" indent="0" algn="l" rtl="0">
              <a:spcBef>
                <a:spcPts val="0"/>
              </a:spcBef>
              <a:spcAft>
                <a:spcPts val="0"/>
              </a:spcAft>
              <a:buClr>
                <a:schemeClr val="dk1"/>
              </a:buClr>
              <a:buSzPts val="1400"/>
              <a:buFont typeface="Arial"/>
              <a:buNone/>
            </a:pPr>
            <a:endParaRPr sz="800">
              <a:solidFill>
                <a:schemeClr val="dk1"/>
              </a:solidFill>
              <a:latin typeface="Advent Pro SemiBold"/>
              <a:ea typeface="Advent Pro SemiBold"/>
              <a:cs typeface="Advent Pro SemiBold"/>
              <a:sym typeface="Advent Pro SemiBold"/>
            </a:endParaRPr>
          </a:p>
          <a:p>
            <a:pPr marL="0" lvl="0" indent="0" algn="l" rtl="0">
              <a:spcBef>
                <a:spcPts val="0"/>
              </a:spcBef>
              <a:spcAft>
                <a:spcPts val="0"/>
              </a:spcAft>
              <a:buClr>
                <a:schemeClr val="dk1"/>
              </a:buClr>
              <a:buSzPts val="1400"/>
              <a:buFont typeface="Arial"/>
              <a:buNone/>
            </a:pPr>
            <a:r>
              <a:rPr lang="en-GB" sz="800" b="1">
                <a:solidFill>
                  <a:schemeClr val="dk1"/>
                </a:solidFill>
                <a:latin typeface="Advent Pro"/>
                <a:ea typeface="Advent Pro"/>
                <a:cs typeface="Advent Pro"/>
                <a:sym typeface="Advent Pro"/>
              </a:rPr>
              <a:t>REPRESENTATION</a:t>
            </a:r>
            <a:endParaRPr sz="800" b="1">
              <a:solidFill>
                <a:schemeClr val="dk1"/>
              </a:solidFill>
              <a:latin typeface="Advent Pro"/>
              <a:ea typeface="Advent Pro"/>
              <a:cs typeface="Advent Pro"/>
              <a:sym typeface="Advent Pro"/>
            </a:endParaRPr>
          </a:p>
          <a:p>
            <a:pPr marL="0" lvl="0" indent="0" algn="l" rtl="0">
              <a:spcBef>
                <a:spcPts val="0"/>
              </a:spcBef>
              <a:spcAft>
                <a:spcPts val="0"/>
              </a:spcAft>
              <a:buClr>
                <a:schemeClr val="dk1"/>
              </a:buClr>
              <a:buSzPts val="1400"/>
              <a:buFont typeface="Advent Pro SemiBold"/>
              <a:buNone/>
            </a:pPr>
            <a:r>
              <a:rPr lang="en-GB" sz="800">
                <a:solidFill>
                  <a:schemeClr val="dk1"/>
                </a:solidFill>
                <a:latin typeface="Advent Pro SemiBold"/>
                <a:ea typeface="Advent Pro SemiBold"/>
                <a:cs typeface="Advent Pro SemiBold"/>
                <a:sym typeface="Advent Pro SemiBold"/>
              </a:rPr>
              <a:t>A typical Bond film with highly </a:t>
            </a:r>
            <a:r>
              <a:rPr lang="en-GB" sz="800" b="1" u="sng">
                <a:solidFill>
                  <a:schemeClr val="dk1"/>
                </a:solidFill>
                <a:latin typeface="Advent Pro"/>
                <a:ea typeface="Advent Pro"/>
                <a:cs typeface="Advent Pro"/>
                <a:sym typeface="Advent Pro"/>
              </a:rPr>
              <a:t>sexualised </a:t>
            </a:r>
            <a:r>
              <a:rPr lang="en-GB" sz="800">
                <a:solidFill>
                  <a:schemeClr val="dk1"/>
                </a:solidFill>
                <a:latin typeface="Advent Pro SemiBold"/>
                <a:ea typeface="Advent Pro SemiBold"/>
                <a:cs typeface="Advent Pro SemiBold"/>
                <a:sym typeface="Advent Pro SemiBold"/>
              </a:rPr>
              <a:t>females flanking him. Although both are suggestive in their bikinis of links to Bond in a sexual way - there is a contrast in their </a:t>
            </a:r>
            <a:r>
              <a:rPr lang="en-GB" sz="800" b="1" u="sng">
                <a:solidFill>
                  <a:schemeClr val="dk1"/>
                </a:solidFill>
                <a:latin typeface="Advent Pro"/>
                <a:ea typeface="Advent Pro"/>
                <a:cs typeface="Advent Pro"/>
                <a:sym typeface="Advent Pro"/>
              </a:rPr>
              <a:t>body language and positioning</a:t>
            </a:r>
            <a:r>
              <a:rPr lang="en-GB" sz="800">
                <a:solidFill>
                  <a:schemeClr val="dk1"/>
                </a:solidFill>
                <a:latin typeface="Advent Pro SemiBold"/>
                <a:ea typeface="Advent Pro SemiBold"/>
                <a:cs typeface="Advent Pro SemiBold"/>
                <a:sym typeface="Advent Pro SemiBold"/>
              </a:rPr>
              <a:t>. One looks towards the golden gun as she points towards Bond, suggesting she is directing the shooter to him as a FALSE HERO; whereas the other appears to be shielding him from harm as a HELPER. Possibly a sense of confusion for Bond over who to trust - another </a:t>
            </a:r>
            <a:r>
              <a:rPr lang="en-GB" sz="800" b="1" u="sng">
                <a:solidFill>
                  <a:schemeClr val="dk1"/>
                </a:solidFill>
                <a:latin typeface="Advent Pro"/>
                <a:ea typeface="Advent Pro"/>
                <a:cs typeface="Advent Pro"/>
                <a:sym typeface="Advent Pro"/>
              </a:rPr>
              <a:t>Enigma </a:t>
            </a:r>
            <a:r>
              <a:rPr lang="en-GB" sz="800">
                <a:solidFill>
                  <a:schemeClr val="dk1"/>
                </a:solidFill>
                <a:latin typeface="Advent Pro SemiBold"/>
                <a:ea typeface="Advent Pro SemiBold"/>
                <a:cs typeface="Advent Pro SemiBold"/>
                <a:sym typeface="Advent Pro SemiBold"/>
              </a:rPr>
              <a:t>to be solved! </a:t>
            </a:r>
            <a:endParaRPr sz="800">
              <a:solidFill>
                <a:schemeClr val="dk1"/>
              </a:solidFill>
              <a:latin typeface="Advent Pro SemiBold"/>
              <a:ea typeface="Advent Pro SemiBold"/>
              <a:cs typeface="Advent Pro SemiBold"/>
              <a:sym typeface="Advent Pro SemiBold"/>
            </a:endParaRPr>
          </a:p>
          <a:p>
            <a:pPr marL="0" lvl="0" indent="0" algn="l" rtl="0">
              <a:spcBef>
                <a:spcPts val="0"/>
              </a:spcBef>
              <a:spcAft>
                <a:spcPts val="0"/>
              </a:spcAft>
              <a:buClr>
                <a:schemeClr val="dk1"/>
              </a:buClr>
              <a:buSzPts val="1400"/>
              <a:buFont typeface="Advent Pro SemiBold"/>
              <a:buNone/>
            </a:pPr>
            <a:endParaRPr sz="800">
              <a:solidFill>
                <a:schemeClr val="dk1"/>
              </a:solidFill>
              <a:latin typeface="Advent Pro SemiBold"/>
              <a:ea typeface="Advent Pro SemiBold"/>
              <a:cs typeface="Advent Pro SemiBold"/>
              <a:sym typeface="Advent Pro SemiBold"/>
            </a:endParaRPr>
          </a:p>
          <a:p>
            <a:pPr marL="0" lvl="0" indent="0" algn="l" rtl="0">
              <a:spcBef>
                <a:spcPts val="0"/>
              </a:spcBef>
              <a:spcAft>
                <a:spcPts val="0"/>
              </a:spcAft>
              <a:buClr>
                <a:schemeClr val="dk1"/>
              </a:buClr>
              <a:buSzPts val="1400"/>
              <a:buFont typeface="Advent Pro SemiBold"/>
              <a:buNone/>
            </a:pPr>
            <a:r>
              <a:rPr lang="en-GB" sz="800">
                <a:solidFill>
                  <a:schemeClr val="dk1"/>
                </a:solidFill>
                <a:latin typeface="Advent Pro SemiBold"/>
                <a:ea typeface="Advent Pro SemiBold"/>
                <a:cs typeface="Advent Pro SemiBold"/>
                <a:sym typeface="Advent Pro SemiBold"/>
              </a:rPr>
              <a:t>They are stereotypical BOND GIRLS as they are underdressed. The BLONDE vs BRUNETTE suggests contrast and BINARY OPPOSITIONS.</a:t>
            </a:r>
            <a:endParaRPr sz="800">
              <a:solidFill>
                <a:schemeClr val="dk1"/>
              </a:solidFill>
              <a:latin typeface="Advent Pro SemiBold"/>
              <a:ea typeface="Advent Pro SemiBold"/>
              <a:cs typeface="Advent Pro SemiBold"/>
              <a:sym typeface="Advent Pro SemiBold"/>
            </a:endParaRPr>
          </a:p>
          <a:p>
            <a:pPr marL="0" lvl="0" indent="0" algn="l" rtl="0">
              <a:spcBef>
                <a:spcPts val="0"/>
              </a:spcBef>
              <a:spcAft>
                <a:spcPts val="0"/>
              </a:spcAft>
              <a:buClr>
                <a:schemeClr val="dk1"/>
              </a:buClr>
              <a:buSzPts val="1400"/>
              <a:buFont typeface="Advent Pro SemiBold"/>
              <a:buNone/>
            </a:pPr>
            <a:r>
              <a:rPr lang="en-GB" sz="800">
                <a:solidFill>
                  <a:schemeClr val="dk1"/>
                </a:solidFill>
                <a:latin typeface="Advent Pro SemiBold"/>
                <a:ea typeface="Advent Pro SemiBold"/>
                <a:cs typeface="Advent Pro SemiBold"/>
                <a:sym typeface="Advent Pro SemiBold"/>
              </a:rPr>
              <a:t>The women are smaller and beneath bond. They appear weaker, less important, a trate of the 1970s patriarchal society. There nakedness is sexualised, reducing them to objects to be looked at!</a:t>
            </a:r>
            <a:endParaRPr sz="800">
              <a:solidFill>
                <a:schemeClr val="dk1"/>
              </a:solidFill>
              <a:latin typeface="Advent Pro SemiBold"/>
              <a:ea typeface="Advent Pro SemiBold"/>
              <a:cs typeface="Advent Pro SemiBold"/>
              <a:sym typeface="Advent Pro SemiBold"/>
            </a:endParaRPr>
          </a:p>
          <a:p>
            <a:pPr marL="0" lvl="0" indent="0" algn="l" rtl="0">
              <a:spcBef>
                <a:spcPts val="0"/>
              </a:spcBef>
              <a:spcAft>
                <a:spcPts val="0"/>
              </a:spcAft>
              <a:buClr>
                <a:schemeClr val="dk1"/>
              </a:buClr>
              <a:buSzPts val="1400"/>
              <a:buFont typeface="Arial"/>
              <a:buNone/>
            </a:pPr>
            <a:endParaRPr sz="1000">
              <a:solidFill>
                <a:schemeClr val="dk1"/>
              </a:solidFill>
              <a:latin typeface="Advent Pro SemiBold"/>
              <a:ea typeface="Advent Pro SemiBold"/>
              <a:cs typeface="Advent Pro SemiBold"/>
              <a:sym typeface="Advent Pro SemiBold"/>
            </a:endParaRPr>
          </a:p>
          <a:p>
            <a:pPr marL="0" lvl="0" indent="0" algn="l" rtl="0">
              <a:spcBef>
                <a:spcPts val="0"/>
              </a:spcBef>
              <a:spcAft>
                <a:spcPts val="0"/>
              </a:spcAft>
              <a:buClr>
                <a:schemeClr val="dk1"/>
              </a:buClr>
              <a:buSzPts val="1400"/>
              <a:buFont typeface="Arial"/>
              <a:buNone/>
            </a:pPr>
            <a:r>
              <a:rPr lang="en-GB" sz="800">
                <a:solidFill>
                  <a:schemeClr val="dk1"/>
                </a:solidFill>
                <a:latin typeface="Advent Pro SemiBold"/>
                <a:ea typeface="Advent Pro SemiBold"/>
                <a:cs typeface="Advent Pro SemiBold"/>
                <a:sym typeface="Advent Pro SemiBold"/>
              </a:rPr>
              <a:t>The film was released in DECEMBER but has a summery feel - offering escapism during the winter</a:t>
            </a:r>
            <a:endParaRPr sz="800">
              <a:solidFill>
                <a:schemeClr val="dk1"/>
              </a:solidFill>
              <a:latin typeface="Advent Pro SemiBold"/>
              <a:ea typeface="Advent Pro SemiBold"/>
              <a:cs typeface="Advent Pro SemiBold"/>
              <a:sym typeface="Advent Pro SemiBold"/>
            </a:endParaRPr>
          </a:p>
        </p:txBody>
      </p:sp>
      <p:sp>
        <p:nvSpPr>
          <p:cNvPr id="542" name="Google Shape;542;p74"/>
          <p:cNvSpPr txBox="1"/>
          <p:nvPr/>
        </p:nvSpPr>
        <p:spPr>
          <a:xfrm>
            <a:off x="6180300" y="192450"/>
            <a:ext cx="2893500" cy="4801200"/>
          </a:xfrm>
          <a:prstGeom prst="rect">
            <a:avLst/>
          </a:prstGeom>
          <a:solidFill>
            <a:srgbClr val="CFE2F3"/>
          </a:solidFill>
          <a:ln w="38100" cap="flat" cmpd="sng">
            <a:solidFill>
              <a:srgbClr val="9FC5E8"/>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dvent Pro SemiBold"/>
              <a:buNone/>
            </a:pPr>
            <a:r>
              <a:rPr lang="en-GB" sz="1000" b="0" i="0" u="none" strike="noStrike" cap="none">
                <a:solidFill>
                  <a:srgbClr val="000000"/>
                </a:solidFill>
                <a:latin typeface="Advent Pro SemiBold"/>
                <a:ea typeface="Advent Pro SemiBold"/>
                <a:cs typeface="Advent Pro SemiBold"/>
                <a:sym typeface="Advent Pro SemiBold"/>
              </a:rPr>
              <a:t>The actor’s name ‘Roger Moore’ is clearly displayed as an additional way of enticing the audience - he was a popular and well-known actor after appearing in </a:t>
            </a:r>
            <a:r>
              <a:rPr lang="en-GB" sz="1000" b="0" i="1" u="none" strike="noStrike" cap="none">
                <a:solidFill>
                  <a:srgbClr val="000000"/>
                </a:solidFill>
                <a:latin typeface="Advent Pro SemiBold"/>
                <a:ea typeface="Advent Pro SemiBold"/>
                <a:cs typeface="Advent Pro SemiBold"/>
                <a:sym typeface="Advent Pro SemiBold"/>
              </a:rPr>
              <a:t>The Saint </a:t>
            </a:r>
            <a:r>
              <a:rPr lang="en-GB" sz="1000" b="0" i="0" u="none" strike="noStrike" cap="none">
                <a:solidFill>
                  <a:srgbClr val="000000"/>
                </a:solidFill>
                <a:latin typeface="Advent Pro SemiBold"/>
                <a:ea typeface="Advent Pro SemiBold"/>
                <a:cs typeface="Advent Pro SemiBold"/>
                <a:sym typeface="Advent Pro SemiBold"/>
              </a:rPr>
              <a:t> and previous Bond film </a:t>
            </a:r>
            <a:r>
              <a:rPr lang="en-GB" sz="1000" b="0" i="1" u="none" strike="noStrike" cap="none">
                <a:solidFill>
                  <a:srgbClr val="000000"/>
                </a:solidFill>
                <a:latin typeface="Advent Pro SemiBold"/>
                <a:ea typeface="Advent Pro SemiBold"/>
                <a:cs typeface="Advent Pro SemiBold"/>
                <a:sym typeface="Advent Pro SemiBold"/>
              </a:rPr>
              <a:t>Live and Let Die.</a:t>
            </a:r>
            <a:r>
              <a:rPr lang="en-GB" sz="1000" b="0" i="0" u="none" strike="noStrike" cap="none">
                <a:solidFill>
                  <a:srgbClr val="000000"/>
                </a:solidFill>
                <a:latin typeface="Advent Pro SemiBold"/>
                <a:ea typeface="Advent Pro SemiBold"/>
                <a:cs typeface="Advent Pro SemiBold"/>
                <a:sym typeface="Advent Pro SemiBold"/>
              </a:rPr>
              <a:t>  His name is directly above the image of Bond to reinforce the link. </a:t>
            </a:r>
            <a:endParaRPr sz="1000"/>
          </a:p>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dvent Pro SemiBold"/>
              <a:ea typeface="Advent Pro SemiBold"/>
              <a:cs typeface="Advent Pro SemiBold"/>
              <a:sym typeface="Advent Pro SemiBold"/>
            </a:endParaRPr>
          </a:p>
          <a:p>
            <a:pPr marL="0" marR="0" lvl="0" indent="0" algn="l" rtl="0">
              <a:lnSpc>
                <a:spcPct val="100000"/>
              </a:lnSpc>
              <a:spcBef>
                <a:spcPts val="0"/>
              </a:spcBef>
              <a:spcAft>
                <a:spcPts val="0"/>
              </a:spcAft>
              <a:buClr>
                <a:srgbClr val="000000"/>
              </a:buClr>
              <a:buSzPts val="1400"/>
              <a:buFont typeface="Advent Pro SemiBold"/>
              <a:buNone/>
            </a:pPr>
            <a:r>
              <a:rPr lang="en-GB" sz="1000" b="0" i="0" u="none" strike="noStrike" cap="none">
                <a:solidFill>
                  <a:srgbClr val="000000"/>
                </a:solidFill>
                <a:latin typeface="Advent Pro SemiBold"/>
                <a:ea typeface="Advent Pro SemiBold"/>
                <a:cs typeface="Advent Pro SemiBold"/>
                <a:sym typeface="Advent Pro SemiBold"/>
              </a:rPr>
              <a:t>The </a:t>
            </a:r>
            <a:r>
              <a:rPr lang="en-GB" sz="1000" b="1" i="0" u="sng" strike="noStrike" cap="none">
                <a:solidFill>
                  <a:srgbClr val="000000"/>
                </a:solidFill>
                <a:latin typeface="Advent Pro"/>
                <a:ea typeface="Advent Pro"/>
                <a:cs typeface="Advent Pro"/>
                <a:sym typeface="Advent Pro"/>
              </a:rPr>
              <a:t>title </a:t>
            </a:r>
            <a:r>
              <a:rPr lang="en-GB" sz="1000" b="0" i="0" u="none" strike="noStrike" cap="none">
                <a:solidFill>
                  <a:srgbClr val="000000"/>
                </a:solidFill>
                <a:latin typeface="Advent Pro SemiBold"/>
                <a:ea typeface="Advent Pro SemiBold"/>
                <a:cs typeface="Advent Pro SemiBold"/>
                <a:sym typeface="Advent Pro SemiBold"/>
              </a:rPr>
              <a:t>appears alongside the author of the James Bond books to further reinforce the fact the film is based on a novel; and the title is in close </a:t>
            </a:r>
            <a:r>
              <a:rPr lang="en-GB" sz="1000" b="1" i="0" u="sng" strike="noStrike" cap="none">
                <a:solidFill>
                  <a:srgbClr val="000000"/>
                </a:solidFill>
                <a:latin typeface="Advent Pro"/>
                <a:ea typeface="Advent Pro"/>
                <a:cs typeface="Advent Pro"/>
                <a:sym typeface="Advent Pro"/>
              </a:rPr>
              <a:t>proximity </a:t>
            </a:r>
            <a:r>
              <a:rPr lang="en-GB" sz="1000" b="0" i="0" u="none" strike="noStrike" cap="none">
                <a:solidFill>
                  <a:srgbClr val="000000"/>
                </a:solidFill>
                <a:latin typeface="Advent Pro SemiBold"/>
                <a:ea typeface="Advent Pro SemiBold"/>
                <a:cs typeface="Advent Pro SemiBold"/>
                <a:sym typeface="Advent Pro SemiBold"/>
              </a:rPr>
              <a:t>to the large image of the golden gun to </a:t>
            </a:r>
            <a:r>
              <a:rPr lang="en-GB" sz="1000" b="1" i="0" u="sng" strike="noStrike" cap="none">
                <a:solidFill>
                  <a:srgbClr val="000000"/>
                </a:solidFill>
                <a:latin typeface="Advent Pro"/>
                <a:ea typeface="Advent Pro"/>
                <a:cs typeface="Advent Pro"/>
                <a:sym typeface="Advent Pro"/>
              </a:rPr>
              <a:t>anchor </a:t>
            </a:r>
            <a:r>
              <a:rPr lang="en-GB" sz="1000" b="0" i="0" u="none" strike="noStrike" cap="none">
                <a:solidFill>
                  <a:srgbClr val="000000"/>
                </a:solidFill>
                <a:latin typeface="Advent Pro SemiBold"/>
                <a:ea typeface="Advent Pro SemiBold"/>
                <a:cs typeface="Advent Pro SemiBold"/>
                <a:sym typeface="Advent Pro SemiBold"/>
              </a:rPr>
              <a:t>meaning. </a:t>
            </a:r>
            <a:endParaRPr sz="1000"/>
          </a:p>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dvent Pro SemiBold"/>
              <a:ea typeface="Advent Pro SemiBold"/>
              <a:cs typeface="Advent Pro SemiBold"/>
              <a:sym typeface="Advent Pro SemiBold"/>
            </a:endParaRPr>
          </a:p>
          <a:p>
            <a:pPr marL="0" marR="0" lvl="0" indent="0" algn="l" rtl="0">
              <a:lnSpc>
                <a:spcPct val="100000"/>
              </a:lnSpc>
              <a:spcBef>
                <a:spcPts val="0"/>
              </a:spcBef>
              <a:spcAft>
                <a:spcPts val="0"/>
              </a:spcAft>
              <a:buClr>
                <a:srgbClr val="000000"/>
              </a:buClr>
              <a:buSzPts val="1400"/>
              <a:buFont typeface="Advent Pro SemiBold"/>
              <a:buNone/>
            </a:pPr>
            <a:r>
              <a:rPr lang="en-GB" sz="1000" b="0" i="0" u="none" strike="noStrike" cap="none">
                <a:solidFill>
                  <a:srgbClr val="000000"/>
                </a:solidFill>
                <a:latin typeface="Advent Pro SemiBold"/>
                <a:ea typeface="Advent Pro SemiBold"/>
                <a:cs typeface="Advent Pro SemiBold"/>
                <a:sym typeface="Advent Pro SemiBold"/>
              </a:rPr>
              <a:t>The </a:t>
            </a:r>
            <a:r>
              <a:rPr lang="en-GB" sz="1000" b="1" i="0" u="sng" strike="noStrike" cap="none">
                <a:solidFill>
                  <a:srgbClr val="000000"/>
                </a:solidFill>
                <a:latin typeface="Advent Pro"/>
                <a:ea typeface="Advent Pro"/>
                <a:cs typeface="Advent Pro"/>
                <a:sym typeface="Advent Pro"/>
              </a:rPr>
              <a:t>credit block</a:t>
            </a:r>
            <a:r>
              <a:rPr lang="en-GB" sz="1000" b="0" i="0" u="none" strike="noStrike" cap="none">
                <a:solidFill>
                  <a:srgbClr val="000000"/>
                </a:solidFill>
                <a:latin typeface="Advent Pro SemiBold"/>
                <a:ea typeface="Advent Pro SemiBold"/>
                <a:cs typeface="Advent Pro SemiBold"/>
                <a:sym typeface="Advent Pro SemiBold"/>
              </a:rPr>
              <a:t> and other industry info is smaller and tucked away at the bottom of the poster so as not to distract, It is legible but clearly less influential in enticing the audience to see the film. </a:t>
            </a:r>
            <a:endParaRPr sz="1000" b="0" i="0" u="none" strike="noStrike" cap="none">
              <a:solidFill>
                <a:srgbClr val="000000"/>
              </a:solidFill>
              <a:latin typeface="Advent Pro SemiBold"/>
              <a:ea typeface="Advent Pro SemiBold"/>
              <a:cs typeface="Advent Pro SemiBold"/>
              <a:sym typeface="Advent Pro SemiBold"/>
            </a:endParaRPr>
          </a:p>
          <a:p>
            <a:pPr marL="0" marR="0" lvl="0" indent="0" algn="l" rtl="0">
              <a:lnSpc>
                <a:spcPct val="100000"/>
              </a:lnSpc>
              <a:spcBef>
                <a:spcPts val="0"/>
              </a:spcBef>
              <a:spcAft>
                <a:spcPts val="0"/>
              </a:spcAft>
              <a:buClr>
                <a:srgbClr val="000000"/>
              </a:buClr>
              <a:buSzPts val="1400"/>
              <a:buFont typeface="Advent Pro SemiBold"/>
              <a:buNone/>
            </a:pPr>
            <a:endParaRPr sz="1000">
              <a:latin typeface="Advent Pro SemiBold"/>
              <a:ea typeface="Advent Pro SemiBold"/>
              <a:cs typeface="Advent Pro SemiBold"/>
              <a:sym typeface="Advent Pro SemiBold"/>
            </a:endParaRPr>
          </a:p>
          <a:p>
            <a:pPr marL="0" marR="0" lvl="0" indent="0" algn="l" rtl="0">
              <a:lnSpc>
                <a:spcPct val="100000"/>
              </a:lnSpc>
              <a:spcBef>
                <a:spcPts val="0"/>
              </a:spcBef>
              <a:spcAft>
                <a:spcPts val="0"/>
              </a:spcAft>
              <a:buClr>
                <a:srgbClr val="000000"/>
              </a:buClr>
              <a:buSzPts val="1400"/>
              <a:buFont typeface="Advent Pro SemiBold"/>
              <a:buNone/>
            </a:pPr>
            <a:r>
              <a:rPr lang="en-GB" sz="3000" b="1">
                <a:latin typeface="Advent Pro"/>
                <a:ea typeface="Advent Pro"/>
                <a:cs typeface="Advent Pro"/>
                <a:sym typeface="Advent Pro"/>
              </a:rPr>
              <a:t>INTERTEXTUALITY</a:t>
            </a:r>
            <a:endParaRPr sz="3000" b="1">
              <a:latin typeface="Advent Pro"/>
              <a:ea typeface="Advent Pro"/>
              <a:cs typeface="Advent Pro"/>
              <a:sym typeface="Advent Pro"/>
            </a:endParaRPr>
          </a:p>
          <a:p>
            <a:pPr marL="0" marR="0" lvl="0" indent="0" algn="l" rtl="0">
              <a:lnSpc>
                <a:spcPct val="100000"/>
              </a:lnSpc>
              <a:spcBef>
                <a:spcPts val="0"/>
              </a:spcBef>
              <a:spcAft>
                <a:spcPts val="0"/>
              </a:spcAft>
              <a:buClr>
                <a:srgbClr val="000000"/>
              </a:buClr>
              <a:buSzPts val="1400"/>
              <a:buFont typeface="Advent Pro SemiBold"/>
              <a:buNone/>
            </a:pPr>
            <a:r>
              <a:rPr lang="en-GB" sz="1000" b="1">
                <a:latin typeface="Advent Pro"/>
                <a:ea typeface="Advent Pro"/>
                <a:cs typeface="Advent Pro"/>
                <a:sym typeface="Advent Pro"/>
              </a:rPr>
              <a:t>There are links between texts to appeal to fans of the Bond franchise. </a:t>
            </a:r>
            <a:endParaRPr sz="1000" b="1">
              <a:latin typeface="Advent Pro"/>
              <a:ea typeface="Advent Pro"/>
              <a:cs typeface="Advent Pro"/>
              <a:sym typeface="Advent Pro"/>
            </a:endParaRPr>
          </a:p>
          <a:p>
            <a:pPr marL="457200" marR="0" lvl="0" indent="-292100" algn="l" rtl="0">
              <a:lnSpc>
                <a:spcPct val="100000"/>
              </a:lnSpc>
              <a:spcBef>
                <a:spcPts val="0"/>
              </a:spcBef>
              <a:spcAft>
                <a:spcPts val="0"/>
              </a:spcAft>
              <a:buSzPts val="1000"/>
              <a:buFont typeface="Advent Pro"/>
              <a:buChar char="-"/>
            </a:pPr>
            <a:r>
              <a:rPr lang="en-GB" sz="1000" b="1">
                <a:latin typeface="Advent Pro"/>
                <a:ea typeface="Advent Pro"/>
                <a:cs typeface="Advent Pro"/>
                <a:sym typeface="Advent Pro"/>
              </a:rPr>
              <a:t>The iconic 007 logo</a:t>
            </a:r>
            <a:endParaRPr sz="1000" b="1">
              <a:latin typeface="Advent Pro"/>
              <a:ea typeface="Advent Pro"/>
              <a:cs typeface="Advent Pro"/>
              <a:sym typeface="Advent Pro"/>
            </a:endParaRPr>
          </a:p>
          <a:p>
            <a:pPr marL="457200" marR="0" lvl="0" indent="-292100" algn="l" rtl="0">
              <a:lnSpc>
                <a:spcPct val="100000"/>
              </a:lnSpc>
              <a:spcBef>
                <a:spcPts val="0"/>
              </a:spcBef>
              <a:spcAft>
                <a:spcPts val="0"/>
              </a:spcAft>
              <a:buSzPts val="1000"/>
              <a:buFont typeface="Advent Pro"/>
              <a:buChar char="-"/>
            </a:pPr>
            <a:r>
              <a:rPr lang="en-GB" sz="1000" b="1">
                <a:latin typeface="Advent Pro"/>
                <a:ea typeface="Advent Pro"/>
                <a:cs typeface="Advent Pro"/>
                <a:sym typeface="Advent Pro"/>
              </a:rPr>
              <a:t>The name James Bond at the top</a:t>
            </a:r>
            <a:endParaRPr sz="1000" b="1">
              <a:latin typeface="Advent Pro"/>
              <a:ea typeface="Advent Pro"/>
              <a:cs typeface="Advent Pro"/>
              <a:sym typeface="Advent Pro"/>
            </a:endParaRPr>
          </a:p>
          <a:p>
            <a:pPr marL="0" marR="0" lvl="0" indent="0" algn="l" rtl="0">
              <a:lnSpc>
                <a:spcPct val="100000"/>
              </a:lnSpc>
              <a:spcBef>
                <a:spcPts val="0"/>
              </a:spcBef>
              <a:spcAft>
                <a:spcPts val="0"/>
              </a:spcAft>
              <a:buNone/>
            </a:pPr>
            <a:endParaRPr sz="1000" b="1">
              <a:latin typeface="Advent Pro"/>
              <a:ea typeface="Advent Pro"/>
              <a:cs typeface="Advent Pro"/>
              <a:sym typeface="Advent Pro"/>
            </a:endParaRPr>
          </a:p>
          <a:p>
            <a:pPr marL="0" marR="0" lvl="0" indent="0" algn="l" rtl="0">
              <a:lnSpc>
                <a:spcPct val="100000"/>
              </a:lnSpc>
              <a:spcBef>
                <a:spcPts val="0"/>
              </a:spcBef>
              <a:spcAft>
                <a:spcPts val="0"/>
              </a:spcAft>
              <a:buNone/>
            </a:pPr>
            <a:r>
              <a:rPr lang="en-GB" sz="1000" b="1">
                <a:latin typeface="Advent Pro"/>
                <a:ea typeface="Advent Pro"/>
                <a:cs typeface="Advent Pro"/>
                <a:sym typeface="Advent Pro"/>
              </a:rPr>
              <a:t>ENIGMA CODES and AUDIENCE POSITIONING</a:t>
            </a:r>
            <a:endParaRPr sz="1000" b="1">
              <a:latin typeface="Advent Pro"/>
              <a:ea typeface="Advent Pro"/>
              <a:cs typeface="Advent Pro"/>
              <a:sym typeface="Advent Pro"/>
            </a:endParaRPr>
          </a:p>
          <a:p>
            <a:pPr marL="0" marR="0" lvl="0" indent="0" algn="l" rtl="0">
              <a:lnSpc>
                <a:spcPct val="100000"/>
              </a:lnSpc>
              <a:spcBef>
                <a:spcPts val="0"/>
              </a:spcBef>
              <a:spcAft>
                <a:spcPts val="0"/>
              </a:spcAft>
              <a:buNone/>
            </a:pPr>
            <a:r>
              <a:rPr lang="en-GB" sz="1000" b="1">
                <a:solidFill>
                  <a:srgbClr val="FF0000"/>
                </a:solidFill>
                <a:latin typeface="Advent Pro"/>
                <a:ea typeface="Advent Pro"/>
                <a:cs typeface="Advent Pro"/>
                <a:sym typeface="Advent Pro"/>
              </a:rPr>
              <a:t>The audience are positioned as THE VILLAIN holding the golden gun! Who is he? Why is he trying to kill bond? = ENIGMAS to be solved!</a:t>
            </a:r>
            <a:endParaRPr sz="1000" b="1">
              <a:solidFill>
                <a:srgbClr val="FF0000"/>
              </a:solidFill>
              <a:latin typeface="Advent Pro"/>
              <a:ea typeface="Advent Pro"/>
              <a:cs typeface="Advent Pro"/>
              <a:sym typeface="Advent Pro"/>
            </a:endParaRPr>
          </a:p>
        </p:txBody>
      </p:sp>
      <p:cxnSp>
        <p:nvCxnSpPr>
          <p:cNvPr id="543" name="Google Shape;543;p74"/>
          <p:cNvCxnSpPr/>
          <p:nvPr/>
        </p:nvCxnSpPr>
        <p:spPr>
          <a:xfrm rot="10800000" flipH="1">
            <a:off x="2921950" y="2702675"/>
            <a:ext cx="1160400" cy="1372500"/>
          </a:xfrm>
          <a:prstGeom prst="straightConnector1">
            <a:avLst/>
          </a:prstGeom>
          <a:noFill/>
          <a:ln w="9525" cap="flat" cmpd="sng">
            <a:solidFill>
              <a:schemeClr val="dk2"/>
            </a:solidFill>
            <a:prstDash val="solid"/>
            <a:round/>
            <a:headEnd type="none" w="med" len="med"/>
            <a:tailEnd type="triangle" w="med" len="med"/>
          </a:ln>
        </p:spPr>
      </p:cxnSp>
      <p:cxnSp>
        <p:nvCxnSpPr>
          <p:cNvPr id="544" name="Google Shape;544;p74"/>
          <p:cNvCxnSpPr/>
          <p:nvPr/>
        </p:nvCxnSpPr>
        <p:spPr>
          <a:xfrm rot="10800000" flipH="1">
            <a:off x="2126300" y="2504425"/>
            <a:ext cx="3300300" cy="669000"/>
          </a:xfrm>
          <a:prstGeom prst="straightConnector1">
            <a:avLst/>
          </a:prstGeom>
          <a:noFill/>
          <a:ln w="9525" cap="flat" cmpd="sng">
            <a:solidFill>
              <a:schemeClr val="dk2"/>
            </a:solidFill>
            <a:prstDash val="solid"/>
            <a:round/>
            <a:headEnd type="none" w="med" len="med"/>
            <a:tailEnd type="triangle" w="med" len="med"/>
          </a:ln>
        </p:spPr>
      </p:cxnSp>
      <p:cxnSp>
        <p:nvCxnSpPr>
          <p:cNvPr id="545" name="Google Shape;545;p74"/>
          <p:cNvCxnSpPr/>
          <p:nvPr/>
        </p:nvCxnSpPr>
        <p:spPr>
          <a:xfrm>
            <a:off x="1146725" y="1939150"/>
            <a:ext cx="2369400" cy="2613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
                                            <p:txEl>
                                              <p:pRg st="0" end="0"/>
                                            </p:txEl>
                                          </p:spTgt>
                                        </p:tgtEl>
                                        <p:attrNameLst>
                                          <p:attrName>style.visibility</p:attrName>
                                        </p:attrNameLst>
                                      </p:cBhvr>
                                      <p:to>
                                        <p:strVal val="visible"/>
                                      </p:to>
                                    </p:set>
                                    <p:animEffect transition="in" filter="fade">
                                      <p:cBhvr>
                                        <p:cTn id="7" dur="1000"/>
                                        <p:tgtEl>
                                          <p:spTgt spid="5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1">
                                            <p:txEl>
                                              <p:pRg st="1" end="1"/>
                                            </p:txEl>
                                          </p:spTgt>
                                        </p:tgtEl>
                                        <p:attrNameLst>
                                          <p:attrName>style.visibility</p:attrName>
                                        </p:attrNameLst>
                                      </p:cBhvr>
                                      <p:to>
                                        <p:strVal val="visible"/>
                                      </p:to>
                                    </p:set>
                                    <p:animEffect transition="in" filter="fade">
                                      <p:cBhvr>
                                        <p:cTn id="12" dur="1000"/>
                                        <p:tgtEl>
                                          <p:spTgt spid="5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1">
                                            <p:txEl>
                                              <p:pRg st="2" end="2"/>
                                            </p:txEl>
                                          </p:spTgt>
                                        </p:tgtEl>
                                        <p:attrNameLst>
                                          <p:attrName>style.visibility</p:attrName>
                                        </p:attrNameLst>
                                      </p:cBhvr>
                                      <p:to>
                                        <p:strVal val="visible"/>
                                      </p:to>
                                    </p:set>
                                    <p:animEffect transition="in" filter="fade">
                                      <p:cBhvr>
                                        <p:cTn id="17" dur="1000"/>
                                        <p:tgtEl>
                                          <p:spTgt spid="5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1">
                                            <p:txEl>
                                              <p:pRg st="3" end="3"/>
                                            </p:txEl>
                                          </p:spTgt>
                                        </p:tgtEl>
                                        <p:attrNameLst>
                                          <p:attrName>style.visibility</p:attrName>
                                        </p:attrNameLst>
                                      </p:cBhvr>
                                      <p:to>
                                        <p:strVal val="visible"/>
                                      </p:to>
                                    </p:set>
                                    <p:animEffect transition="in" filter="fade">
                                      <p:cBhvr>
                                        <p:cTn id="22" dur="1000"/>
                                        <p:tgtEl>
                                          <p:spTgt spid="5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1">
                                            <p:txEl>
                                              <p:pRg st="4" end="4"/>
                                            </p:txEl>
                                          </p:spTgt>
                                        </p:tgtEl>
                                        <p:attrNameLst>
                                          <p:attrName>style.visibility</p:attrName>
                                        </p:attrNameLst>
                                      </p:cBhvr>
                                      <p:to>
                                        <p:strVal val="visible"/>
                                      </p:to>
                                    </p:set>
                                    <p:animEffect transition="in" filter="fade">
                                      <p:cBhvr>
                                        <p:cTn id="27" dur="1000"/>
                                        <p:tgtEl>
                                          <p:spTgt spid="5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1">
                                            <p:txEl>
                                              <p:pRg st="5" end="5"/>
                                            </p:txEl>
                                          </p:spTgt>
                                        </p:tgtEl>
                                        <p:attrNameLst>
                                          <p:attrName>style.visibility</p:attrName>
                                        </p:attrNameLst>
                                      </p:cBhvr>
                                      <p:to>
                                        <p:strVal val="visible"/>
                                      </p:to>
                                    </p:set>
                                    <p:animEffect transition="in" filter="fade">
                                      <p:cBhvr>
                                        <p:cTn id="32" dur="1000"/>
                                        <p:tgtEl>
                                          <p:spTgt spid="54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1">
                                            <p:txEl>
                                              <p:pRg st="6" end="6"/>
                                            </p:txEl>
                                          </p:spTgt>
                                        </p:tgtEl>
                                        <p:attrNameLst>
                                          <p:attrName>style.visibility</p:attrName>
                                        </p:attrNameLst>
                                      </p:cBhvr>
                                      <p:to>
                                        <p:strVal val="visible"/>
                                      </p:to>
                                    </p:set>
                                    <p:animEffect transition="in" filter="fade">
                                      <p:cBhvr>
                                        <p:cTn id="37" dur="1000"/>
                                        <p:tgtEl>
                                          <p:spTgt spid="54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1">
                                            <p:txEl>
                                              <p:pRg st="7" end="7"/>
                                            </p:txEl>
                                          </p:spTgt>
                                        </p:tgtEl>
                                        <p:attrNameLst>
                                          <p:attrName>style.visibility</p:attrName>
                                        </p:attrNameLst>
                                      </p:cBhvr>
                                      <p:to>
                                        <p:strVal val="visible"/>
                                      </p:to>
                                    </p:set>
                                    <p:animEffect transition="in" filter="fade">
                                      <p:cBhvr>
                                        <p:cTn id="42" dur="1000"/>
                                        <p:tgtEl>
                                          <p:spTgt spid="54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1">
                                            <p:txEl>
                                              <p:pRg st="8" end="8"/>
                                            </p:txEl>
                                          </p:spTgt>
                                        </p:tgtEl>
                                        <p:attrNameLst>
                                          <p:attrName>style.visibility</p:attrName>
                                        </p:attrNameLst>
                                      </p:cBhvr>
                                      <p:to>
                                        <p:strVal val="visible"/>
                                      </p:to>
                                    </p:set>
                                    <p:animEffect transition="in" filter="fade">
                                      <p:cBhvr>
                                        <p:cTn id="47" dur="1000"/>
                                        <p:tgtEl>
                                          <p:spTgt spid="54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1">
                                            <p:txEl>
                                              <p:pRg st="9" end="9"/>
                                            </p:txEl>
                                          </p:spTgt>
                                        </p:tgtEl>
                                        <p:attrNameLst>
                                          <p:attrName>style.visibility</p:attrName>
                                        </p:attrNameLst>
                                      </p:cBhvr>
                                      <p:to>
                                        <p:strVal val="visible"/>
                                      </p:to>
                                    </p:set>
                                    <p:animEffect transition="in" filter="fade">
                                      <p:cBhvr>
                                        <p:cTn id="52" dur="1000"/>
                                        <p:tgtEl>
                                          <p:spTgt spid="54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41">
                                            <p:txEl>
                                              <p:pRg st="10" end="10"/>
                                            </p:txEl>
                                          </p:spTgt>
                                        </p:tgtEl>
                                        <p:attrNameLst>
                                          <p:attrName>style.visibility</p:attrName>
                                        </p:attrNameLst>
                                      </p:cBhvr>
                                      <p:to>
                                        <p:strVal val="visible"/>
                                      </p:to>
                                    </p:set>
                                    <p:animEffect transition="in" filter="fade">
                                      <p:cBhvr>
                                        <p:cTn id="57" dur="1000"/>
                                        <p:tgtEl>
                                          <p:spTgt spid="54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41">
                                            <p:txEl>
                                              <p:pRg st="11" end="11"/>
                                            </p:txEl>
                                          </p:spTgt>
                                        </p:tgtEl>
                                        <p:attrNameLst>
                                          <p:attrName>style.visibility</p:attrName>
                                        </p:attrNameLst>
                                      </p:cBhvr>
                                      <p:to>
                                        <p:strVal val="visible"/>
                                      </p:to>
                                    </p:set>
                                    <p:animEffect transition="in" filter="fade">
                                      <p:cBhvr>
                                        <p:cTn id="62" dur="1000"/>
                                        <p:tgtEl>
                                          <p:spTgt spid="54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41">
                                            <p:txEl>
                                              <p:pRg st="12" end="12"/>
                                            </p:txEl>
                                          </p:spTgt>
                                        </p:tgtEl>
                                        <p:attrNameLst>
                                          <p:attrName>style.visibility</p:attrName>
                                        </p:attrNameLst>
                                      </p:cBhvr>
                                      <p:to>
                                        <p:strVal val="visible"/>
                                      </p:to>
                                    </p:set>
                                    <p:animEffect transition="in" filter="fade">
                                      <p:cBhvr>
                                        <p:cTn id="67" dur="1000"/>
                                        <p:tgtEl>
                                          <p:spTgt spid="541">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41">
                                            <p:txEl>
                                              <p:pRg st="13" end="13"/>
                                            </p:txEl>
                                          </p:spTgt>
                                        </p:tgtEl>
                                        <p:attrNameLst>
                                          <p:attrName>style.visibility</p:attrName>
                                        </p:attrNameLst>
                                      </p:cBhvr>
                                      <p:to>
                                        <p:strVal val="visible"/>
                                      </p:to>
                                    </p:set>
                                    <p:animEffect transition="in" filter="fade">
                                      <p:cBhvr>
                                        <p:cTn id="72" dur="1000"/>
                                        <p:tgtEl>
                                          <p:spTgt spid="541">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41">
                                            <p:txEl>
                                              <p:pRg st="14" end="14"/>
                                            </p:txEl>
                                          </p:spTgt>
                                        </p:tgtEl>
                                        <p:attrNameLst>
                                          <p:attrName>style.visibility</p:attrName>
                                        </p:attrNameLst>
                                      </p:cBhvr>
                                      <p:to>
                                        <p:strVal val="visible"/>
                                      </p:to>
                                    </p:set>
                                    <p:animEffect transition="in" filter="fade">
                                      <p:cBhvr>
                                        <p:cTn id="77" dur="1000"/>
                                        <p:tgtEl>
                                          <p:spTgt spid="541">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41">
                                            <p:txEl>
                                              <p:pRg st="15" end="15"/>
                                            </p:txEl>
                                          </p:spTgt>
                                        </p:tgtEl>
                                        <p:attrNameLst>
                                          <p:attrName>style.visibility</p:attrName>
                                        </p:attrNameLst>
                                      </p:cBhvr>
                                      <p:to>
                                        <p:strVal val="visible"/>
                                      </p:to>
                                    </p:set>
                                    <p:animEffect transition="in" filter="fade">
                                      <p:cBhvr>
                                        <p:cTn id="82" dur="1000"/>
                                        <p:tgtEl>
                                          <p:spTgt spid="541">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42">
                                            <p:txEl>
                                              <p:pRg st="0" end="0"/>
                                            </p:txEl>
                                          </p:spTgt>
                                        </p:tgtEl>
                                        <p:attrNameLst>
                                          <p:attrName>style.visibility</p:attrName>
                                        </p:attrNameLst>
                                      </p:cBhvr>
                                      <p:to>
                                        <p:strVal val="visible"/>
                                      </p:to>
                                    </p:set>
                                    <p:animEffect transition="in" filter="fade">
                                      <p:cBhvr>
                                        <p:cTn id="87" dur="1000"/>
                                        <p:tgtEl>
                                          <p:spTgt spid="542">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42">
                                            <p:txEl>
                                              <p:pRg st="1" end="1"/>
                                            </p:txEl>
                                          </p:spTgt>
                                        </p:tgtEl>
                                        <p:attrNameLst>
                                          <p:attrName>style.visibility</p:attrName>
                                        </p:attrNameLst>
                                      </p:cBhvr>
                                      <p:to>
                                        <p:strVal val="visible"/>
                                      </p:to>
                                    </p:set>
                                    <p:animEffect transition="in" filter="fade">
                                      <p:cBhvr>
                                        <p:cTn id="92" dur="1000"/>
                                        <p:tgtEl>
                                          <p:spTgt spid="542">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42">
                                            <p:txEl>
                                              <p:pRg st="2" end="2"/>
                                            </p:txEl>
                                          </p:spTgt>
                                        </p:tgtEl>
                                        <p:attrNameLst>
                                          <p:attrName>style.visibility</p:attrName>
                                        </p:attrNameLst>
                                      </p:cBhvr>
                                      <p:to>
                                        <p:strVal val="visible"/>
                                      </p:to>
                                    </p:set>
                                    <p:animEffect transition="in" filter="fade">
                                      <p:cBhvr>
                                        <p:cTn id="97" dur="1000"/>
                                        <p:tgtEl>
                                          <p:spTgt spid="542">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42">
                                            <p:txEl>
                                              <p:pRg st="3" end="3"/>
                                            </p:txEl>
                                          </p:spTgt>
                                        </p:tgtEl>
                                        <p:attrNameLst>
                                          <p:attrName>style.visibility</p:attrName>
                                        </p:attrNameLst>
                                      </p:cBhvr>
                                      <p:to>
                                        <p:strVal val="visible"/>
                                      </p:to>
                                    </p:set>
                                    <p:animEffect transition="in" filter="fade">
                                      <p:cBhvr>
                                        <p:cTn id="102" dur="1000"/>
                                        <p:tgtEl>
                                          <p:spTgt spid="542">
                                            <p:txEl>
                                              <p:pRg st="3" end="3"/>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42">
                                            <p:txEl>
                                              <p:pRg st="4" end="4"/>
                                            </p:txEl>
                                          </p:spTgt>
                                        </p:tgtEl>
                                        <p:attrNameLst>
                                          <p:attrName>style.visibility</p:attrName>
                                        </p:attrNameLst>
                                      </p:cBhvr>
                                      <p:to>
                                        <p:strVal val="visible"/>
                                      </p:to>
                                    </p:set>
                                    <p:animEffect transition="in" filter="fade">
                                      <p:cBhvr>
                                        <p:cTn id="107" dur="1000"/>
                                        <p:tgtEl>
                                          <p:spTgt spid="542">
                                            <p:txEl>
                                              <p:pRg st="4" end="4"/>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42">
                                            <p:txEl>
                                              <p:pRg st="5" end="5"/>
                                            </p:txEl>
                                          </p:spTgt>
                                        </p:tgtEl>
                                        <p:attrNameLst>
                                          <p:attrName>style.visibility</p:attrName>
                                        </p:attrNameLst>
                                      </p:cBhvr>
                                      <p:to>
                                        <p:strVal val="visible"/>
                                      </p:to>
                                    </p:set>
                                    <p:animEffect transition="in" filter="fade">
                                      <p:cBhvr>
                                        <p:cTn id="112" dur="1000"/>
                                        <p:tgtEl>
                                          <p:spTgt spid="542">
                                            <p:txEl>
                                              <p:pRg st="5" end="5"/>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542">
                                            <p:txEl>
                                              <p:pRg st="6" end="6"/>
                                            </p:txEl>
                                          </p:spTgt>
                                        </p:tgtEl>
                                        <p:attrNameLst>
                                          <p:attrName>style.visibility</p:attrName>
                                        </p:attrNameLst>
                                      </p:cBhvr>
                                      <p:to>
                                        <p:strVal val="visible"/>
                                      </p:to>
                                    </p:set>
                                    <p:animEffect transition="in" filter="fade">
                                      <p:cBhvr>
                                        <p:cTn id="117" dur="1000"/>
                                        <p:tgtEl>
                                          <p:spTgt spid="542">
                                            <p:txEl>
                                              <p:pRg st="6" end="6"/>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542">
                                            <p:txEl>
                                              <p:pRg st="7" end="7"/>
                                            </p:txEl>
                                          </p:spTgt>
                                        </p:tgtEl>
                                        <p:attrNameLst>
                                          <p:attrName>style.visibility</p:attrName>
                                        </p:attrNameLst>
                                      </p:cBhvr>
                                      <p:to>
                                        <p:strVal val="visible"/>
                                      </p:to>
                                    </p:set>
                                    <p:animEffect transition="in" filter="fade">
                                      <p:cBhvr>
                                        <p:cTn id="122" dur="1000"/>
                                        <p:tgtEl>
                                          <p:spTgt spid="542">
                                            <p:txEl>
                                              <p:pRg st="7" end="7"/>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542">
                                            <p:txEl>
                                              <p:pRg st="8" end="8"/>
                                            </p:txEl>
                                          </p:spTgt>
                                        </p:tgtEl>
                                        <p:attrNameLst>
                                          <p:attrName>style.visibility</p:attrName>
                                        </p:attrNameLst>
                                      </p:cBhvr>
                                      <p:to>
                                        <p:strVal val="visible"/>
                                      </p:to>
                                    </p:set>
                                    <p:animEffect transition="in" filter="fade">
                                      <p:cBhvr>
                                        <p:cTn id="127" dur="1000"/>
                                        <p:tgtEl>
                                          <p:spTgt spid="542">
                                            <p:txEl>
                                              <p:pRg st="8" end="8"/>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542">
                                            <p:txEl>
                                              <p:pRg st="9" end="9"/>
                                            </p:txEl>
                                          </p:spTgt>
                                        </p:tgtEl>
                                        <p:attrNameLst>
                                          <p:attrName>style.visibility</p:attrName>
                                        </p:attrNameLst>
                                      </p:cBhvr>
                                      <p:to>
                                        <p:strVal val="visible"/>
                                      </p:to>
                                    </p:set>
                                    <p:animEffect transition="in" filter="fade">
                                      <p:cBhvr>
                                        <p:cTn id="132" dur="1000"/>
                                        <p:tgtEl>
                                          <p:spTgt spid="542">
                                            <p:txEl>
                                              <p:pRg st="9" end="9"/>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542">
                                            <p:txEl>
                                              <p:pRg st="10" end="10"/>
                                            </p:txEl>
                                          </p:spTgt>
                                        </p:tgtEl>
                                        <p:attrNameLst>
                                          <p:attrName>style.visibility</p:attrName>
                                        </p:attrNameLst>
                                      </p:cBhvr>
                                      <p:to>
                                        <p:strVal val="visible"/>
                                      </p:to>
                                    </p:set>
                                    <p:animEffect transition="in" filter="fade">
                                      <p:cBhvr>
                                        <p:cTn id="137" dur="1000"/>
                                        <p:tgtEl>
                                          <p:spTgt spid="542">
                                            <p:txEl>
                                              <p:pRg st="10" end="10"/>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542">
                                            <p:txEl>
                                              <p:pRg st="11" end="11"/>
                                            </p:txEl>
                                          </p:spTgt>
                                        </p:tgtEl>
                                        <p:attrNameLst>
                                          <p:attrName>style.visibility</p:attrName>
                                        </p:attrNameLst>
                                      </p:cBhvr>
                                      <p:to>
                                        <p:strVal val="visible"/>
                                      </p:to>
                                    </p:set>
                                    <p:animEffect transition="in" filter="fade">
                                      <p:cBhvr>
                                        <p:cTn id="142" dur="1000"/>
                                        <p:tgtEl>
                                          <p:spTgt spid="542">
                                            <p:txEl>
                                              <p:pRg st="11" end="11"/>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542">
                                            <p:txEl>
                                              <p:pRg st="12" end="12"/>
                                            </p:txEl>
                                          </p:spTgt>
                                        </p:tgtEl>
                                        <p:attrNameLst>
                                          <p:attrName>style.visibility</p:attrName>
                                        </p:attrNameLst>
                                      </p:cBhvr>
                                      <p:to>
                                        <p:strVal val="visible"/>
                                      </p:to>
                                    </p:set>
                                    <p:animEffect transition="in" filter="fade">
                                      <p:cBhvr>
                                        <p:cTn id="147" dur="1000"/>
                                        <p:tgtEl>
                                          <p:spTgt spid="54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5"/>
          <p:cNvSpPr txBox="1">
            <a:spLocks noGrp="1"/>
          </p:cNvSpPr>
          <p:nvPr>
            <p:ph type="title"/>
          </p:nvPr>
        </p:nvSpPr>
        <p:spPr>
          <a:xfrm>
            <a:off x="63675" y="273850"/>
            <a:ext cx="4811100" cy="994200"/>
          </a:xfrm>
          <a:prstGeom prst="rect">
            <a:avLst/>
          </a:prstGeom>
          <a:solidFill>
            <a:srgbClr val="FFFF00"/>
          </a:solidFill>
        </p:spPr>
        <p:txBody>
          <a:bodyPr spcFirstLastPara="1" wrap="square" lIns="91425" tIns="91425" rIns="91425" bIns="91425" anchor="ctr" anchorCtr="0">
            <a:noAutofit/>
          </a:bodyPr>
          <a:lstStyle/>
          <a:p>
            <a:pPr marL="0" lvl="0" indent="0" algn="l" rtl="0">
              <a:spcBef>
                <a:spcPts val="0"/>
              </a:spcBef>
              <a:spcAft>
                <a:spcPts val="0"/>
              </a:spcAft>
              <a:buNone/>
            </a:pPr>
            <a:r>
              <a:rPr lang="en-GB"/>
              <a:t>Exam style response</a:t>
            </a:r>
            <a:endParaRPr/>
          </a:p>
        </p:txBody>
      </p:sp>
      <p:sp>
        <p:nvSpPr>
          <p:cNvPr id="551" name="Google Shape;551;p75"/>
          <p:cNvSpPr txBox="1">
            <a:spLocks noGrp="1"/>
          </p:cNvSpPr>
          <p:nvPr>
            <p:ph type="body" idx="1"/>
          </p:nvPr>
        </p:nvSpPr>
        <p:spPr>
          <a:xfrm>
            <a:off x="212250" y="1369225"/>
            <a:ext cx="4697700" cy="3263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a:latin typeface="Arial"/>
                <a:ea typeface="Arial"/>
                <a:cs typeface="Arial"/>
                <a:sym typeface="Arial"/>
              </a:rPr>
              <a:t>Bond is the dominant character. This is </a:t>
            </a:r>
            <a:r>
              <a:rPr lang="en-GB" sz="1400">
                <a:solidFill>
                  <a:srgbClr val="9900FF"/>
                </a:solidFill>
                <a:latin typeface="Arial"/>
                <a:ea typeface="Arial"/>
                <a:cs typeface="Arial"/>
                <a:sym typeface="Arial"/>
              </a:rPr>
              <a:t>conventional</a:t>
            </a:r>
            <a:r>
              <a:rPr lang="en-GB" sz="1400">
                <a:latin typeface="Arial"/>
                <a:ea typeface="Arial"/>
                <a:cs typeface="Arial"/>
                <a:sym typeface="Arial"/>
              </a:rPr>
              <a:t> for a hero in Propp’s theory.</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GB" sz="1400">
                <a:latin typeface="Arial"/>
                <a:ea typeface="Arial"/>
                <a:cs typeface="Arial"/>
                <a:sym typeface="Arial"/>
              </a:rPr>
              <a:t>The mid shot shows the </a:t>
            </a:r>
            <a:r>
              <a:rPr lang="en-GB" sz="1400">
                <a:solidFill>
                  <a:srgbClr val="9900FF"/>
                </a:solidFill>
                <a:latin typeface="Arial"/>
                <a:ea typeface="Arial"/>
                <a:cs typeface="Arial"/>
                <a:sym typeface="Arial"/>
              </a:rPr>
              <a:t>iconic</a:t>
            </a:r>
            <a:r>
              <a:rPr lang="en-GB" sz="1400">
                <a:latin typeface="Arial"/>
                <a:ea typeface="Arial"/>
                <a:cs typeface="Arial"/>
                <a:sym typeface="Arial"/>
              </a:rPr>
              <a:t> James Bond costume of a suit, signifying he is professional and powerful.</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GB" sz="1400">
                <a:latin typeface="Arial"/>
                <a:ea typeface="Arial"/>
                <a:cs typeface="Arial"/>
                <a:sym typeface="Arial"/>
              </a:rPr>
              <a:t>The </a:t>
            </a:r>
            <a:r>
              <a:rPr lang="en-GB" sz="1400">
                <a:solidFill>
                  <a:srgbClr val="9900FF"/>
                </a:solidFill>
                <a:latin typeface="Arial"/>
                <a:ea typeface="Arial"/>
                <a:cs typeface="Arial"/>
                <a:sym typeface="Arial"/>
              </a:rPr>
              <a:t>direct mode of address </a:t>
            </a:r>
            <a:r>
              <a:rPr lang="en-GB" sz="1400">
                <a:latin typeface="Arial"/>
                <a:ea typeface="Arial"/>
                <a:cs typeface="Arial"/>
                <a:sym typeface="Arial"/>
              </a:rPr>
              <a:t>appears to have Bond looking calmly at the audience, again reinforcing he is confident and in control. However, when you look closely the audience have been </a:t>
            </a:r>
            <a:r>
              <a:rPr lang="en-GB" sz="1400">
                <a:solidFill>
                  <a:srgbClr val="9900FF"/>
                </a:solidFill>
                <a:latin typeface="Arial"/>
                <a:ea typeface="Arial"/>
                <a:cs typeface="Arial"/>
                <a:sym typeface="Arial"/>
              </a:rPr>
              <a:t>positioned</a:t>
            </a:r>
            <a:r>
              <a:rPr lang="en-GB" sz="1400">
                <a:latin typeface="Arial"/>
                <a:ea typeface="Arial"/>
                <a:cs typeface="Arial"/>
                <a:sym typeface="Arial"/>
              </a:rPr>
              <a:t> as the Villain (Propp) as we appear to be pointing the gun at Bond.</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400">
              <a:solidFill>
                <a:srgbClr val="99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GB" sz="1400">
                <a:solidFill>
                  <a:srgbClr val="9900FF"/>
                </a:solidFill>
                <a:latin typeface="Arial"/>
                <a:ea typeface="Arial"/>
                <a:cs typeface="Arial"/>
                <a:sym typeface="Arial"/>
              </a:rPr>
              <a:t>LEVEL 9: The protagonist being in danger is conventional of the spy genre. This links to the </a:t>
            </a:r>
            <a:r>
              <a:rPr lang="en-GB" sz="1400" b="1">
                <a:solidFill>
                  <a:srgbClr val="9900FF"/>
                </a:solidFill>
                <a:latin typeface="Arial"/>
                <a:ea typeface="Arial"/>
                <a:cs typeface="Arial"/>
                <a:sym typeface="Arial"/>
              </a:rPr>
              <a:t>disruption </a:t>
            </a:r>
            <a:r>
              <a:rPr lang="en-GB" sz="1400">
                <a:solidFill>
                  <a:srgbClr val="9900FF"/>
                </a:solidFill>
                <a:latin typeface="Arial"/>
                <a:ea typeface="Arial"/>
                <a:cs typeface="Arial"/>
                <a:sym typeface="Arial"/>
              </a:rPr>
              <a:t>in the narrative. </a:t>
            </a:r>
            <a:endParaRPr sz="1400">
              <a:solidFill>
                <a:srgbClr val="99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400">
              <a:solidFill>
                <a:srgbClr val="9900FF"/>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GB" sz="1400">
                <a:solidFill>
                  <a:srgbClr val="9900FF"/>
                </a:solidFill>
                <a:latin typeface="Arial"/>
                <a:ea typeface="Arial"/>
                <a:cs typeface="Arial"/>
                <a:sym typeface="Arial"/>
              </a:rPr>
              <a:t>This is a HEGEMONIC representation of masculinity.</a:t>
            </a:r>
            <a:endParaRPr/>
          </a:p>
        </p:txBody>
      </p:sp>
      <p:sp>
        <p:nvSpPr>
          <p:cNvPr id="552" name="Google Shape;552;p75"/>
          <p:cNvSpPr txBox="1"/>
          <p:nvPr/>
        </p:nvSpPr>
        <p:spPr>
          <a:xfrm>
            <a:off x="4954500" y="85050"/>
            <a:ext cx="3952200" cy="5105700"/>
          </a:xfrm>
          <a:prstGeom prst="rect">
            <a:avLst/>
          </a:prstGeom>
          <a:solidFill>
            <a:srgbClr val="4A86E8"/>
          </a:solidFill>
          <a:ln>
            <a:noFill/>
          </a:ln>
        </p:spPr>
        <p:txBody>
          <a:bodyPr spcFirstLastPara="1" wrap="square" lIns="68575" tIns="34275" rIns="68575" bIns="34275" anchor="t" anchorCtr="0">
            <a:noAutofit/>
          </a:bodyPr>
          <a:lstStyle/>
          <a:p>
            <a:pPr marL="0" lvl="0" indent="0" algn="l" rtl="0">
              <a:lnSpc>
                <a:spcPct val="120000"/>
              </a:lnSpc>
              <a:spcBef>
                <a:spcPts val="800"/>
              </a:spcBef>
              <a:spcAft>
                <a:spcPts val="0"/>
              </a:spcAft>
              <a:buNone/>
            </a:pPr>
            <a:r>
              <a:rPr lang="en-GB" sz="1000" b="1">
                <a:solidFill>
                  <a:srgbClr val="FF0000"/>
                </a:solidFill>
                <a:latin typeface="Rockwell"/>
                <a:ea typeface="Rockwell"/>
                <a:cs typeface="Rockwell"/>
                <a:sym typeface="Rockwell"/>
              </a:rPr>
              <a:t>BAND 7, 8 and 9 MUST consider the following:</a:t>
            </a:r>
            <a:endParaRPr sz="1000" b="1">
              <a:solidFill>
                <a:srgbClr val="FF0000"/>
              </a:solidFill>
              <a:latin typeface="Rockwell"/>
              <a:ea typeface="Rockwell"/>
              <a:cs typeface="Rockwell"/>
              <a:sym typeface="Rockwell"/>
            </a:endParaRPr>
          </a:p>
          <a:p>
            <a:pPr marL="0" lvl="0" indent="0" algn="l" rtl="0">
              <a:lnSpc>
                <a:spcPct val="120000"/>
              </a:lnSpc>
              <a:spcBef>
                <a:spcPts val="800"/>
              </a:spcBef>
              <a:spcAft>
                <a:spcPts val="0"/>
              </a:spcAft>
              <a:buNone/>
            </a:pPr>
            <a:r>
              <a:rPr lang="en-GB" b="1">
                <a:solidFill>
                  <a:srgbClr val="FFFF00"/>
                </a:solidFill>
                <a:latin typeface="Rockwell"/>
                <a:ea typeface="Rockwell"/>
                <a:cs typeface="Rockwell"/>
                <a:sym typeface="Rockwell"/>
              </a:rPr>
              <a:t>Historical, Social and Cultural context</a:t>
            </a:r>
            <a:r>
              <a:rPr lang="en-GB">
                <a:solidFill>
                  <a:srgbClr val="FFFF00"/>
                </a:solidFill>
                <a:latin typeface="Rockwell"/>
                <a:ea typeface="Rockwell"/>
                <a:cs typeface="Rockwell"/>
                <a:sym typeface="Rockwell"/>
              </a:rPr>
              <a:t> </a:t>
            </a:r>
            <a:r>
              <a:rPr lang="en-GB" i="1">
                <a:solidFill>
                  <a:srgbClr val="FFFF00"/>
                </a:solidFill>
                <a:latin typeface="Rockwell"/>
                <a:ea typeface="Rockwell"/>
                <a:cs typeface="Rockwell"/>
                <a:sym typeface="Rockwell"/>
              </a:rPr>
              <a:t>(1970s, patriarchal society etc)</a:t>
            </a:r>
            <a:endParaRPr i="1">
              <a:solidFill>
                <a:srgbClr val="FFFF00"/>
              </a:solidFill>
              <a:latin typeface="Rockwell"/>
              <a:ea typeface="Rockwell"/>
              <a:cs typeface="Rockwell"/>
              <a:sym typeface="Rockwell"/>
            </a:endParaRPr>
          </a:p>
          <a:p>
            <a:pPr marL="0" lvl="0" indent="0" algn="l" rtl="0">
              <a:lnSpc>
                <a:spcPct val="120000"/>
              </a:lnSpc>
              <a:spcBef>
                <a:spcPts val="800"/>
              </a:spcBef>
              <a:spcAft>
                <a:spcPts val="0"/>
              </a:spcAft>
              <a:buNone/>
            </a:pPr>
            <a:r>
              <a:rPr lang="en-GB" b="1">
                <a:solidFill>
                  <a:srgbClr val="FFFF00"/>
                </a:solidFill>
                <a:latin typeface="Rockwell"/>
                <a:ea typeface="Rockwell"/>
                <a:cs typeface="Rockwell"/>
                <a:sym typeface="Rockwell"/>
              </a:rPr>
              <a:t>Intertextuality </a:t>
            </a:r>
            <a:r>
              <a:rPr lang="en-GB">
                <a:solidFill>
                  <a:srgbClr val="FFFF00"/>
                </a:solidFill>
                <a:latin typeface="Rockwell"/>
                <a:ea typeface="Rockwell"/>
                <a:cs typeface="Rockwell"/>
                <a:sym typeface="Rockwell"/>
              </a:rPr>
              <a:t>(</a:t>
            </a:r>
            <a:r>
              <a:rPr lang="en-GB" i="1">
                <a:solidFill>
                  <a:srgbClr val="FFFF00"/>
                </a:solidFill>
                <a:latin typeface="Rockwell"/>
                <a:ea typeface="Rockwell"/>
                <a:cs typeface="Rockwell"/>
                <a:sym typeface="Rockwell"/>
              </a:rPr>
              <a:t>links to Iconography and what is iconic of the Bond franchise?)</a:t>
            </a:r>
            <a:endParaRPr>
              <a:solidFill>
                <a:srgbClr val="FFFF00"/>
              </a:solidFill>
              <a:latin typeface="Rockwell"/>
              <a:ea typeface="Rockwell"/>
              <a:cs typeface="Rockwell"/>
              <a:sym typeface="Rockwell"/>
            </a:endParaRPr>
          </a:p>
          <a:p>
            <a:pPr marL="0" lvl="0" indent="0" algn="l" rtl="0">
              <a:lnSpc>
                <a:spcPct val="120000"/>
              </a:lnSpc>
              <a:spcBef>
                <a:spcPts val="800"/>
              </a:spcBef>
              <a:spcAft>
                <a:spcPts val="0"/>
              </a:spcAft>
              <a:buNone/>
            </a:pPr>
            <a:r>
              <a:rPr lang="en-GB" b="1">
                <a:solidFill>
                  <a:srgbClr val="FFFF00"/>
                </a:solidFill>
                <a:latin typeface="Rockwell"/>
                <a:ea typeface="Rockwell"/>
                <a:cs typeface="Rockwell"/>
                <a:sym typeface="Rockwell"/>
              </a:rPr>
              <a:t>Representation </a:t>
            </a:r>
            <a:r>
              <a:rPr lang="en-GB" i="1">
                <a:solidFill>
                  <a:srgbClr val="FFFF00"/>
                </a:solidFill>
                <a:latin typeface="Rockwell"/>
                <a:ea typeface="Rockwell"/>
                <a:cs typeface="Rockwell"/>
                <a:sym typeface="Rockwell"/>
              </a:rPr>
              <a:t>(Gender Roles and Stereotypes)</a:t>
            </a:r>
            <a:endParaRPr i="1">
              <a:solidFill>
                <a:srgbClr val="FFFF00"/>
              </a:solidFill>
              <a:latin typeface="Rockwell"/>
              <a:ea typeface="Rockwell"/>
              <a:cs typeface="Rockwell"/>
              <a:sym typeface="Rockwell"/>
            </a:endParaRPr>
          </a:p>
          <a:p>
            <a:pPr marL="0" lvl="0" indent="0" algn="l" rtl="0">
              <a:lnSpc>
                <a:spcPct val="120000"/>
              </a:lnSpc>
              <a:spcBef>
                <a:spcPts val="800"/>
              </a:spcBef>
              <a:spcAft>
                <a:spcPts val="0"/>
              </a:spcAft>
              <a:buNone/>
            </a:pPr>
            <a:r>
              <a:rPr lang="en-GB" b="1">
                <a:solidFill>
                  <a:srgbClr val="FFFF00"/>
                </a:solidFill>
                <a:latin typeface="Rockwell"/>
                <a:ea typeface="Rockwell"/>
                <a:cs typeface="Rockwell"/>
                <a:sym typeface="Rockwell"/>
              </a:rPr>
              <a:t>Mise-en-scene:</a:t>
            </a:r>
            <a:r>
              <a:rPr lang="en-GB">
                <a:solidFill>
                  <a:srgbClr val="FFFF00"/>
                </a:solidFill>
                <a:latin typeface="Rockwell"/>
                <a:ea typeface="Rockwell"/>
                <a:cs typeface="Rockwell"/>
                <a:sym typeface="Rockwell"/>
              </a:rPr>
              <a:t> </a:t>
            </a:r>
            <a:r>
              <a:rPr lang="en-GB" i="1">
                <a:solidFill>
                  <a:srgbClr val="FFFF00"/>
                </a:solidFill>
                <a:latin typeface="Rockwell"/>
                <a:ea typeface="Rockwell"/>
                <a:cs typeface="Rockwell"/>
                <a:sym typeface="Rockwell"/>
              </a:rPr>
              <a:t>Costume, lighting + colour, actors (body language and expressions), make-up, props and setting</a:t>
            </a:r>
            <a:endParaRPr i="1">
              <a:solidFill>
                <a:srgbClr val="FFFF00"/>
              </a:solidFill>
              <a:latin typeface="Rockwell"/>
              <a:ea typeface="Rockwell"/>
              <a:cs typeface="Rockwell"/>
              <a:sym typeface="Rockwell"/>
            </a:endParaRPr>
          </a:p>
          <a:p>
            <a:pPr marL="0" lvl="0" indent="0" algn="l" rtl="0">
              <a:lnSpc>
                <a:spcPct val="120000"/>
              </a:lnSpc>
              <a:spcBef>
                <a:spcPts val="800"/>
              </a:spcBef>
              <a:spcAft>
                <a:spcPts val="0"/>
              </a:spcAft>
              <a:buNone/>
            </a:pPr>
            <a:r>
              <a:rPr lang="en-GB" b="1">
                <a:solidFill>
                  <a:srgbClr val="FFFF00"/>
                </a:solidFill>
                <a:latin typeface="Rockwell"/>
                <a:ea typeface="Rockwell"/>
                <a:cs typeface="Rockwell"/>
                <a:sym typeface="Rockwell"/>
              </a:rPr>
              <a:t>Mode of address</a:t>
            </a:r>
            <a:endParaRPr b="1">
              <a:solidFill>
                <a:srgbClr val="FFFF00"/>
              </a:solidFill>
              <a:latin typeface="Rockwell"/>
              <a:ea typeface="Rockwell"/>
              <a:cs typeface="Rockwell"/>
              <a:sym typeface="Rockwell"/>
            </a:endParaRPr>
          </a:p>
          <a:p>
            <a:pPr marL="0" lvl="0" indent="0" algn="l" rtl="0">
              <a:lnSpc>
                <a:spcPct val="120000"/>
              </a:lnSpc>
              <a:spcBef>
                <a:spcPts val="800"/>
              </a:spcBef>
              <a:spcAft>
                <a:spcPts val="0"/>
              </a:spcAft>
              <a:buNone/>
            </a:pPr>
            <a:r>
              <a:rPr lang="en-GB" b="1">
                <a:solidFill>
                  <a:srgbClr val="FFFF00"/>
                </a:solidFill>
                <a:latin typeface="Rockwell"/>
                <a:ea typeface="Rockwell"/>
                <a:cs typeface="Rockwell"/>
                <a:sym typeface="Rockwell"/>
              </a:rPr>
              <a:t>Enigma Codes</a:t>
            </a:r>
            <a:endParaRPr b="1">
              <a:solidFill>
                <a:srgbClr val="FFFF00"/>
              </a:solidFill>
              <a:latin typeface="Rockwell"/>
              <a:ea typeface="Rockwell"/>
              <a:cs typeface="Rockwell"/>
              <a:sym typeface="Rockwell"/>
            </a:endParaRPr>
          </a:p>
          <a:p>
            <a:pPr marL="0" lvl="0" indent="0" algn="l" rtl="0">
              <a:lnSpc>
                <a:spcPct val="120000"/>
              </a:lnSpc>
              <a:spcBef>
                <a:spcPts val="800"/>
              </a:spcBef>
              <a:spcAft>
                <a:spcPts val="0"/>
              </a:spcAft>
              <a:buNone/>
            </a:pPr>
            <a:r>
              <a:rPr lang="en-GB" b="1">
                <a:solidFill>
                  <a:srgbClr val="FFFF00"/>
                </a:solidFill>
                <a:latin typeface="Rockwell"/>
                <a:ea typeface="Rockwell"/>
                <a:cs typeface="Rockwell"/>
                <a:sym typeface="Rockwell"/>
              </a:rPr>
              <a:t>Narrative </a:t>
            </a:r>
            <a:r>
              <a:rPr lang="en-GB">
                <a:solidFill>
                  <a:srgbClr val="FFFF00"/>
                </a:solidFill>
                <a:latin typeface="Rockwell"/>
                <a:ea typeface="Rockwell"/>
                <a:cs typeface="Rockwell"/>
                <a:sym typeface="Rockwell"/>
              </a:rPr>
              <a:t>(Conventions of the Spy/Action genre)</a:t>
            </a:r>
            <a:endParaRPr>
              <a:solidFill>
                <a:srgbClr val="FFFF00"/>
              </a:solidFill>
              <a:latin typeface="Rockwell"/>
              <a:ea typeface="Rockwell"/>
              <a:cs typeface="Rockwell"/>
              <a:sym typeface="Rockwell"/>
            </a:endParaRPr>
          </a:p>
          <a:p>
            <a:pPr marL="0" lvl="0" indent="0" algn="l" rtl="0">
              <a:lnSpc>
                <a:spcPct val="120000"/>
              </a:lnSpc>
              <a:spcBef>
                <a:spcPts val="800"/>
              </a:spcBef>
              <a:spcAft>
                <a:spcPts val="0"/>
              </a:spcAft>
              <a:buNone/>
            </a:pPr>
            <a:r>
              <a:rPr lang="en-GB">
                <a:solidFill>
                  <a:srgbClr val="FFFF00"/>
                </a:solidFill>
                <a:latin typeface="Rockwell"/>
                <a:ea typeface="Rockwell"/>
                <a:cs typeface="Rockwell"/>
                <a:sym typeface="Rockwell"/>
              </a:rPr>
              <a:t>MEDIA THEORY: Binary Oppositions and CHARACTER ROLES (Propp)</a:t>
            </a:r>
            <a:endParaRPr>
              <a:solidFill>
                <a:srgbClr val="FFFF00"/>
              </a:solidFill>
              <a:latin typeface="Rockwell"/>
              <a:ea typeface="Rockwell"/>
              <a:cs typeface="Rockwell"/>
              <a:sym typeface="Rockwell"/>
            </a:endParaRPr>
          </a:p>
          <a:p>
            <a:pPr marL="0" lvl="0" indent="0" algn="l" rtl="0">
              <a:lnSpc>
                <a:spcPct val="120000"/>
              </a:lnSpc>
              <a:spcBef>
                <a:spcPts val="800"/>
              </a:spcBef>
              <a:spcAft>
                <a:spcPts val="0"/>
              </a:spcAft>
              <a:buNone/>
            </a:pPr>
            <a:endParaRPr sz="1500">
              <a:latin typeface="Rockwell"/>
              <a:ea typeface="Rockwell"/>
              <a:cs typeface="Rockwell"/>
              <a:sym typeface="Rockwe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0"/>
          <p:cNvSpPr txBox="1">
            <a:spLocks noGrp="1"/>
          </p:cNvSpPr>
          <p:nvPr>
            <p:ph type="ctrTitle"/>
          </p:nvPr>
        </p:nvSpPr>
        <p:spPr>
          <a:xfrm>
            <a:off x="349925" y="183425"/>
            <a:ext cx="8520600" cy="359100"/>
          </a:xfrm>
          <a:prstGeom prst="rect">
            <a:avLst/>
          </a:prstGeom>
          <a:solidFill>
            <a:srgbClr val="93C47D"/>
          </a:solidFill>
        </p:spPr>
        <p:txBody>
          <a:bodyPr spcFirstLastPara="1" wrap="square" lIns="91425" tIns="91425" rIns="91425" bIns="91425" anchor="b" anchorCtr="0">
            <a:noAutofit/>
          </a:bodyPr>
          <a:lstStyle/>
          <a:p>
            <a:pPr marL="0" lvl="0" indent="0" algn="ctr" rtl="0">
              <a:spcBef>
                <a:spcPts val="0"/>
              </a:spcBef>
              <a:spcAft>
                <a:spcPts val="0"/>
              </a:spcAft>
              <a:buNone/>
            </a:pPr>
            <a:r>
              <a:rPr lang="en-GB" sz="1200" b="1">
                <a:solidFill>
                  <a:srgbClr val="FF9900"/>
                </a:solidFill>
                <a:highlight>
                  <a:srgbClr val="FFFF00"/>
                </a:highlight>
              </a:rPr>
              <a:t>Component 1</a:t>
            </a:r>
            <a:r>
              <a:rPr lang="en-GB" sz="1200" b="1">
                <a:solidFill>
                  <a:srgbClr val="FFFFFF"/>
                </a:solidFill>
              </a:rPr>
              <a:t> </a:t>
            </a:r>
            <a:r>
              <a:rPr lang="en-GB" sz="1200" b="1">
                <a:solidFill>
                  <a:srgbClr val="FF0000"/>
                </a:solidFill>
              </a:rPr>
              <a:t>(Exam 1)</a:t>
            </a:r>
            <a:r>
              <a:rPr lang="en-GB" sz="1200" b="1">
                <a:solidFill>
                  <a:srgbClr val="FFFFFF"/>
                </a:solidFill>
              </a:rPr>
              <a:t>: Exploring the Media</a:t>
            </a:r>
            <a:r>
              <a:rPr lang="en-GB" sz="1200">
                <a:solidFill>
                  <a:srgbClr val="FFFFFF"/>
                </a:solidFill>
              </a:rPr>
              <a:t>, Written examination: 90 minutes - </a:t>
            </a:r>
            <a:r>
              <a:rPr lang="en-GB" sz="1200" i="1">
                <a:solidFill>
                  <a:srgbClr val="FFFFFF"/>
                </a:solidFill>
              </a:rPr>
              <a:t>40% of qualification </a:t>
            </a:r>
            <a:endParaRPr sz="1200" i="1">
              <a:solidFill>
                <a:srgbClr val="FFFFFF"/>
              </a:solidFill>
            </a:endParaRPr>
          </a:p>
        </p:txBody>
      </p:sp>
      <p:sp>
        <p:nvSpPr>
          <p:cNvPr id="161" name="Google Shape;161;p30"/>
          <p:cNvSpPr txBox="1">
            <a:spLocks noGrp="1"/>
          </p:cNvSpPr>
          <p:nvPr>
            <p:ph type="subTitle" idx="1"/>
          </p:nvPr>
        </p:nvSpPr>
        <p:spPr>
          <a:xfrm>
            <a:off x="2507525" y="2015888"/>
            <a:ext cx="3615000" cy="7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800" b="1"/>
              <a:t>In this section you will also need to study:</a:t>
            </a:r>
            <a:r>
              <a:rPr lang="en-GB" sz="800"/>
              <a:t> </a:t>
            </a:r>
            <a:endParaRPr sz="800"/>
          </a:p>
          <a:p>
            <a:pPr marL="457200" lvl="0" indent="-279400" algn="l" rtl="0">
              <a:spcBef>
                <a:spcPts val="0"/>
              </a:spcBef>
              <a:spcAft>
                <a:spcPts val="0"/>
              </a:spcAft>
              <a:buSzPts val="800"/>
              <a:buChar char="●"/>
            </a:pPr>
            <a:r>
              <a:rPr lang="en-GB" sz="800" i="1"/>
              <a:t>The Sun newspaper website; </a:t>
            </a:r>
            <a:endParaRPr sz="800" i="1"/>
          </a:p>
          <a:p>
            <a:pPr marL="457200" lvl="0" indent="-279400" algn="l" rtl="0">
              <a:spcBef>
                <a:spcPts val="0"/>
              </a:spcBef>
              <a:spcAft>
                <a:spcPts val="0"/>
              </a:spcAft>
              <a:buSzPts val="800"/>
              <a:buChar char="●"/>
            </a:pPr>
            <a:r>
              <a:rPr lang="en-GB" sz="800" i="1"/>
              <a:t>A full issue of The Sun newspaper</a:t>
            </a:r>
            <a:endParaRPr sz="800" i="1"/>
          </a:p>
          <a:p>
            <a:pPr marL="457200" lvl="0" indent="-279400" algn="l" rtl="0">
              <a:spcBef>
                <a:spcPts val="0"/>
              </a:spcBef>
              <a:spcAft>
                <a:spcPts val="0"/>
              </a:spcAft>
              <a:buSzPts val="800"/>
              <a:buChar char="●"/>
            </a:pPr>
            <a:r>
              <a:rPr lang="en-GB" sz="800" i="1"/>
              <a:t>The Guardian Newspaper Website; </a:t>
            </a:r>
            <a:endParaRPr sz="800" i="1"/>
          </a:p>
          <a:p>
            <a:pPr marL="457200" lvl="0" indent="-279400" algn="l" rtl="0">
              <a:spcBef>
                <a:spcPts val="0"/>
              </a:spcBef>
              <a:spcAft>
                <a:spcPts val="0"/>
              </a:spcAft>
              <a:buSzPts val="800"/>
              <a:buChar char="●"/>
            </a:pPr>
            <a:r>
              <a:rPr lang="en-GB" sz="800" i="1"/>
              <a:t>The 007 James Bond Official Website</a:t>
            </a:r>
            <a:endParaRPr sz="800" i="1"/>
          </a:p>
        </p:txBody>
      </p:sp>
      <p:sp>
        <p:nvSpPr>
          <p:cNvPr id="162" name="Google Shape;162;p30"/>
          <p:cNvSpPr txBox="1"/>
          <p:nvPr/>
        </p:nvSpPr>
        <p:spPr>
          <a:xfrm>
            <a:off x="349925" y="642000"/>
            <a:ext cx="4037100" cy="1833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1"/>
              <a:t>Section A: </a:t>
            </a:r>
            <a:r>
              <a:rPr lang="en-GB" sz="1100"/>
              <a:t>Exploring </a:t>
            </a:r>
            <a:r>
              <a:rPr lang="en-GB" sz="1100" b="1"/>
              <a:t>Media Language</a:t>
            </a:r>
            <a:r>
              <a:rPr lang="en-GB" sz="1100"/>
              <a:t> and </a:t>
            </a:r>
            <a:r>
              <a:rPr lang="en-GB" sz="1100" b="1"/>
              <a:t>Representation</a:t>
            </a:r>
            <a:endParaRPr sz="1100" b="1"/>
          </a:p>
        </p:txBody>
      </p:sp>
      <p:pic>
        <p:nvPicPr>
          <p:cNvPr id="163" name="Google Shape;163;p30"/>
          <p:cNvPicPr preferRelativeResize="0"/>
          <p:nvPr/>
        </p:nvPicPr>
        <p:blipFill>
          <a:blip r:embed="rId3">
            <a:alphaModFix/>
          </a:blip>
          <a:stretch>
            <a:fillRect/>
          </a:stretch>
        </p:blipFill>
        <p:spPr>
          <a:xfrm>
            <a:off x="349923" y="924775"/>
            <a:ext cx="590253" cy="792600"/>
          </a:xfrm>
          <a:prstGeom prst="rect">
            <a:avLst/>
          </a:prstGeom>
          <a:noFill/>
          <a:ln>
            <a:noFill/>
          </a:ln>
        </p:spPr>
      </p:pic>
      <p:pic>
        <p:nvPicPr>
          <p:cNvPr id="164" name="Google Shape;164;p30"/>
          <p:cNvPicPr preferRelativeResize="0"/>
          <p:nvPr/>
        </p:nvPicPr>
        <p:blipFill>
          <a:blip r:embed="rId4">
            <a:alphaModFix/>
          </a:blip>
          <a:stretch>
            <a:fillRect/>
          </a:stretch>
        </p:blipFill>
        <p:spPr>
          <a:xfrm>
            <a:off x="993375" y="924775"/>
            <a:ext cx="631973" cy="792600"/>
          </a:xfrm>
          <a:prstGeom prst="rect">
            <a:avLst/>
          </a:prstGeom>
          <a:noFill/>
          <a:ln>
            <a:noFill/>
          </a:ln>
        </p:spPr>
      </p:pic>
      <p:pic>
        <p:nvPicPr>
          <p:cNvPr id="165" name="Google Shape;165;p30"/>
          <p:cNvPicPr preferRelativeResize="0"/>
          <p:nvPr/>
        </p:nvPicPr>
        <p:blipFill>
          <a:blip r:embed="rId5">
            <a:alphaModFix/>
          </a:blip>
          <a:stretch>
            <a:fillRect/>
          </a:stretch>
        </p:blipFill>
        <p:spPr>
          <a:xfrm>
            <a:off x="1678549" y="924776"/>
            <a:ext cx="495926" cy="792601"/>
          </a:xfrm>
          <a:prstGeom prst="rect">
            <a:avLst/>
          </a:prstGeom>
          <a:noFill/>
          <a:ln>
            <a:noFill/>
          </a:ln>
        </p:spPr>
      </p:pic>
      <p:pic>
        <p:nvPicPr>
          <p:cNvPr id="166" name="Google Shape;166;p30"/>
          <p:cNvPicPr preferRelativeResize="0"/>
          <p:nvPr/>
        </p:nvPicPr>
        <p:blipFill>
          <a:blip r:embed="rId6">
            <a:alphaModFix/>
          </a:blip>
          <a:stretch>
            <a:fillRect/>
          </a:stretch>
        </p:blipFill>
        <p:spPr>
          <a:xfrm>
            <a:off x="2227674" y="924775"/>
            <a:ext cx="539489" cy="792599"/>
          </a:xfrm>
          <a:prstGeom prst="rect">
            <a:avLst/>
          </a:prstGeom>
          <a:noFill/>
          <a:ln>
            <a:noFill/>
          </a:ln>
        </p:spPr>
      </p:pic>
      <p:pic>
        <p:nvPicPr>
          <p:cNvPr id="167" name="Google Shape;167;p30"/>
          <p:cNvPicPr preferRelativeResize="0"/>
          <p:nvPr/>
        </p:nvPicPr>
        <p:blipFill>
          <a:blip r:embed="rId7">
            <a:alphaModFix/>
          </a:blip>
          <a:stretch>
            <a:fillRect/>
          </a:stretch>
        </p:blipFill>
        <p:spPr>
          <a:xfrm>
            <a:off x="2820375" y="924775"/>
            <a:ext cx="539500" cy="779967"/>
          </a:xfrm>
          <a:prstGeom prst="rect">
            <a:avLst/>
          </a:prstGeom>
          <a:noFill/>
          <a:ln>
            <a:noFill/>
          </a:ln>
        </p:spPr>
      </p:pic>
      <p:pic>
        <p:nvPicPr>
          <p:cNvPr id="168" name="Google Shape;168;p30"/>
          <p:cNvPicPr preferRelativeResize="0"/>
          <p:nvPr/>
        </p:nvPicPr>
        <p:blipFill>
          <a:blip r:embed="rId8">
            <a:alphaModFix/>
          </a:blip>
          <a:stretch>
            <a:fillRect/>
          </a:stretch>
        </p:blipFill>
        <p:spPr>
          <a:xfrm>
            <a:off x="3413075" y="924775"/>
            <a:ext cx="590250" cy="798020"/>
          </a:xfrm>
          <a:prstGeom prst="rect">
            <a:avLst/>
          </a:prstGeom>
          <a:noFill/>
          <a:ln>
            <a:noFill/>
          </a:ln>
        </p:spPr>
      </p:pic>
      <p:pic>
        <p:nvPicPr>
          <p:cNvPr id="169" name="Google Shape;169;p30"/>
          <p:cNvPicPr preferRelativeResize="0"/>
          <p:nvPr/>
        </p:nvPicPr>
        <p:blipFill>
          <a:blip r:embed="rId9">
            <a:alphaModFix/>
          </a:blip>
          <a:stretch>
            <a:fillRect/>
          </a:stretch>
        </p:blipFill>
        <p:spPr>
          <a:xfrm>
            <a:off x="4018175" y="924775"/>
            <a:ext cx="590251" cy="762499"/>
          </a:xfrm>
          <a:prstGeom prst="rect">
            <a:avLst/>
          </a:prstGeom>
          <a:noFill/>
          <a:ln>
            <a:noFill/>
          </a:ln>
        </p:spPr>
      </p:pic>
      <p:pic>
        <p:nvPicPr>
          <p:cNvPr id="170" name="Google Shape;170;p30"/>
          <p:cNvPicPr preferRelativeResize="0"/>
          <p:nvPr/>
        </p:nvPicPr>
        <p:blipFill>
          <a:blip r:embed="rId10">
            <a:alphaModFix/>
          </a:blip>
          <a:stretch>
            <a:fillRect/>
          </a:stretch>
        </p:blipFill>
        <p:spPr>
          <a:xfrm>
            <a:off x="4661625" y="924775"/>
            <a:ext cx="631975" cy="779933"/>
          </a:xfrm>
          <a:prstGeom prst="rect">
            <a:avLst/>
          </a:prstGeom>
          <a:noFill/>
          <a:ln>
            <a:noFill/>
          </a:ln>
        </p:spPr>
      </p:pic>
      <p:sp>
        <p:nvSpPr>
          <p:cNvPr id="171" name="Google Shape;171;p30"/>
          <p:cNvSpPr txBox="1"/>
          <p:nvPr/>
        </p:nvSpPr>
        <p:spPr>
          <a:xfrm>
            <a:off x="349925" y="1803025"/>
            <a:ext cx="4037100" cy="1833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1"/>
              <a:t>Section B: </a:t>
            </a:r>
            <a:r>
              <a:rPr lang="en-GB" sz="1100"/>
              <a:t>Exploring </a:t>
            </a:r>
            <a:r>
              <a:rPr lang="en-GB" sz="1100" b="1"/>
              <a:t>Institutions </a:t>
            </a:r>
            <a:r>
              <a:rPr lang="en-GB" sz="1100"/>
              <a:t>and </a:t>
            </a:r>
            <a:r>
              <a:rPr lang="en-GB" sz="1100" b="1"/>
              <a:t>Audiences</a:t>
            </a:r>
            <a:endParaRPr sz="1100" b="1"/>
          </a:p>
        </p:txBody>
      </p:sp>
      <p:sp>
        <p:nvSpPr>
          <p:cNvPr id="172" name="Google Shape;172;p30"/>
          <p:cNvSpPr txBox="1">
            <a:spLocks noGrp="1"/>
          </p:cNvSpPr>
          <p:nvPr>
            <p:ph type="ctrTitle"/>
          </p:nvPr>
        </p:nvSpPr>
        <p:spPr>
          <a:xfrm>
            <a:off x="349925" y="2873175"/>
            <a:ext cx="8520600" cy="313800"/>
          </a:xfrm>
          <a:prstGeom prst="rect">
            <a:avLst/>
          </a:prstGeom>
          <a:solidFill>
            <a:srgbClr val="93C47D"/>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4A86E8"/>
                </a:solidFill>
                <a:highlight>
                  <a:srgbClr val="FFFF00"/>
                </a:highlight>
              </a:rPr>
              <a:t>Component 2</a:t>
            </a:r>
            <a:r>
              <a:rPr lang="en-GB" sz="1200" b="1">
                <a:solidFill>
                  <a:srgbClr val="FFFFFF"/>
                </a:solidFill>
              </a:rPr>
              <a:t> </a:t>
            </a:r>
            <a:r>
              <a:rPr lang="en-GB" sz="1200" b="1">
                <a:solidFill>
                  <a:srgbClr val="FF0000"/>
                </a:solidFill>
              </a:rPr>
              <a:t>(Exam 2)</a:t>
            </a:r>
            <a:r>
              <a:rPr lang="en-GB" sz="1200" b="1">
                <a:solidFill>
                  <a:srgbClr val="FFFFFF"/>
                </a:solidFill>
              </a:rPr>
              <a:t>: Media Forms and Products, </a:t>
            </a:r>
            <a:r>
              <a:rPr lang="en-GB" sz="1200">
                <a:solidFill>
                  <a:srgbClr val="FFFFFF"/>
                </a:solidFill>
              </a:rPr>
              <a:t>Written examination: 90 minutes - 30% of qualification</a:t>
            </a:r>
            <a:endParaRPr sz="1200">
              <a:solidFill>
                <a:srgbClr val="FFFFFF"/>
              </a:solidFill>
            </a:endParaRPr>
          </a:p>
        </p:txBody>
      </p:sp>
      <p:sp>
        <p:nvSpPr>
          <p:cNvPr id="173" name="Google Shape;173;p30"/>
          <p:cNvSpPr txBox="1"/>
          <p:nvPr/>
        </p:nvSpPr>
        <p:spPr>
          <a:xfrm>
            <a:off x="349925" y="3345475"/>
            <a:ext cx="8316900" cy="1833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1"/>
              <a:t>Section A: TELEVISION - </a:t>
            </a:r>
            <a:r>
              <a:rPr lang="en-GB" sz="1100"/>
              <a:t>You will be asked about EITHER Media language or Institutions or Representation or Audiences</a:t>
            </a:r>
            <a:endParaRPr sz="1100" b="1"/>
          </a:p>
        </p:txBody>
      </p:sp>
      <p:pic>
        <p:nvPicPr>
          <p:cNvPr id="174" name="Google Shape;174;p30"/>
          <p:cNvPicPr preferRelativeResize="0"/>
          <p:nvPr/>
        </p:nvPicPr>
        <p:blipFill>
          <a:blip r:embed="rId11">
            <a:alphaModFix/>
          </a:blip>
          <a:stretch>
            <a:fillRect/>
          </a:stretch>
        </p:blipFill>
        <p:spPr>
          <a:xfrm>
            <a:off x="1428725" y="2123450"/>
            <a:ext cx="1044600" cy="588177"/>
          </a:xfrm>
          <a:prstGeom prst="rect">
            <a:avLst/>
          </a:prstGeom>
          <a:noFill/>
          <a:ln>
            <a:noFill/>
          </a:ln>
        </p:spPr>
      </p:pic>
      <p:sp>
        <p:nvSpPr>
          <p:cNvPr id="175" name="Google Shape;175;p30"/>
          <p:cNvSpPr txBox="1">
            <a:spLocks noGrp="1"/>
          </p:cNvSpPr>
          <p:nvPr>
            <p:ph type="subTitle" idx="1"/>
          </p:nvPr>
        </p:nvSpPr>
        <p:spPr>
          <a:xfrm>
            <a:off x="349925" y="3487625"/>
            <a:ext cx="7514400" cy="55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1"/>
              <a:t>You will study:</a:t>
            </a:r>
            <a:endParaRPr sz="1100" b="1"/>
          </a:p>
          <a:p>
            <a:pPr marL="457200" lvl="0" indent="-298450" algn="l" rtl="0">
              <a:spcBef>
                <a:spcPts val="0"/>
              </a:spcBef>
              <a:spcAft>
                <a:spcPts val="0"/>
              </a:spcAft>
              <a:buSzPts val="1100"/>
              <a:buChar char="●"/>
            </a:pPr>
            <a:r>
              <a:rPr lang="en-GB" sz="1100" b="1">
                <a:solidFill>
                  <a:srgbClr val="000000"/>
                </a:solidFill>
              </a:rPr>
              <a:t>Luther</a:t>
            </a:r>
            <a:r>
              <a:rPr lang="en-GB" sz="1100" b="1"/>
              <a:t>, </a:t>
            </a:r>
            <a:r>
              <a:rPr lang="en-GB" sz="1100"/>
              <a:t>Series 1, Episode 1 (2010), </a:t>
            </a:r>
            <a:endParaRPr sz="1100"/>
          </a:p>
          <a:p>
            <a:pPr marL="457200" lvl="0" indent="-298450" algn="l" rtl="0">
              <a:spcBef>
                <a:spcPts val="0"/>
              </a:spcBef>
              <a:spcAft>
                <a:spcPts val="0"/>
              </a:spcAft>
              <a:buSzPts val="1100"/>
              <a:buChar char="●"/>
            </a:pPr>
            <a:r>
              <a:rPr lang="en-GB" sz="1100"/>
              <a:t>Plus a ten minute extract from:</a:t>
            </a:r>
            <a:r>
              <a:rPr lang="en-GB" sz="1100" b="1"/>
              <a:t> </a:t>
            </a:r>
            <a:r>
              <a:rPr lang="en-GB" sz="1100" b="1">
                <a:solidFill>
                  <a:srgbClr val="000000"/>
                </a:solidFill>
              </a:rPr>
              <a:t>The Sweeney</a:t>
            </a:r>
            <a:r>
              <a:rPr lang="en-GB" sz="1100" b="1"/>
              <a:t>,</a:t>
            </a:r>
            <a:r>
              <a:rPr lang="en-GB" sz="1100"/>
              <a:t> Series 1</a:t>
            </a:r>
            <a:endParaRPr sz="1100" i="1"/>
          </a:p>
        </p:txBody>
      </p:sp>
      <p:sp>
        <p:nvSpPr>
          <p:cNvPr id="176" name="Google Shape;176;p30"/>
          <p:cNvSpPr txBox="1"/>
          <p:nvPr/>
        </p:nvSpPr>
        <p:spPr>
          <a:xfrm>
            <a:off x="349925" y="4208650"/>
            <a:ext cx="8316900" cy="1833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1"/>
              <a:t>Section B: MUSIC VIDEOS- </a:t>
            </a:r>
            <a:r>
              <a:rPr lang="en-GB" sz="1100"/>
              <a:t>You will be asked about EITHER Media language or Institutions or Representation or Audiences</a:t>
            </a:r>
            <a:endParaRPr sz="1100" b="1"/>
          </a:p>
        </p:txBody>
      </p:sp>
      <p:sp>
        <p:nvSpPr>
          <p:cNvPr id="177" name="Google Shape;177;p30"/>
          <p:cNvSpPr txBox="1">
            <a:spLocks noGrp="1"/>
          </p:cNvSpPr>
          <p:nvPr>
            <p:ph type="subTitle" idx="1"/>
          </p:nvPr>
        </p:nvSpPr>
        <p:spPr>
          <a:xfrm>
            <a:off x="311575" y="4427200"/>
            <a:ext cx="5221800" cy="55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1"/>
              <a:t>You will study:</a:t>
            </a:r>
            <a:endParaRPr sz="1100" b="1"/>
          </a:p>
          <a:p>
            <a:pPr marL="457200" lvl="0" indent="-298450" algn="l" rtl="0">
              <a:spcBef>
                <a:spcPts val="0"/>
              </a:spcBef>
              <a:spcAft>
                <a:spcPts val="0"/>
              </a:spcAft>
              <a:buSzPts val="1100"/>
              <a:buChar char="●"/>
            </a:pPr>
            <a:r>
              <a:rPr lang="en-GB" sz="1100" b="1">
                <a:solidFill>
                  <a:srgbClr val="000000"/>
                </a:solidFill>
              </a:rPr>
              <a:t>Taylor Swift, </a:t>
            </a:r>
            <a:r>
              <a:rPr lang="en-GB" sz="1100" b="1" i="1">
                <a:solidFill>
                  <a:srgbClr val="000000"/>
                </a:solidFill>
              </a:rPr>
              <a:t>Bad Blood</a:t>
            </a:r>
            <a:r>
              <a:rPr lang="en-GB" sz="1100" b="1">
                <a:solidFill>
                  <a:srgbClr val="000000"/>
                </a:solidFill>
              </a:rPr>
              <a:t> (2014): Music video AND website	</a:t>
            </a:r>
            <a:endParaRPr sz="1100"/>
          </a:p>
          <a:p>
            <a:pPr marL="457200" lvl="0" indent="-298450" algn="l" rtl="0">
              <a:spcBef>
                <a:spcPts val="0"/>
              </a:spcBef>
              <a:spcAft>
                <a:spcPts val="0"/>
              </a:spcAft>
              <a:buClr>
                <a:srgbClr val="000000"/>
              </a:buClr>
              <a:buSzPts val="1100"/>
              <a:buChar char="●"/>
            </a:pPr>
            <a:r>
              <a:rPr lang="en-GB" sz="1100" b="1">
                <a:solidFill>
                  <a:srgbClr val="000000"/>
                </a:solidFill>
              </a:rPr>
              <a:t> Pharrell Williams, </a:t>
            </a:r>
            <a:r>
              <a:rPr lang="en-GB" sz="1100" b="1" i="1">
                <a:solidFill>
                  <a:srgbClr val="000000"/>
                </a:solidFill>
              </a:rPr>
              <a:t>Freedom</a:t>
            </a:r>
            <a:r>
              <a:rPr lang="en-GB" sz="1100" b="1">
                <a:solidFill>
                  <a:srgbClr val="000000"/>
                </a:solidFill>
              </a:rPr>
              <a:t> (2015): </a:t>
            </a:r>
            <a:r>
              <a:rPr lang="en-GB" sz="1100" b="1">
                <a:solidFill>
                  <a:schemeClr val="dk1"/>
                </a:solidFill>
              </a:rPr>
              <a:t>Music video AND website	</a:t>
            </a:r>
            <a:endParaRPr sz="1100"/>
          </a:p>
          <a:p>
            <a:pPr marL="457200" lvl="0" indent="0" algn="l" rtl="0">
              <a:spcBef>
                <a:spcPts val="0"/>
              </a:spcBef>
              <a:spcAft>
                <a:spcPts val="0"/>
              </a:spcAft>
              <a:buNone/>
            </a:pPr>
            <a:endParaRPr sz="1100" b="1">
              <a:solidFill>
                <a:srgbClr val="000000"/>
              </a:solidFill>
            </a:endParaRPr>
          </a:p>
        </p:txBody>
      </p:sp>
      <p:sp>
        <p:nvSpPr>
          <p:cNvPr id="178" name="Google Shape;178;p30"/>
          <p:cNvSpPr txBox="1">
            <a:spLocks noGrp="1"/>
          </p:cNvSpPr>
          <p:nvPr>
            <p:ph type="subTitle" idx="1"/>
          </p:nvPr>
        </p:nvSpPr>
        <p:spPr>
          <a:xfrm>
            <a:off x="5637250" y="4457775"/>
            <a:ext cx="3395100" cy="55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1"/>
              <a:t>You will also study:</a:t>
            </a:r>
            <a:endParaRPr sz="1100" b="1"/>
          </a:p>
          <a:p>
            <a:pPr marL="457200" lvl="0" indent="-298450" algn="l" rtl="0">
              <a:spcBef>
                <a:spcPts val="0"/>
              </a:spcBef>
              <a:spcAft>
                <a:spcPts val="0"/>
              </a:spcAft>
              <a:buClr>
                <a:srgbClr val="000000"/>
              </a:buClr>
              <a:buSzPts val="1100"/>
              <a:buChar char="●"/>
            </a:pPr>
            <a:r>
              <a:rPr lang="en-GB" sz="1100" b="1">
                <a:solidFill>
                  <a:srgbClr val="000000"/>
                </a:solidFill>
              </a:rPr>
              <a:t>Duran Duran, Rio (1982) </a:t>
            </a:r>
            <a:endParaRPr sz="1100" b="1">
              <a:solidFill>
                <a:srgbClr val="000000"/>
              </a:solidFill>
            </a:endParaRPr>
          </a:p>
          <a:p>
            <a:pPr marL="457200" lvl="0" indent="0" algn="l" rtl="0">
              <a:spcBef>
                <a:spcPts val="0"/>
              </a:spcBef>
              <a:spcAft>
                <a:spcPts val="0"/>
              </a:spcAft>
              <a:buNone/>
            </a:pPr>
            <a:endParaRPr sz="1100" b="1" i="1">
              <a:solidFill>
                <a:srgbClr val="000000"/>
              </a:solidFill>
            </a:endParaRPr>
          </a:p>
        </p:txBody>
      </p:sp>
      <p:sp>
        <p:nvSpPr>
          <p:cNvPr id="179" name="Google Shape;179;p30"/>
          <p:cNvSpPr txBox="1"/>
          <p:nvPr/>
        </p:nvSpPr>
        <p:spPr>
          <a:xfrm>
            <a:off x="6244050" y="756625"/>
            <a:ext cx="2552700" cy="1955100"/>
          </a:xfrm>
          <a:prstGeom prst="rect">
            <a:avLst/>
          </a:prstGeom>
          <a:solidFill>
            <a:srgbClr val="FFFF00"/>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t>You need to know the following for ALL Set Products:</a:t>
            </a:r>
            <a:endParaRPr b="1"/>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GB" b="1"/>
              <a:t>Historical </a:t>
            </a:r>
            <a:r>
              <a:rPr lang="en-GB"/>
              <a:t>context</a:t>
            </a:r>
            <a:endParaRPr/>
          </a:p>
          <a:p>
            <a:pPr marL="457200" lvl="0" indent="-317500" algn="l" rtl="0">
              <a:spcBef>
                <a:spcPts val="0"/>
              </a:spcBef>
              <a:spcAft>
                <a:spcPts val="0"/>
              </a:spcAft>
              <a:buSzPts val="1400"/>
              <a:buChar char="-"/>
            </a:pPr>
            <a:r>
              <a:rPr lang="en-GB" b="1"/>
              <a:t>Social </a:t>
            </a:r>
            <a:r>
              <a:rPr lang="en-GB"/>
              <a:t>and </a:t>
            </a:r>
            <a:r>
              <a:rPr lang="en-GB" b="1"/>
              <a:t>Cultural </a:t>
            </a:r>
            <a:r>
              <a:rPr lang="en-GB"/>
              <a:t>context</a:t>
            </a:r>
            <a:endParaRPr/>
          </a:p>
          <a:p>
            <a:pPr marL="457200" lvl="0" indent="-317500" algn="l" rtl="0">
              <a:spcBef>
                <a:spcPts val="0"/>
              </a:spcBef>
              <a:spcAft>
                <a:spcPts val="0"/>
              </a:spcAft>
              <a:buSzPts val="1400"/>
              <a:buChar char="-"/>
            </a:pPr>
            <a:r>
              <a:rPr lang="en-GB" b="1"/>
              <a:t>Political </a:t>
            </a:r>
            <a:r>
              <a:rPr lang="en-GB"/>
              <a:t>Context</a:t>
            </a:r>
            <a:endParaRPr/>
          </a:p>
          <a:p>
            <a:pPr marL="0" lvl="0" indent="0" algn="l" rtl="0">
              <a:spcBef>
                <a:spcPts val="0"/>
              </a:spcBef>
              <a:spcAft>
                <a:spcPts val="0"/>
              </a:spcAft>
              <a:buNone/>
            </a:pPr>
            <a:endParaRPr/>
          </a:p>
        </p:txBody>
      </p:sp>
      <p:pic>
        <p:nvPicPr>
          <p:cNvPr id="180" name="Google Shape;180;p30"/>
          <p:cNvPicPr preferRelativeResize="0"/>
          <p:nvPr/>
        </p:nvPicPr>
        <p:blipFill>
          <a:blip r:embed="rId12">
            <a:alphaModFix/>
          </a:blip>
          <a:stretch>
            <a:fillRect/>
          </a:stretch>
        </p:blipFill>
        <p:spPr>
          <a:xfrm>
            <a:off x="219800" y="2115013"/>
            <a:ext cx="1112650" cy="6294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6"/>
          <p:cNvSpPr txBox="1">
            <a:spLocks noGrp="1"/>
          </p:cNvSpPr>
          <p:nvPr>
            <p:ph type="title"/>
          </p:nvPr>
        </p:nvSpPr>
        <p:spPr>
          <a:xfrm>
            <a:off x="162725" y="445025"/>
            <a:ext cx="86697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b="1" u="sng">
                <a:solidFill>
                  <a:schemeClr val="hlink"/>
                </a:solidFill>
                <a:hlinkClick r:id="rId3"/>
              </a:rPr>
              <a:t>LINK</a:t>
            </a:r>
            <a:r>
              <a:rPr lang="en-GB" b="1">
                <a:solidFill>
                  <a:schemeClr val="hlink"/>
                </a:solidFill>
                <a:uFill>
                  <a:noFill/>
                </a:uFill>
                <a:hlinkClick r:id="rId3"/>
              </a:rPr>
              <a:t> </a:t>
            </a:r>
            <a:r>
              <a:rPr lang="en-GB">
                <a:solidFill>
                  <a:srgbClr val="FF0000"/>
                </a:solidFill>
              </a:rPr>
              <a:t>TO </a:t>
            </a:r>
            <a:r>
              <a:rPr lang="en-GB" u="sng">
                <a:solidFill>
                  <a:srgbClr val="FF0000"/>
                </a:solidFill>
              </a:rPr>
              <a:t>ALL</a:t>
            </a:r>
            <a:r>
              <a:rPr lang="en-GB">
                <a:solidFill>
                  <a:srgbClr val="FF0000"/>
                </a:solidFill>
              </a:rPr>
              <a:t> THE INFORMATION ON </a:t>
            </a:r>
            <a:r>
              <a:rPr lang="en-GB" b="1">
                <a:solidFill>
                  <a:srgbClr val="FF0000"/>
                </a:solidFill>
              </a:rPr>
              <a:t>TMWTGG</a:t>
            </a:r>
            <a:endParaRPr b="1">
              <a:solidFill>
                <a:srgbClr val="FF0000"/>
              </a:solidFill>
            </a:endParaRPr>
          </a:p>
        </p:txBody>
      </p:sp>
      <p:sp>
        <p:nvSpPr>
          <p:cNvPr id="558" name="Google Shape;558;p76"/>
          <p:cNvSpPr txBox="1">
            <a:spLocks noGrp="1"/>
          </p:cNvSpPr>
          <p:nvPr>
            <p:ph type="body" idx="1"/>
          </p:nvPr>
        </p:nvSpPr>
        <p:spPr>
          <a:xfrm>
            <a:off x="311700" y="1152475"/>
            <a:ext cx="27936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u="sng">
                <a:solidFill>
                  <a:schemeClr val="hlink"/>
                </a:solidFill>
                <a:hlinkClick r:id="rId4"/>
              </a:rPr>
              <a:t>CLICK HERE TO SEE THE EDUQAS FACT SHEET ON </a:t>
            </a:r>
            <a:r>
              <a:rPr lang="en-GB" u="sng">
                <a:solidFill>
                  <a:schemeClr val="hlink"/>
                </a:solidFill>
                <a:hlinkClick r:id="rId4"/>
              </a:rPr>
              <a:t>The Man With The Golden Gun</a:t>
            </a:r>
            <a:endParaRPr/>
          </a:p>
          <a:p>
            <a:pPr marL="0" lvl="0" indent="0" algn="l" rtl="0">
              <a:spcBef>
                <a:spcPts val="1600"/>
              </a:spcBef>
              <a:spcAft>
                <a:spcPts val="1600"/>
              </a:spcAft>
              <a:buNone/>
            </a:pPr>
            <a:endParaRPr/>
          </a:p>
        </p:txBody>
      </p:sp>
      <p:pic>
        <p:nvPicPr>
          <p:cNvPr id="559" name="Google Shape;559;p76"/>
          <p:cNvPicPr preferRelativeResize="0"/>
          <p:nvPr/>
        </p:nvPicPr>
        <p:blipFill>
          <a:blip r:embed="rId5">
            <a:alphaModFix/>
          </a:blip>
          <a:stretch>
            <a:fillRect/>
          </a:stretch>
        </p:blipFill>
        <p:spPr>
          <a:xfrm>
            <a:off x="3105300" y="1627100"/>
            <a:ext cx="2116975" cy="2941775"/>
          </a:xfrm>
          <a:prstGeom prst="rect">
            <a:avLst/>
          </a:prstGeom>
          <a:noFill/>
          <a:ln>
            <a:noFill/>
          </a:ln>
        </p:spPr>
      </p:pic>
      <p:pic>
        <p:nvPicPr>
          <p:cNvPr id="560" name="Google Shape;560;p76"/>
          <p:cNvPicPr preferRelativeResize="0"/>
          <p:nvPr/>
        </p:nvPicPr>
        <p:blipFill>
          <a:blip r:embed="rId6">
            <a:alphaModFix/>
          </a:blip>
          <a:stretch>
            <a:fillRect/>
          </a:stretch>
        </p:blipFill>
        <p:spPr>
          <a:xfrm>
            <a:off x="5063875" y="1707588"/>
            <a:ext cx="1972424" cy="2780799"/>
          </a:xfrm>
          <a:prstGeom prst="rect">
            <a:avLst/>
          </a:prstGeom>
          <a:noFill/>
          <a:ln>
            <a:noFill/>
          </a:ln>
        </p:spPr>
      </p:pic>
      <p:pic>
        <p:nvPicPr>
          <p:cNvPr id="561" name="Google Shape;561;p76"/>
          <p:cNvPicPr preferRelativeResize="0"/>
          <p:nvPr/>
        </p:nvPicPr>
        <p:blipFill>
          <a:blip r:embed="rId7">
            <a:alphaModFix/>
          </a:blip>
          <a:stretch>
            <a:fillRect/>
          </a:stretch>
        </p:blipFill>
        <p:spPr>
          <a:xfrm>
            <a:off x="7036291" y="1944625"/>
            <a:ext cx="1798600" cy="1324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7"/>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solidFill>
                  <a:srgbClr val="FF0000"/>
                </a:solidFill>
              </a:rPr>
              <a:t>SPECTRE</a:t>
            </a:r>
            <a:endParaRPr sz="9600" b="1">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78" descr="A screenshot of a cell phone&#10;&#10;Description generated with very high confidence"/>
          <p:cNvPicPr preferRelativeResize="0"/>
          <p:nvPr/>
        </p:nvPicPr>
        <p:blipFill rotWithShape="1">
          <a:blip r:embed="rId3">
            <a:alphaModFix/>
          </a:blip>
          <a:srcRect l="30493" t="8891" r="31043" b="5616"/>
          <a:stretch/>
        </p:blipFill>
        <p:spPr>
          <a:xfrm>
            <a:off x="3280850" y="125850"/>
            <a:ext cx="2028600" cy="3009824"/>
          </a:xfrm>
          <a:prstGeom prst="rect">
            <a:avLst/>
          </a:prstGeom>
          <a:noFill/>
          <a:ln>
            <a:noFill/>
          </a:ln>
        </p:spPr>
      </p:pic>
      <p:sp>
        <p:nvSpPr>
          <p:cNvPr id="572" name="Google Shape;572;p78"/>
          <p:cNvSpPr txBox="1"/>
          <p:nvPr/>
        </p:nvSpPr>
        <p:spPr>
          <a:xfrm>
            <a:off x="185600" y="125850"/>
            <a:ext cx="3000000" cy="959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600">
                <a:latin typeface="Rockwell"/>
                <a:ea typeface="Rockwell"/>
                <a:cs typeface="Rockwell"/>
                <a:sym typeface="Rockwell"/>
              </a:rPr>
              <a:t>The masked man in the background is wearing a skeleton mask used to symbolise the Mexican festival of the ‘Day of the Dead’. The opening scene shows a ‘Day of the Dead’ parade in Mexico City – this was staged for the film.</a:t>
            </a:r>
            <a:endParaRPr sz="600">
              <a:latin typeface="Rockwell"/>
              <a:ea typeface="Rockwell"/>
              <a:cs typeface="Rockwell"/>
              <a:sym typeface="Rockwell"/>
            </a:endParaRPr>
          </a:p>
          <a:p>
            <a:pPr marL="0" lvl="0" indent="0" algn="l" rtl="0">
              <a:spcBef>
                <a:spcPts val="1000"/>
              </a:spcBef>
              <a:spcAft>
                <a:spcPts val="0"/>
              </a:spcAft>
              <a:buNone/>
            </a:pPr>
            <a:r>
              <a:rPr lang="en-GB" sz="600">
                <a:latin typeface="Rockwell"/>
                <a:ea typeface="Rockwell"/>
                <a:cs typeface="Rockwell"/>
                <a:sym typeface="Rockwell"/>
              </a:rPr>
              <a:t> However, the interest in the film, and the government’s determination to promote pre-Hispanic Mexican culture, meant that one year later the local authorities decided to organise a parade (Dia de los Muertos) in Mexico City on October 29</a:t>
            </a:r>
            <a:r>
              <a:rPr lang="en-GB" sz="600" baseline="30000">
                <a:latin typeface="Rockwell"/>
                <a:ea typeface="Rockwell"/>
                <a:cs typeface="Rockwell"/>
                <a:sym typeface="Rockwell"/>
              </a:rPr>
              <a:t>th</a:t>
            </a:r>
            <a:r>
              <a:rPr lang="en-GB" sz="600">
                <a:latin typeface="Rockwell"/>
                <a:ea typeface="Rockwell"/>
                <a:cs typeface="Rockwell"/>
                <a:sym typeface="Rockwell"/>
              </a:rPr>
              <a:t> 2016. At least 250,000 people attended.</a:t>
            </a:r>
            <a:endParaRPr sz="600">
              <a:latin typeface="Rockwell"/>
              <a:ea typeface="Rockwell"/>
              <a:cs typeface="Rockwell"/>
              <a:sym typeface="Rockwell"/>
            </a:endParaRPr>
          </a:p>
        </p:txBody>
      </p:sp>
      <p:sp>
        <p:nvSpPr>
          <p:cNvPr id="573" name="Google Shape;573;p78"/>
          <p:cNvSpPr txBox="1"/>
          <p:nvPr/>
        </p:nvSpPr>
        <p:spPr>
          <a:xfrm>
            <a:off x="185600" y="1181250"/>
            <a:ext cx="3000000" cy="1397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400"/>
              </a:spcBef>
              <a:spcAft>
                <a:spcPts val="0"/>
              </a:spcAft>
              <a:buNone/>
            </a:pPr>
            <a:r>
              <a:rPr lang="en-GB" sz="600">
                <a:latin typeface="Rockwell"/>
                <a:ea typeface="Rockwell"/>
                <a:cs typeface="Rockwell"/>
                <a:sym typeface="Rockwell"/>
              </a:rPr>
              <a:t>His posture is strong and dominant, his arms are folded in a stereotypically masculine stance. His closed body language reinforces stereotypes that Bonds lack emotion, his stance reinforces his independence and his professional role as a rational, ruthless assassin</a:t>
            </a:r>
            <a:endParaRPr sz="600">
              <a:latin typeface="Rockwell"/>
              <a:ea typeface="Rockwell"/>
              <a:cs typeface="Rockwell"/>
              <a:sym typeface="Rockwell"/>
            </a:endParaRPr>
          </a:p>
          <a:p>
            <a:pPr marL="0" lvl="0" indent="0" algn="l" rtl="0">
              <a:lnSpc>
                <a:spcPct val="110000"/>
              </a:lnSpc>
              <a:spcBef>
                <a:spcPts val="400"/>
              </a:spcBef>
              <a:spcAft>
                <a:spcPts val="0"/>
              </a:spcAft>
              <a:buNone/>
            </a:pPr>
            <a:r>
              <a:rPr lang="en-GB" sz="600">
                <a:latin typeface="Rockwell"/>
                <a:ea typeface="Rockwell"/>
                <a:cs typeface="Rockwell"/>
                <a:sym typeface="Rockwell"/>
              </a:rPr>
              <a:t>The use of key light on Bond highlights his chiselled features, this reinforces his inscrutable masculinity</a:t>
            </a:r>
            <a:endParaRPr sz="600">
              <a:latin typeface="Rockwell"/>
              <a:ea typeface="Rockwell"/>
              <a:cs typeface="Rockwell"/>
              <a:sym typeface="Rockwell"/>
            </a:endParaRPr>
          </a:p>
          <a:p>
            <a:pPr marL="0" lvl="0" indent="0" algn="l" rtl="0">
              <a:lnSpc>
                <a:spcPct val="110000"/>
              </a:lnSpc>
              <a:spcBef>
                <a:spcPts val="400"/>
              </a:spcBef>
              <a:spcAft>
                <a:spcPts val="0"/>
              </a:spcAft>
              <a:buNone/>
            </a:pPr>
            <a:r>
              <a:rPr lang="en-GB" sz="600">
                <a:latin typeface="Rockwell"/>
                <a:ea typeface="Rockwell"/>
                <a:cs typeface="Rockwell"/>
                <a:sym typeface="Rockwell"/>
              </a:rPr>
              <a:t>The gun suggests danger but this is conflicted by his relaxed stance which leads us to believe he feels comfortable and unphased by danger</a:t>
            </a:r>
            <a:endParaRPr sz="600">
              <a:latin typeface="Rockwell"/>
              <a:ea typeface="Rockwell"/>
              <a:cs typeface="Rockwell"/>
              <a:sym typeface="Rockwell"/>
            </a:endParaRPr>
          </a:p>
          <a:p>
            <a:pPr marL="0" lvl="0" indent="0" algn="l" rtl="0">
              <a:lnSpc>
                <a:spcPct val="110000"/>
              </a:lnSpc>
              <a:spcBef>
                <a:spcPts val="400"/>
              </a:spcBef>
              <a:spcAft>
                <a:spcPts val="0"/>
              </a:spcAft>
              <a:buNone/>
            </a:pPr>
            <a:r>
              <a:rPr lang="en-GB" sz="600">
                <a:latin typeface="Rockwell"/>
                <a:ea typeface="Rockwell"/>
                <a:cs typeface="Rockwell"/>
                <a:sym typeface="Rockwell"/>
              </a:rPr>
              <a:t>This hero archetype is typical of the action genre and audiences are lead to believe, through representation, that this is how a man should be</a:t>
            </a:r>
            <a:endParaRPr sz="600">
              <a:latin typeface="Rockwell"/>
              <a:ea typeface="Rockwell"/>
              <a:cs typeface="Rockwell"/>
              <a:sym typeface="Rockwell"/>
            </a:endParaRPr>
          </a:p>
        </p:txBody>
      </p:sp>
      <p:sp>
        <p:nvSpPr>
          <p:cNvPr id="574" name="Google Shape;574;p78"/>
          <p:cNvSpPr txBox="1"/>
          <p:nvPr/>
        </p:nvSpPr>
        <p:spPr>
          <a:xfrm>
            <a:off x="185600" y="2645175"/>
            <a:ext cx="3000000" cy="1274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400"/>
              </a:spcBef>
              <a:spcAft>
                <a:spcPts val="0"/>
              </a:spcAft>
              <a:buNone/>
            </a:pPr>
            <a:r>
              <a:rPr lang="en-GB" sz="600">
                <a:latin typeface="Rockwell"/>
                <a:ea typeface="Rockwell"/>
                <a:cs typeface="Rockwell"/>
                <a:sym typeface="Rockwell"/>
              </a:rPr>
              <a:t>The representation of women in the franchise has evolved over time – to an extent – to reflect the changing social context. (Compare to the Man with the Golden Gun)</a:t>
            </a:r>
            <a:endParaRPr sz="600">
              <a:latin typeface="Rockwell"/>
              <a:ea typeface="Rockwell"/>
              <a:cs typeface="Rockwell"/>
              <a:sym typeface="Rockwell"/>
            </a:endParaRPr>
          </a:p>
          <a:p>
            <a:pPr marL="0" lvl="0" indent="0" algn="l" rtl="0">
              <a:lnSpc>
                <a:spcPct val="110000"/>
              </a:lnSpc>
              <a:spcBef>
                <a:spcPts val="400"/>
              </a:spcBef>
              <a:spcAft>
                <a:spcPts val="0"/>
              </a:spcAft>
              <a:buNone/>
            </a:pPr>
            <a:r>
              <a:rPr lang="en-GB" sz="600">
                <a:latin typeface="Rockwell"/>
                <a:ea typeface="Rockwell"/>
                <a:cs typeface="Rockwell"/>
                <a:sym typeface="Rockwell"/>
              </a:rPr>
              <a:t>Craig’s Bond is not as sexist and overtly stereotypical as the earlier Bonds, and reflects some contemporary notions of masculinity. </a:t>
            </a:r>
            <a:endParaRPr sz="600">
              <a:latin typeface="Rockwell"/>
              <a:ea typeface="Rockwell"/>
              <a:cs typeface="Rockwell"/>
              <a:sym typeface="Rockwell"/>
            </a:endParaRPr>
          </a:p>
          <a:p>
            <a:pPr marL="0" lvl="0" indent="0" algn="l" rtl="0">
              <a:lnSpc>
                <a:spcPct val="110000"/>
              </a:lnSpc>
              <a:spcBef>
                <a:spcPts val="400"/>
              </a:spcBef>
              <a:spcAft>
                <a:spcPts val="0"/>
              </a:spcAft>
              <a:buNone/>
            </a:pPr>
            <a:r>
              <a:rPr lang="en-GB" sz="600">
                <a:latin typeface="Rockwell"/>
                <a:ea typeface="Rockwell"/>
                <a:cs typeface="Rockwell"/>
                <a:sym typeface="Rockwell"/>
              </a:rPr>
              <a:t>Craig’s Bond is older in comparison to other Bonds, he is also represented as more thoughtful and shows signs of vulnerability. </a:t>
            </a:r>
            <a:endParaRPr sz="600">
              <a:latin typeface="Rockwell"/>
              <a:ea typeface="Rockwell"/>
              <a:cs typeface="Rockwell"/>
              <a:sym typeface="Rockwell"/>
            </a:endParaRPr>
          </a:p>
          <a:p>
            <a:pPr marL="0" lvl="0" indent="0" algn="l" rtl="0">
              <a:lnSpc>
                <a:spcPct val="110000"/>
              </a:lnSpc>
              <a:spcBef>
                <a:spcPts val="400"/>
              </a:spcBef>
              <a:spcAft>
                <a:spcPts val="0"/>
              </a:spcAft>
              <a:buNone/>
            </a:pPr>
            <a:r>
              <a:rPr lang="en-GB" sz="600">
                <a:latin typeface="Rockwell"/>
                <a:ea typeface="Rockwell"/>
                <a:cs typeface="Rockwell"/>
                <a:sym typeface="Rockwell"/>
              </a:rPr>
              <a:t>Though the poster itself DOES NOT reflect this and rather represents Bond as the familiar action hero to ‘sell’ the film.</a:t>
            </a:r>
            <a:endParaRPr sz="600">
              <a:latin typeface="Rockwell"/>
              <a:ea typeface="Rockwell"/>
              <a:cs typeface="Rockwell"/>
              <a:sym typeface="Rockwell"/>
            </a:endParaRPr>
          </a:p>
          <a:p>
            <a:pPr marL="0" lvl="0" indent="0" algn="l" rtl="0">
              <a:lnSpc>
                <a:spcPct val="110000"/>
              </a:lnSpc>
              <a:spcBef>
                <a:spcPts val="400"/>
              </a:spcBef>
              <a:spcAft>
                <a:spcPts val="0"/>
              </a:spcAft>
              <a:buNone/>
            </a:pPr>
            <a:endParaRPr sz="600">
              <a:latin typeface="Rockwell"/>
              <a:ea typeface="Rockwell"/>
              <a:cs typeface="Rockwell"/>
              <a:sym typeface="Rockwell"/>
            </a:endParaRPr>
          </a:p>
        </p:txBody>
      </p:sp>
      <p:sp>
        <p:nvSpPr>
          <p:cNvPr id="575" name="Google Shape;575;p78"/>
          <p:cNvSpPr txBox="1"/>
          <p:nvPr/>
        </p:nvSpPr>
        <p:spPr>
          <a:xfrm>
            <a:off x="185600" y="3986100"/>
            <a:ext cx="3000000" cy="762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400"/>
              </a:spcBef>
              <a:spcAft>
                <a:spcPts val="0"/>
              </a:spcAft>
              <a:buNone/>
            </a:pPr>
            <a:r>
              <a:rPr lang="en-GB" sz="600">
                <a:latin typeface="Rockwell"/>
                <a:ea typeface="Rockwell"/>
                <a:cs typeface="Rockwell"/>
                <a:sym typeface="Rockwell"/>
              </a:rPr>
              <a:t>Bond is an action hero who, since the 1960s, has been constructed to embody many masculine stereotypes of strength, independence and sexual prowess. </a:t>
            </a:r>
            <a:endParaRPr sz="600">
              <a:latin typeface="Rockwell"/>
              <a:ea typeface="Rockwell"/>
              <a:cs typeface="Rockwell"/>
              <a:sym typeface="Rockwell"/>
            </a:endParaRPr>
          </a:p>
          <a:p>
            <a:pPr marL="0" lvl="0" indent="0" algn="l" rtl="0">
              <a:lnSpc>
                <a:spcPct val="110000"/>
              </a:lnSpc>
              <a:spcBef>
                <a:spcPts val="400"/>
              </a:spcBef>
              <a:spcAft>
                <a:spcPts val="0"/>
              </a:spcAft>
              <a:buNone/>
            </a:pPr>
            <a:r>
              <a:rPr lang="en-GB" sz="600">
                <a:latin typeface="Rockwell"/>
                <a:ea typeface="Rockwell"/>
                <a:cs typeface="Rockwell"/>
                <a:sym typeface="Rockwell"/>
              </a:rPr>
              <a:t>The representation of women in the franchise has been similarly stereotypical: the ‘Bond Girl’ who is the beautiful ‘love interest’ for Bond, insignificant to the narrative and ultimately disposable.</a:t>
            </a:r>
            <a:endParaRPr sz="600">
              <a:latin typeface="Rockwell"/>
              <a:ea typeface="Rockwell"/>
              <a:cs typeface="Rockwell"/>
              <a:sym typeface="Rockwell"/>
            </a:endParaRPr>
          </a:p>
          <a:p>
            <a:pPr marL="0" lvl="0" indent="0" algn="l" rtl="0">
              <a:lnSpc>
                <a:spcPct val="110000"/>
              </a:lnSpc>
              <a:spcBef>
                <a:spcPts val="400"/>
              </a:spcBef>
              <a:spcAft>
                <a:spcPts val="0"/>
              </a:spcAft>
              <a:buNone/>
            </a:pPr>
            <a:endParaRPr sz="600">
              <a:latin typeface="Rockwell"/>
              <a:ea typeface="Rockwell"/>
              <a:cs typeface="Rockwell"/>
              <a:sym typeface="Rockwell"/>
            </a:endParaRPr>
          </a:p>
        </p:txBody>
      </p:sp>
      <p:sp>
        <p:nvSpPr>
          <p:cNvPr id="576" name="Google Shape;576;p78"/>
          <p:cNvSpPr txBox="1"/>
          <p:nvPr/>
        </p:nvSpPr>
        <p:spPr>
          <a:xfrm>
            <a:off x="5488125" y="125850"/>
            <a:ext cx="3000000" cy="959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600">
                <a:latin typeface="Rockwell"/>
                <a:ea typeface="Rockwell"/>
                <a:cs typeface="Rockwell"/>
                <a:sym typeface="Rockwell"/>
              </a:rPr>
              <a:t>The villain in the background is also male, reflecting the male-dominated nature of the franchise – the main protagonist and antagonist who drive the narrative are both male</a:t>
            </a:r>
            <a:endParaRPr sz="600">
              <a:latin typeface="Rockwell"/>
              <a:ea typeface="Rockwell"/>
              <a:cs typeface="Rockwell"/>
              <a:sym typeface="Rockwell"/>
            </a:endParaRPr>
          </a:p>
          <a:p>
            <a:pPr marL="0" lvl="0" indent="0" algn="l" rtl="0">
              <a:spcBef>
                <a:spcPts val="0"/>
              </a:spcBef>
              <a:spcAft>
                <a:spcPts val="0"/>
              </a:spcAft>
              <a:buNone/>
            </a:pPr>
            <a:r>
              <a:rPr lang="en-GB" sz="600">
                <a:latin typeface="Rockwell"/>
                <a:ea typeface="Rockwell"/>
                <a:cs typeface="Rockwell"/>
                <a:sym typeface="Rockwell"/>
              </a:rPr>
              <a:t>The absence of a female character on this poster reflects a feminist perspective, as women are still under-represented within action film franchises. There are stronger female characters in Spectre, however this poster does not feature them and so  we can infer that much of the marketing prioritises Bond as an iconic figure who will appeal to audiences.</a:t>
            </a:r>
            <a:endParaRPr sz="600">
              <a:latin typeface="Rockwell"/>
              <a:ea typeface="Rockwell"/>
              <a:cs typeface="Rockwell"/>
              <a:sym typeface="Rockwell"/>
            </a:endParaRPr>
          </a:p>
        </p:txBody>
      </p:sp>
      <p:sp>
        <p:nvSpPr>
          <p:cNvPr id="577" name="Google Shape;577;p78"/>
          <p:cNvSpPr txBox="1"/>
          <p:nvPr/>
        </p:nvSpPr>
        <p:spPr>
          <a:xfrm>
            <a:off x="5488125" y="1150919"/>
            <a:ext cx="3000000" cy="53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600">
                <a:latin typeface="Rockwell"/>
                <a:ea typeface="Rockwell"/>
                <a:cs typeface="Rockwell"/>
                <a:sym typeface="Rockwell"/>
              </a:rPr>
              <a:t>In the background, behind Bond, there is an image of a man wearing a skeleton mask and bone design on his jacket. The skeleton has connotations of death and danger and the mask is covering up someone's identity, someone who wishes to remain hidden, someone lurking in the shadows.</a:t>
            </a: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p:txBody>
      </p:sp>
      <p:sp>
        <p:nvSpPr>
          <p:cNvPr id="578" name="Google Shape;578;p78"/>
          <p:cNvSpPr txBox="1"/>
          <p:nvPr/>
        </p:nvSpPr>
        <p:spPr>
          <a:xfrm>
            <a:off x="5488125" y="1751197"/>
            <a:ext cx="3000000" cy="2051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600">
                <a:latin typeface="Rockwell"/>
                <a:ea typeface="Rockwell"/>
                <a:cs typeface="Rockwell"/>
                <a:sym typeface="Rockwell"/>
              </a:rPr>
              <a:t>The white Tuxedo intertextually references earlier Bond movies (previous Bonds including Roger Moore, have worn the white tuxedo, however this poster specifically references Goldfinger), providing a sense of familiarity, nostalgia and pleasure to fans who recognise the link.</a:t>
            </a:r>
            <a:endParaRPr sz="600">
              <a:latin typeface="Rockwell"/>
              <a:ea typeface="Rockwell"/>
              <a:cs typeface="Rockwell"/>
              <a:sym typeface="Rockwell"/>
            </a:endParaRPr>
          </a:p>
          <a:p>
            <a:pPr marL="0" lvl="0" indent="0" algn="l" rtl="0">
              <a:spcBef>
                <a:spcPts val="0"/>
              </a:spcBef>
              <a:spcAft>
                <a:spcPts val="0"/>
              </a:spcAft>
              <a:buNone/>
            </a:pPr>
            <a:r>
              <a:rPr lang="en-GB" sz="600">
                <a:latin typeface="Rockwell"/>
                <a:ea typeface="Rockwell"/>
                <a:cs typeface="Rockwell"/>
                <a:sym typeface="Rockwell"/>
              </a:rPr>
              <a:t>Bond films have often deliberately referenced earlier films in the franchise, for example the ‘Bond girl’ emerging from the sea (Ursula Andress in Dr No and Halle Berry in Die another Day). Daniel Craig also emerged from the sea in Casino Royale, his first outing as Bond, however it was denied that this was in reference to earlier films.</a:t>
            </a: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a:p>
            <a:pPr marL="0" lvl="0" indent="0" algn="l" rtl="0">
              <a:spcBef>
                <a:spcPts val="0"/>
              </a:spcBef>
              <a:spcAft>
                <a:spcPts val="0"/>
              </a:spcAft>
              <a:buNone/>
            </a:pPr>
            <a:r>
              <a:rPr lang="en-GB" sz="600">
                <a:latin typeface="Rockwell"/>
                <a:ea typeface="Rockwell"/>
                <a:cs typeface="Rockwell"/>
                <a:sym typeface="Rockwell"/>
              </a:rPr>
              <a:t>This is Daniel Craig’s 4th film playing James Bond</a:t>
            </a: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a:p>
            <a:pPr marL="0" lvl="0" indent="0" algn="l" rtl="0">
              <a:spcBef>
                <a:spcPts val="0"/>
              </a:spcBef>
              <a:spcAft>
                <a:spcPts val="0"/>
              </a:spcAft>
              <a:buNone/>
            </a:pPr>
            <a:r>
              <a:rPr lang="en-GB" sz="600">
                <a:latin typeface="Rockwell"/>
                <a:ea typeface="Rockwell"/>
                <a:cs typeface="Rockwell"/>
                <a:sym typeface="Rockwell"/>
              </a:rPr>
              <a:t>The poster features him wearing a white Tuxedo. A ‘Tuxedo’ jacket has the connotation of wealth and class. All the actors who have played Bond have worn one.</a:t>
            </a: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a:p>
            <a:pPr marL="0" lvl="0" indent="0" algn="l" rtl="0">
              <a:spcBef>
                <a:spcPts val="0"/>
              </a:spcBef>
              <a:spcAft>
                <a:spcPts val="0"/>
              </a:spcAft>
              <a:buNone/>
            </a:pPr>
            <a:r>
              <a:rPr lang="en-GB" sz="600">
                <a:latin typeface="Rockwell"/>
                <a:ea typeface="Rockwell"/>
                <a:cs typeface="Rockwell"/>
                <a:sym typeface="Rockwell"/>
              </a:rPr>
              <a:t>White tuxedo’s were considered as out-dated although after Craig sported this one made by Tom Ford, the trend has been revived and celebrities such as David Beckham and Benedict Cumberbatch have been photographed wearing one – this shows the cultural significance that the Bond films still have.</a:t>
            </a: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p:txBody>
      </p:sp>
      <p:sp>
        <p:nvSpPr>
          <p:cNvPr id="579" name="Google Shape;579;p78"/>
          <p:cNvSpPr txBox="1"/>
          <p:nvPr/>
        </p:nvSpPr>
        <p:spPr>
          <a:xfrm>
            <a:off x="3503750" y="3986100"/>
            <a:ext cx="1440600" cy="959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400"/>
              </a:spcBef>
              <a:spcAft>
                <a:spcPts val="0"/>
              </a:spcAft>
              <a:buNone/>
            </a:pPr>
            <a:r>
              <a:rPr lang="en-GB" sz="600">
                <a:latin typeface="Rockwell"/>
                <a:ea typeface="Rockwell"/>
                <a:cs typeface="Rockwell"/>
                <a:sym typeface="Rockwell"/>
              </a:rPr>
              <a:t>KEY WORDS:</a:t>
            </a:r>
            <a:endParaRPr sz="600">
              <a:latin typeface="Rockwell"/>
              <a:ea typeface="Rockwell"/>
              <a:cs typeface="Rockwell"/>
              <a:sym typeface="Rockwell"/>
            </a:endParaRPr>
          </a:p>
          <a:p>
            <a:pPr marL="457200" lvl="0" indent="-266700" algn="l" rtl="0">
              <a:lnSpc>
                <a:spcPct val="110000"/>
              </a:lnSpc>
              <a:spcBef>
                <a:spcPts val="400"/>
              </a:spcBef>
              <a:spcAft>
                <a:spcPts val="0"/>
              </a:spcAft>
              <a:buSzPts val="600"/>
              <a:buFont typeface="Rockwell"/>
              <a:buChar char="-"/>
            </a:pPr>
            <a:r>
              <a:rPr lang="en-GB" sz="600">
                <a:latin typeface="Rockwell"/>
                <a:ea typeface="Rockwell"/>
                <a:cs typeface="Rockwell"/>
                <a:sym typeface="Rockwell"/>
              </a:rPr>
              <a:t>Masculinity</a:t>
            </a:r>
            <a:endParaRPr sz="600">
              <a:latin typeface="Rockwell"/>
              <a:ea typeface="Rockwell"/>
              <a:cs typeface="Rockwell"/>
              <a:sym typeface="Rockwell"/>
            </a:endParaRPr>
          </a:p>
          <a:p>
            <a:pPr marL="457200" lvl="0" indent="-266700" algn="l" rtl="0">
              <a:lnSpc>
                <a:spcPct val="110000"/>
              </a:lnSpc>
              <a:spcBef>
                <a:spcPts val="0"/>
              </a:spcBef>
              <a:spcAft>
                <a:spcPts val="0"/>
              </a:spcAft>
              <a:buSzPts val="600"/>
              <a:buFont typeface="Rockwell"/>
              <a:buChar char="-"/>
            </a:pPr>
            <a:r>
              <a:rPr lang="en-GB" sz="600">
                <a:latin typeface="Rockwell"/>
                <a:ea typeface="Rockwell"/>
                <a:cs typeface="Rockwell"/>
                <a:sym typeface="Rockwell"/>
              </a:rPr>
              <a:t>Enigma codes</a:t>
            </a:r>
            <a:endParaRPr sz="600">
              <a:latin typeface="Rockwell"/>
              <a:ea typeface="Rockwell"/>
              <a:cs typeface="Rockwell"/>
              <a:sym typeface="Rockwell"/>
            </a:endParaRPr>
          </a:p>
          <a:p>
            <a:pPr marL="457200" lvl="0" indent="-266700" algn="l" rtl="0">
              <a:lnSpc>
                <a:spcPct val="110000"/>
              </a:lnSpc>
              <a:spcBef>
                <a:spcPts val="0"/>
              </a:spcBef>
              <a:spcAft>
                <a:spcPts val="0"/>
              </a:spcAft>
              <a:buSzPts val="600"/>
              <a:buFont typeface="Rockwell"/>
              <a:buChar char="-"/>
            </a:pPr>
            <a:r>
              <a:rPr lang="en-GB" sz="600">
                <a:latin typeface="Rockwell"/>
                <a:ea typeface="Rockwell"/>
                <a:cs typeface="Rockwell"/>
                <a:sym typeface="Rockwell"/>
              </a:rPr>
              <a:t>Iconic</a:t>
            </a:r>
            <a:endParaRPr sz="600">
              <a:latin typeface="Rockwell"/>
              <a:ea typeface="Rockwell"/>
              <a:cs typeface="Rockwell"/>
              <a:sym typeface="Rockwell"/>
            </a:endParaRPr>
          </a:p>
          <a:p>
            <a:pPr marL="457200" lvl="0" indent="-266700" algn="l" rtl="0">
              <a:lnSpc>
                <a:spcPct val="110000"/>
              </a:lnSpc>
              <a:spcBef>
                <a:spcPts val="0"/>
              </a:spcBef>
              <a:spcAft>
                <a:spcPts val="0"/>
              </a:spcAft>
              <a:buSzPts val="600"/>
              <a:buFont typeface="Rockwell"/>
              <a:buChar char="-"/>
            </a:pPr>
            <a:r>
              <a:rPr lang="en-GB" sz="600">
                <a:latin typeface="Rockwell"/>
                <a:ea typeface="Rockwell"/>
                <a:cs typeface="Rockwell"/>
                <a:sym typeface="Rockwell"/>
              </a:rPr>
              <a:t>Intertextuality</a:t>
            </a:r>
            <a:endParaRPr sz="600">
              <a:latin typeface="Rockwell"/>
              <a:ea typeface="Rockwell"/>
              <a:cs typeface="Rockwell"/>
              <a:sym typeface="Rockwell"/>
            </a:endParaRPr>
          </a:p>
          <a:p>
            <a:pPr marL="457200" lvl="0" indent="-266700" algn="l" rtl="0">
              <a:lnSpc>
                <a:spcPct val="110000"/>
              </a:lnSpc>
              <a:spcBef>
                <a:spcPts val="0"/>
              </a:spcBef>
              <a:spcAft>
                <a:spcPts val="0"/>
              </a:spcAft>
              <a:buSzPts val="600"/>
              <a:buFont typeface="Rockwell"/>
              <a:buChar char="-"/>
            </a:pPr>
            <a:r>
              <a:rPr lang="en-GB" sz="600">
                <a:latin typeface="Rockwell"/>
                <a:ea typeface="Rockwell"/>
                <a:cs typeface="Rockwell"/>
                <a:sym typeface="Rockwell"/>
              </a:rPr>
              <a:t>Propp’s Hero/villain</a:t>
            </a:r>
            <a:endParaRPr sz="600">
              <a:latin typeface="Rockwell"/>
              <a:ea typeface="Rockwell"/>
              <a:cs typeface="Rockwell"/>
              <a:sym typeface="Rockwell"/>
            </a:endParaRPr>
          </a:p>
          <a:p>
            <a:pPr marL="457200" lvl="0" indent="-266700" algn="l" rtl="0">
              <a:lnSpc>
                <a:spcPct val="110000"/>
              </a:lnSpc>
              <a:spcBef>
                <a:spcPts val="0"/>
              </a:spcBef>
              <a:spcAft>
                <a:spcPts val="0"/>
              </a:spcAft>
              <a:buSzPts val="600"/>
              <a:buFont typeface="Rockwell"/>
              <a:buChar char="-"/>
            </a:pPr>
            <a:r>
              <a:rPr lang="en-GB" sz="600">
                <a:latin typeface="Rockwell"/>
                <a:ea typeface="Rockwell"/>
                <a:cs typeface="Rockwell"/>
                <a:sym typeface="Rockwell"/>
              </a:rPr>
              <a:t>Binary oppositions</a:t>
            </a:r>
            <a:endParaRPr sz="600">
              <a:latin typeface="Rockwell"/>
              <a:ea typeface="Rockwell"/>
              <a:cs typeface="Rockwell"/>
              <a:sym typeface="Rockwell"/>
            </a:endParaRPr>
          </a:p>
          <a:p>
            <a:pPr marL="0" lvl="0" indent="0" algn="l" rtl="0">
              <a:lnSpc>
                <a:spcPct val="110000"/>
              </a:lnSpc>
              <a:spcBef>
                <a:spcPts val="400"/>
              </a:spcBef>
              <a:spcAft>
                <a:spcPts val="0"/>
              </a:spcAft>
              <a:buNone/>
            </a:pPr>
            <a:endParaRPr sz="600">
              <a:latin typeface="Rockwell"/>
              <a:ea typeface="Rockwell"/>
              <a:cs typeface="Rockwell"/>
              <a:sym typeface="Rockwell"/>
            </a:endParaRPr>
          </a:p>
        </p:txBody>
      </p:sp>
      <p:sp>
        <p:nvSpPr>
          <p:cNvPr id="580" name="Google Shape;580;p78"/>
          <p:cNvSpPr txBox="1"/>
          <p:nvPr/>
        </p:nvSpPr>
        <p:spPr>
          <a:xfrm>
            <a:off x="5434775" y="3868273"/>
            <a:ext cx="3000000" cy="1128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600">
                <a:latin typeface="Rockwell"/>
                <a:ea typeface="Rockwell"/>
                <a:cs typeface="Rockwell"/>
                <a:sym typeface="Rockwell"/>
              </a:rPr>
              <a:t>The title Spectre is an intertextual link to classics of the Bons franchise as this is the villainous organisation that tries to take over the world.</a:t>
            </a: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a:p>
            <a:pPr marL="0" lvl="0" indent="0" algn="l" rtl="0">
              <a:spcBef>
                <a:spcPts val="0"/>
              </a:spcBef>
              <a:spcAft>
                <a:spcPts val="0"/>
              </a:spcAft>
              <a:buNone/>
            </a:pPr>
            <a:r>
              <a:rPr lang="en-GB" sz="600">
                <a:latin typeface="Rockwell"/>
                <a:ea typeface="Rockwell"/>
                <a:cs typeface="Rockwell"/>
                <a:sym typeface="Rockwell"/>
              </a:rPr>
              <a:t>However, deeper analysis can be applied, as the word ‘spectre’ means ‘ghost’. This could foreshadow a death in the narrative (disruption), or link to the image of death behind bond (death is coming for him, death is over his shoulder!)</a:t>
            </a: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a:p>
            <a:pPr marL="0" lvl="0" indent="0" algn="l" rtl="0">
              <a:spcBef>
                <a:spcPts val="0"/>
              </a:spcBef>
              <a:spcAft>
                <a:spcPts val="0"/>
              </a:spcAft>
              <a:buNone/>
            </a:pPr>
            <a:endParaRPr sz="600">
              <a:latin typeface="Rockwell"/>
              <a:ea typeface="Rockwell"/>
              <a:cs typeface="Rockwell"/>
              <a:sym typeface="Rockwe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9"/>
          <p:cNvSpPr txBox="1">
            <a:spLocks noGrp="1"/>
          </p:cNvSpPr>
          <p:nvPr>
            <p:ph type="title"/>
          </p:nvPr>
        </p:nvSpPr>
        <p:spPr>
          <a:xfrm>
            <a:off x="311700" y="445025"/>
            <a:ext cx="8520600" cy="572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rPr>
              <a:t>SPECTRE</a:t>
            </a:r>
            <a:r>
              <a:rPr lang="en-GB">
                <a:solidFill>
                  <a:srgbClr val="FFFFFF"/>
                </a:solidFill>
              </a:rPr>
              <a:t>: INSTITUTIONS/INDUSTRY</a:t>
            </a:r>
            <a:endParaRPr>
              <a:solidFill>
                <a:srgbClr val="FFFFFF"/>
              </a:solidFill>
            </a:endParaRPr>
          </a:p>
        </p:txBody>
      </p:sp>
      <p:sp>
        <p:nvSpPr>
          <p:cNvPr id="586" name="Google Shape;586;p79"/>
          <p:cNvSpPr txBox="1">
            <a:spLocks noGrp="1"/>
          </p:cNvSpPr>
          <p:nvPr>
            <p:ph type="body" idx="1"/>
          </p:nvPr>
        </p:nvSpPr>
        <p:spPr>
          <a:xfrm>
            <a:off x="311700" y="1152475"/>
            <a:ext cx="8520600" cy="42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t>Mr Davies imagines if you are asked about Spectre, you are likely to be asked about the film INDUSTRY - the people who made it! Here are some key points to consider:</a:t>
            </a:r>
            <a:endParaRPr sz="1400"/>
          </a:p>
          <a:p>
            <a:pPr marL="0" lvl="0" indent="0" algn="l" rtl="0">
              <a:spcBef>
                <a:spcPts val="1600"/>
              </a:spcBef>
              <a:spcAft>
                <a:spcPts val="0"/>
              </a:spcAft>
              <a:buNone/>
            </a:pPr>
            <a:r>
              <a:rPr lang="en-GB" sz="600"/>
              <a:t>On April 9th 2010, a year and a half into the making of the 23rd Bond film (subsequently titled Skyfall), the producers decided to suspend production due to MGM spiralling towards bankruptcy. It wasn’t until the end of 2010 when the new owners of MGM were able to secure a $500 million revolving credit line that the film could continue. Luckily, it made $1.1 billion at the global box office, more than any other Bond film. This allowed the Bond franchise to continue. </a:t>
            </a:r>
            <a:endParaRPr sz="600"/>
          </a:p>
          <a:p>
            <a:pPr marL="0" lvl="0" indent="0" algn="l" rtl="0">
              <a:spcBef>
                <a:spcPts val="1600"/>
              </a:spcBef>
              <a:spcAft>
                <a:spcPts val="0"/>
              </a:spcAft>
              <a:buNone/>
            </a:pPr>
            <a:r>
              <a:rPr lang="en-GB" sz="600"/>
              <a:t>• Bond has always been well known for its exotic locations across the globe and Spectre was no exception. Buoyed on by the success of Skyfall, Spectre used Pinewood studios in London as its base, but then was also shot in Mexico City, Rome, Solden, Morocco and Austria. Consider the functions and types of regulation of the media: </a:t>
            </a:r>
            <a:endParaRPr sz="600"/>
          </a:p>
          <a:p>
            <a:pPr marL="0" lvl="0" indent="0" algn="l" rtl="0">
              <a:spcBef>
                <a:spcPts val="1600"/>
              </a:spcBef>
              <a:spcAft>
                <a:spcPts val="0"/>
              </a:spcAft>
              <a:buNone/>
            </a:pPr>
            <a:r>
              <a:rPr lang="en-GB" sz="600"/>
              <a:t>• Film and video releases in Britain are amongst the most tightly regulated in the Western world. Age restrictions are placed on all commercially released films by the BBFC and some are even expected to make cuts or alter the film in some way to conform to the guidelines. </a:t>
            </a:r>
            <a:endParaRPr sz="600"/>
          </a:p>
          <a:p>
            <a:pPr marL="0" lvl="0" indent="0" algn="l" rtl="0">
              <a:spcBef>
                <a:spcPts val="1600"/>
              </a:spcBef>
              <a:spcAft>
                <a:spcPts val="0"/>
              </a:spcAft>
              <a:buNone/>
            </a:pPr>
            <a:r>
              <a:rPr lang="en-GB" sz="600"/>
              <a:t>• Sony had to cut some violence from Spectre in order to secure a 12A UK rating instead of the 15 classification the BBFC originally recommended. This may seem like a sensible decision in order to secure a much wider audience, however, it could be argued that it is no longer the original movie that Sam Mendes, director, wanted the audience to see. Consider how the media operate as commercial industries on a global scale and reach both large and specialised audiences: </a:t>
            </a:r>
            <a:endParaRPr sz="600"/>
          </a:p>
          <a:p>
            <a:pPr marL="0" lvl="0" indent="0" algn="l" rtl="0">
              <a:spcBef>
                <a:spcPts val="1600"/>
              </a:spcBef>
              <a:spcAft>
                <a:spcPts val="0"/>
              </a:spcAft>
              <a:buNone/>
            </a:pPr>
            <a:r>
              <a:rPr lang="en-GB" sz="600"/>
              <a:t>• The long-running Bond franchise has an established fan-base and Spectre, a US/UK co-production, received global distribution (theatrically and on DVD/ Blu-ray) to reach a very large audience.</a:t>
            </a:r>
            <a:endParaRPr sz="600"/>
          </a:p>
          <a:p>
            <a:pPr marL="0" lvl="0" indent="0" algn="l" rtl="0">
              <a:spcBef>
                <a:spcPts val="1600"/>
              </a:spcBef>
              <a:spcAft>
                <a:spcPts val="0"/>
              </a:spcAft>
              <a:buNone/>
            </a:pPr>
            <a:r>
              <a:rPr lang="en-GB" sz="600"/>
              <a:t> • Unlike many media products, it is difficult to specify a specific target audience for Bond. The reason for this being that it has spanned so many decades, so many leads and so many directors. However, it is clearly intended for mass audiences and has great commercial appeal: » Bond is iconic and has universal appeal – he is charming, suave, good looking and, most importantly, always catches the ‘bad guys’. Arguably, men want to be him and women want to be with him, providing a form of escapism from their everyday lives. </a:t>
            </a:r>
            <a:endParaRPr sz="600"/>
          </a:p>
          <a:p>
            <a:pPr marL="0" lvl="0" indent="0" algn="l" rtl="0">
              <a:spcBef>
                <a:spcPts val="1600"/>
              </a:spcBef>
              <a:spcAft>
                <a:spcPts val="1600"/>
              </a:spcAft>
              <a:buNone/>
            </a:pPr>
            <a:r>
              <a:rPr lang="en-GB" sz="600"/>
              <a:t>Bond also provides a narrative we feel comfortable with (‘bad guy’ does something wrong, ‘good guy’ catches him and wins the day) and reinforces dominant messages and values about ‘good’ and ‘bad’</a:t>
            </a:r>
            <a:endParaRPr sz="6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graphicFrame>
        <p:nvGraphicFramePr>
          <p:cNvPr id="591" name="Google Shape;591;p80"/>
          <p:cNvGraphicFramePr/>
          <p:nvPr/>
        </p:nvGraphicFramePr>
        <p:xfrm>
          <a:off x="746400" y="62763"/>
          <a:ext cx="8347150" cy="5080840"/>
        </p:xfrm>
        <a:graphic>
          <a:graphicData uri="http://schemas.openxmlformats.org/drawingml/2006/table">
            <a:tbl>
              <a:tblPr bandRow="1">
                <a:noFill/>
                <a:tableStyleId>{2EB11A43-D1D8-43B6-AAEC-D16AC6542539}</a:tableStyleId>
              </a:tblPr>
              <a:tblGrid>
                <a:gridCol w="1530325">
                  <a:extLst>
                    <a:ext uri="{9D8B030D-6E8A-4147-A177-3AD203B41FA5}">
                      <a16:colId xmlns:a16="http://schemas.microsoft.com/office/drawing/2014/main" val="20000"/>
                    </a:ext>
                  </a:extLst>
                </a:gridCol>
                <a:gridCol w="1637750">
                  <a:extLst>
                    <a:ext uri="{9D8B030D-6E8A-4147-A177-3AD203B41FA5}">
                      <a16:colId xmlns:a16="http://schemas.microsoft.com/office/drawing/2014/main" val="20001"/>
                    </a:ext>
                  </a:extLst>
                </a:gridCol>
                <a:gridCol w="5179075">
                  <a:extLst>
                    <a:ext uri="{9D8B030D-6E8A-4147-A177-3AD203B41FA5}">
                      <a16:colId xmlns:a16="http://schemas.microsoft.com/office/drawing/2014/main" val="20002"/>
                    </a:ext>
                  </a:extLst>
                </a:gridCol>
              </a:tblGrid>
              <a:tr h="1043300">
                <a:tc>
                  <a:txBody>
                    <a:bodyPr/>
                    <a:lstStyle/>
                    <a:p>
                      <a:pPr marL="0" lvl="0" indent="0" algn="l" rtl="0">
                        <a:spcBef>
                          <a:spcPts val="0"/>
                        </a:spcBef>
                        <a:spcAft>
                          <a:spcPts val="0"/>
                        </a:spcAft>
                        <a:buNone/>
                      </a:pPr>
                      <a:r>
                        <a:rPr lang="en-GB" sz="800" b="1">
                          <a:latin typeface="Calibri"/>
                          <a:ea typeface="Calibri"/>
                          <a:cs typeface="Calibri"/>
                          <a:sym typeface="Calibri"/>
                        </a:rPr>
                        <a:t>Production Context </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Film released </a:t>
                      </a:r>
                      <a:r>
                        <a:rPr lang="en-GB" sz="800">
                          <a:solidFill>
                            <a:srgbClr val="FF0000"/>
                          </a:solidFill>
                          <a:latin typeface="Calibri"/>
                          <a:ea typeface="Calibri"/>
                          <a:cs typeface="Calibri"/>
                          <a:sym typeface="Calibri"/>
                        </a:rPr>
                        <a:t>26/12/2015</a:t>
                      </a:r>
                      <a:r>
                        <a:rPr lang="en-GB" sz="800">
                          <a:latin typeface="Calibri"/>
                          <a:ea typeface="Calibri"/>
                          <a:cs typeface="Calibri"/>
                          <a:sym typeface="Calibri"/>
                        </a:rPr>
                        <a:t>, starred </a:t>
                      </a:r>
                      <a:r>
                        <a:rPr lang="en-GB" sz="800">
                          <a:solidFill>
                            <a:srgbClr val="FF0000"/>
                          </a:solidFill>
                          <a:latin typeface="Calibri"/>
                          <a:ea typeface="Calibri"/>
                          <a:cs typeface="Calibri"/>
                          <a:sym typeface="Calibri"/>
                        </a:rPr>
                        <a:t>Daniel Craig</a:t>
                      </a:r>
                      <a:r>
                        <a:rPr lang="en-GB" sz="800">
                          <a:latin typeface="Calibri"/>
                          <a:ea typeface="Calibri"/>
                          <a:cs typeface="Calibri"/>
                          <a:sym typeface="Calibri"/>
                        </a:rPr>
                        <a:t>(</a:t>
                      </a:r>
                      <a:r>
                        <a:rPr lang="en-GB" sz="800">
                          <a:solidFill>
                            <a:srgbClr val="FF0000"/>
                          </a:solidFill>
                          <a:latin typeface="Calibri"/>
                          <a:ea typeface="Calibri"/>
                          <a:cs typeface="Calibri"/>
                          <a:sym typeface="Calibri"/>
                        </a:rPr>
                        <a:t>4th </a:t>
                      </a:r>
                      <a:r>
                        <a:rPr lang="en-GB" sz="800">
                          <a:latin typeface="Calibri"/>
                          <a:ea typeface="Calibri"/>
                          <a:cs typeface="Calibri"/>
                          <a:sym typeface="Calibri"/>
                        </a:rPr>
                        <a:t>time as </a:t>
                      </a:r>
                      <a:r>
                        <a:rPr lang="en-GB" sz="800">
                          <a:solidFill>
                            <a:srgbClr val="FF0000"/>
                          </a:solidFill>
                          <a:latin typeface="Calibri"/>
                          <a:ea typeface="Calibri"/>
                          <a:cs typeface="Calibri"/>
                          <a:sym typeface="Calibri"/>
                        </a:rPr>
                        <a:t>Bond</a:t>
                      </a:r>
                      <a:r>
                        <a:rPr lang="en-GB" sz="800">
                          <a:latin typeface="Calibri"/>
                          <a:ea typeface="Calibri"/>
                          <a:cs typeface="Calibri"/>
                          <a:sym typeface="Calibri"/>
                        </a:rPr>
                        <a:t>), based on the books by </a:t>
                      </a:r>
                      <a:r>
                        <a:rPr lang="en-GB" sz="800">
                          <a:solidFill>
                            <a:srgbClr val="FF0000"/>
                          </a:solidFill>
                          <a:latin typeface="Calibri"/>
                          <a:ea typeface="Calibri"/>
                          <a:cs typeface="Calibri"/>
                          <a:sym typeface="Calibri"/>
                        </a:rPr>
                        <a:t>Ian Fleming</a:t>
                      </a:r>
                      <a:r>
                        <a:rPr lang="en-GB" sz="800">
                          <a:latin typeface="Calibri"/>
                          <a:ea typeface="Calibri"/>
                          <a:cs typeface="Calibri"/>
                          <a:sym typeface="Calibri"/>
                        </a:rPr>
                        <a:t>, film produced by </a:t>
                      </a:r>
                      <a:r>
                        <a:rPr lang="en-GB" sz="800">
                          <a:solidFill>
                            <a:srgbClr val="FF0000"/>
                          </a:solidFill>
                          <a:latin typeface="Calibri"/>
                          <a:ea typeface="Calibri"/>
                          <a:cs typeface="Calibri"/>
                          <a:sym typeface="Calibri"/>
                        </a:rPr>
                        <a:t>Eon Productions </a:t>
                      </a:r>
                      <a:r>
                        <a:rPr lang="en-GB" sz="800">
                          <a:latin typeface="Calibri"/>
                          <a:ea typeface="Calibri"/>
                          <a:cs typeface="Calibri"/>
                          <a:sym typeface="Calibri"/>
                        </a:rPr>
                        <a:t>and distributed by </a:t>
                      </a:r>
                      <a:r>
                        <a:rPr lang="en-GB" sz="800">
                          <a:solidFill>
                            <a:srgbClr val="FF0000"/>
                          </a:solidFill>
                          <a:latin typeface="Calibri"/>
                          <a:ea typeface="Calibri"/>
                          <a:cs typeface="Calibri"/>
                          <a:sym typeface="Calibri"/>
                        </a:rPr>
                        <a:t>United Artists</a:t>
                      </a:r>
                      <a:r>
                        <a:rPr lang="en-GB" sz="800">
                          <a:latin typeface="Calibri"/>
                          <a:ea typeface="Calibri"/>
                          <a:cs typeface="Calibri"/>
                          <a:sym typeface="Calibri"/>
                        </a:rPr>
                        <a:t>, Budget</a:t>
                      </a:r>
                      <a:r>
                        <a:rPr lang="en-GB" sz="800">
                          <a:solidFill>
                            <a:srgbClr val="FF0000"/>
                          </a:solidFill>
                          <a:latin typeface="Calibri"/>
                          <a:ea typeface="Calibri"/>
                          <a:cs typeface="Calibri"/>
                          <a:sym typeface="Calibri"/>
                        </a:rPr>
                        <a:t>=$245mill</a:t>
                      </a:r>
                      <a:r>
                        <a:rPr lang="en-GB" sz="800">
                          <a:latin typeface="Calibri"/>
                          <a:ea typeface="Calibri"/>
                          <a:cs typeface="Calibri"/>
                          <a:sym typeface="Calibri"/>
                        </a:rPr>
                        <a:t>, box office</a:t>
                      </a:r>
                      <a:r>
                        <a:rPr lang="en-GB" sz="800">
                          <a:solidFill>
                            <a:srgbClr val="FF0000"/>
                          </a:solidFill>
                          <a:latin typeface="Calibri"/>
                          <a:ea typeface="Calibri"/>
                          <a:cs typeface="Calibri"/>
                          <a:sym typeface="Calibri"/>
                        </a:rPr>
                        <a:t>=$880 mill</a:t>
                      </a:r>
                      <a:r>
                        <a:rPr lang="en-GB" sz="800">
                          <a:latin typeface="Calibri"/>
                          <a:ea typeface="Calibri"/>
                          <a:cs typeface="Calibri"/>
                          <a:sym typeface="Calibri"/>
                        </a:rPr>
                        <a:t>, Poster by </a:t>
                      </a:r>
                      <a:r>
                        <a:rPr lang="en-GB" sz="800">
                          <a:solidFill>
                            <a:srgbClr val="FF0000"/>
                          </a:solidFill>
                          <a:latin typeface="Calibri"/>
                          <a:ea typeface="Calibri"/>
                          <a:cs typeface="Calibri"/>
                          <a:sym typeface="Calibri"/>
                        </a:rPr>
                        <a:t>Empire Designs </a:t>
                      </a:r>
                      <a:r>
                        <a:rPr lang="en-GB" sz="800">
                          <a:latin typeface="Calibri"/>
                          <a:ea typeface="Calibri"/>
                          <a:cs typeface="Calibri"/>
                          <a:sym typeface="Calibri"/>
                        </a:rPr>
                        <a:t>a </a:t>
                      </a:r>
                      <a:r>
                        <a:rPr lang="en-GB" sz="800">
                          <a:solidFill>
                            <a:srgbClr val="FF0000"/>
                          </a:solidFill>
                          <a:latin typeface="Calibri"/>
                          <a:ea typeface="Calibri"/>
                          <a:cs typeface="Calibri"/>
                          <a:sym typeface="Calibri"/>
                        </a:rPr>
                        <a:t>British </a:t>
                      </a:r>
                      <a:r>
                        <a:rPr lang="en-GB" sz="800">
                          <a:latin typeface="Calibri"/>
                          <a:ea typeface="Calibri"/>
                          <a:cs typeface="Calibri"/>
                          <a:sym typeface="Calibri"/>
                        </a:rPr>
                        <a:t>company</a:t>
                      </a:r>
                      <a:endParaRPr sz="800">
                        <a:latin typeface="Calibri"/>
                        <a:ea typeface="Calibri"/>
                        <a:cs typeface="Calibri"/>
                        <a:sym typeface="Calibri"/>
                      </a:endParaRPr>
                    </a:p>
                  </a:txBody>
                  <a:tcPr marL="68575" marR="68575" marT="0" marB="0">
                    <a:solidFill>
                      <a:srgbClr val="E7E6E6"/>
                    </a:solidFill>
                  </a:tcPr>
                </a:tc>
                <a:tc gridSpan="2">
                  <a:txBody>
                    <a:bodyPr/>
                    <a:lstStyle/>
                    <a:p>
                      <a:pPr marL="0" lvl="0" indent="0" algn="l" rtl="0">
                        <a:spcBef>
                          <a:spcPts val="0"/>
                        </a:spcBef>
                        <a:spcAft>
                          <a:spcPts val="0"/>
                        </a:spcAft>
                        <a:buNone/>
                      </a:pPr>
                      <a:r>
                        <a:rPr lang="en-GB" sz="800" b="1">
                          <a:latin typeface="Calibri"/>
                          <a:ea typeface="Calibri"/>
                          <a:cs typeface="Calibri"/>
                          <a:sym typeface="Calibri"/>
                        </a:rPr>
                        <a:t>Intertextuality </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a:t>
                      </a:r>
                      <a:r>
                        <a:rPr lang="en-GB" sz="800">
                          <a:solidFill>
                            <a:srgbClr val="FF0000"/>
                          </a:solidFill>
                          <a:latin typeface="Calibri"/>
                          <a:ea typeface="Calibri"/>
                          <a:cs typeface="Calibri"/>
                          <a:sym typeface="Calibri"/>
                        </a:rPr>
                        <a:t>white tuxedo </a:t>
                      </a:r>
                      <a:r>
                        <a:rPr lang="en-GB" sz="800">
                          <a:latin typeface="Calibri"/>
                          <a:ea typeface="Calibri"/>
                          <a:cs typeface="Calibri"/>
                          <a:sym typeface="Calibri"/>
                        </a:rPr>
                        <a:t>references </a:t>
                      </a:r>
                      <a:r>
                        <a:rPr lang="en-GB" sz="800">
                          <a:solidFill>
                            <a:srgbClr val="FF0000"/>
                          </a:solidFill>
                          <a:latin typeface="Calibri"/>
                          <a:ea typeface="Calibri"/>
                          <a:cs typeface="Calibri"/>
                          <a:sym typeface="Calibri"/>
                        </a:rPr>
                        <a:t>earlier Bond films </a:t>
                      </a:r>
                      <a:r>
                        <a:rPr lang="en-GB" sz="800">
                          <a:latin typeface="Calibri"/>
                          <a:ea typeface="Calibri"/>
                          <a:cs typeface="Calibri"/>
                          <a:sym typeface="Calibri"/>
                        </a:rPr>
                        <a:t>– </a:t>
                      </a:r>
                      <a:r>
                        <a:rPr lang="en-GB" sz="800">
                          <a:solidFill>
                            <a:srgbClr val="FF0000"/>
                          </a:solidFill>
                          <a:latin typeface="Calibri"/>
                          <a:ea typeface="Calibri"/>
                          <a:cs typeface="Calibri"/>
                          <a:sym typeface="Calibri"/>
                        </a:rPr>
                        <a:t>Roger Moore </a:t>
                      </a:r>
                      <a:r>
                        <a:rPr lang="en-GB" sz="800">
                          <a:latin typeface="Calibri"/>
                          <a:ea typeface="Calibri"/>
                          <a:cs typeface="Calibri"/>
                          <a:sym typeface="Calibri"/>
                        </a:rPr>
                        <a:t>wears one as does </a:t>
                      </a:r>
                      <a:r>
                        <a:rPr lang="en-GB" sz="800">
                          <a:solidFill>
                            <a:srgbClr val="FF0000"/>
                          </a:solidFill>
                          <a:latin typeface="Calibri"/>
                          <a:ea typeface="Calibri"/>
                          <a:cs typeface="Calibri"/>
                          <a:sym typeface="Calibri"/>
                        </a:rPr>
                        <a:t>Sean Connery </a:t>
                      </a:r>
                      <a:r>
                        <a:rPr lang="en-GB" sz="800">
                          <a:latin typeface="Calibri"/>
                          <a:ea typeface="Calibri"/>
                          <a:cs typeface="Calibri"/>
                          <a:sym typeface="Calibri"/>
                        </a:rPr>
                        <a:t>in </a:t>
                      </a:r>
                      <a:r>
                        <a:rPr lang="en-GB" sz="800">
                          <a:solidFill>
                            <a:srgbClr val="FF0000"/>
                          </a:solidFill>
                          <a:latin typeface="Calibri"/>
                          <a:ea typeface="Calibri"/>
                          <a:cs typeface="Calibri"/>
                          <a:sym typeface="Calibri"/>
                        </a:rPr>
                        <a:t>Goldfinger</a:t>
                      </a:r>
                      <a:r>
                        <a:rPr lang="en-GB" sz="800">
                          <a:latin typeface="Calibri"/>
                          <a:ea typeface="Calibri"/>
                          <a:cs typeface="Calibri"/>
                          <a:sym typeface="Calibri"/>
                        </a:rPr>
                        <a:t>. Sense of </a:t>
                      </a:r>
                      <a:r>
                        <a:rPr lang="en-GB" sz="800">
                          <a:solidFill>
                            <a:srgbClr val="FF0000"/>
                          </a:solidFill>
                          <a:latin typeface="Calibri"/>
                          <a:ea typeface="Calibri"/>
                          <a:cs typeface="Calibri"/>
                          <a:sym typeface="Calibri"/>
                        </a:rPr>
                        <a:t>familiarity and nostalgia</a:t>
                      </a:r>
                      <a:r>
                        <a:rPr lang="en-GB" sz="800">
                          <a:latin typeface="Calibri"/>
                          <a:ea typeface="Calibri"/>
                          <a:cs typeface="Calibri"/>
                          <a:sym typeface="Calibri"/>
                        </a:rPr>
                        <a:t>. The </a:t>
                      </a:r>
                      <a:r>
                        <a:rPr lang="en-GB" sz="800">
                          <a:solidFill>
                            <a:srgbClr val="FF0000"/>
                          </a:solidFill>
                          <a:latin typeface="Calibri"/>
                          <a:ea typeface="Calibri"/>
                          <a:cs typeface="Calibri"/>
                          <a:sym typeface="Calibri"/>
                        </a:rPr>
                        <a:t>pose</a:t>
                      </a:r>
                      <a:r>
                        <a:rPr lang="en-GB" sz="800">
                          <a:latin typeface="Calibri"/>
                          <a:ea typeface="Calibri"/>
                          <a:cs typeface="Calibri"/>
                          <a:sym typeface="Calibri"/>
                        </a:rPr>
                        <a:t> is very similar to the pose of Roger Moore in The Man with the Golden Gun and many other Bond films. The </a:t>
                      </a:r>
                      <a:r>
                        <a:rPr lang="en-GB" sz="800">
                          <a:solidFill>
                            <a:srgbClr val="FF0000"/>
                          </a:solidFill>
                          <a:latin typeface="Calibri"/>
                          <a:ea typeface="Calibri"/>
                          <a:cs typeface="Calibri"/>
                          <a:sym typeface="Calibri"/>
                        </a:rPr>
                        <a:t>logo</a:t>
                      </a:r>
                      <a:r>
                        <a:rPr lang="en-GB" sz="800">
                          <a:latin typeface="Calibri"/>
                          <a:ea typeface="Calibri"/>
                          <a:cs typeface="Calibri"/>
                          <a:sym typeface="Calibri"/>
                        </a:rPr>
                        <a:t> (the 007 with the 7 shaped like a gun) is an iconic symbol of the franchise and instantly recognizable. Names like </a:t>
                      </a:r>
                      <a:r>
                        <a:rPr lang="en-GB" sz="800">
                          <a:solidFill>
                            <a:srgbClr val="FF0000"/>
                          </a:solidFill>
                          <a:latin typeface="Calibri"/>
                          <a:ea typeface="Calibri"/>
                          <a:cs typeface="Calibri"/>
                          <a:sym typeface="Calibri"/>
                        </a:rPr>
                        <a:t>Ian Flemming and Albert R Broccoli</a:t>
                      </a:r>
                      <a:r>
                        <a:rPr lang="en-GB" sz="800">
                          <a:latin typeface="Calibri"/>
                          <a:ea typeface="Calibri"/>
                          <a:cs typeface="Calibri"/>
                          <a:sym typeface="Calibri"/>
                        </a:rPr>
                        <a:t> are well known for their connect with Bond films of the past.</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Even the name Spectre (which means ghost) is intertextual as it refers to the ghosts/ enemies from James Bonds past and knowledge of  </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other Bond films Daniel Craig has been in will help you to understand the plot of this film.</a:t>
                      </a:r>
                      <a:endParaRPr sz="800">
                        <a:latin typeface="Calibri"/>
                        <a:ea typeface="Calibri"/>
                        <a:cs typeface="Calibri"/>
                        <a:sym typeface="Calibri"/>
                      </a:endParaRPr>
                    </a:p>
                  </a:txBody>
                  <a:tcPr marL="68575" marR="68575" marT="0" marB="0">
                    <a:solidFill>
                      <a:srgbClr val="DEEBF6"/>
                    </a:solidFill>
                  </a:tcPr>
                </a:tc>
                <a:tc hMerge="1">
                  <a:txBody>
                    <a:bodyPr/>
                    <a:lstStyle/>
                    <a:p>
                      <a:endParaRPr lang="en-US"/>
                    </a:p>
                  </a:txBody>
                  <a:tcPr/>
                </a:tc>
                <a:extLst>
                  <a:ext uri="{0D108BD9-81ED-4DB2-BD59-A6C34878D82A}">
                    <a16:rowId xmlns:a16="http://schemas.microsoft.com/office/drawing/2014/main" val="10000"/>
                  </a:ext>
                </a:extLst>
              </a:tr>
              <a:tr h="1179400">
                <a:tc rowSpan="2">
                  <a:txBody>
                    <a:bodyPr/>
                    <a:lstStyle/>
                    <a:p>
                      <a:pPr marL="0" lvl="0" indent="0" algn="l" rtl="0">
                        <a:spcBef>
                          <a:spcPts val="0"/>
                        </a:spcBef>
                        <a:spcAft>
                          <a:spcPts val="0"/>
                        </a:spcAft>
                        <a:buNone/>
                      </a:pPr>
                      <a:r>
                        <a:rPr lang="en-GB" sz="800" b="1">
                          <a:latin typeface="Calibri"/>
                          <a:ea typeface="Calibri"/>
                          <a:cs typeface="Calibri"/>
                          <a:sym typeface="Calibri"/>
                        </a:rPr>
                        <a:t>Social/ Cultural Context </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a:t>
                      </a:r>
                      <a:r>
                        <a:rPr lang="en-GB" sz="800">
                          <a:solidFill>
                            <a:srgbClr val="FF0000"/>
                          </a:solidFill>
                          <a:latin typeface="Calibri"/>
                          <a:ea typeface="Calibri"/>
                          <a:cs typeface="Calibri"/>
                          <a:sym typeface="Calibri"/>
                        </a:rPr>
                        <a:t>masked man</a:t>
                      </a:r>
                      <a:r>
                        <a:rPr lang="en-GB" sz="800">
                          <a:latin typeface="Calibri"/>
                          <a:ea typeface="Calibri"/>
                          <a:cs typeface="Calibri"/>
                          <a:sym typeface="Calibri"/>
                        </a:rPr>
                        <a:t> is Bond from the opening scene, symbolising </a:t>
                      </a:r>
                      <a:r>
                        <a:rPr lang="en-GB" sz="800">
                          <a:solidFill>
                            <a:srgbClr val="FF0000"/>
                          </a:solidFill>
                          <a:latin typeface="Calibri"/>
                          <a:ea typeface="Calibri"/>
                          <a:cs typeface="Calibri"/>
                          <a:sym typeface="Calibri"/>
                        </a:rPr>
                        <a:t>The Day of The Dead </a:t>
                      </a:r>
                      <a:r>
                        <a:rPr lang="en-GB" sz="800">
                          <a:latin typeface="Calibri"/>
                          <a:ea typeface="Calibri"/>
                          <a:cs typeface="Calibri"/>
                          <a:sym typeface="Calibri"/>
                        </a:rPr>
                        <a:t>festival parade in </a:t>
                      </a:r>
                      <a:r>
                        <a:rPr lang="en-GB" sz="800">
                          <a:solidFill>
                            <a:srgbClr val="FF0000"/>
                          </a:solidFill>
                          <a:latin typeface="Calibri"/>
                          <a:ea typeface="Calibri"/>
                          <a:cs typeface="Calibri"/>
                          <a:sym typeface="Calibri"/>
                        </a:rPr>
                        <a:t>Mexico City</a:t>
                      </a:r>
                      <a:r>
                        <a:rPr lang="en-GB" sz="800">
                          <a:latin typeface="Calibri"/>
                          <a:ea typeface="Calibri"/>
                          <a:cs typeface="Calibri"/>
                          <a:sym typeface="Calibri"/>
                        </a:rPr>
                        <a:t>. It was </a:t>
                      </a:r>
                      <a:r>
                        <a:rPr lang="en-GB" sz="800">
                          <a:solidFill>
                            <a:srgbClr val="FF0000"/>
                          </a:solidFill>
                          <a:latin typeface="Calibri"/>
                          <a:ea typeface="Calibri"/>
                          <a:cs typeface="Calibri"/>
                          <a:sym typeface="Calibri"/>
                        </a:rPr>
                        <a:t>not a real event </a:t>
                      </a:r>
                      <a:r>
                        <a:rPr lang="en-GB" sz="800">
                          <a:latin typeface="Calibri"/>
                          <a:ea typeface="Calibri"/>
                          <a:cs typeface="Calibri"/>
                          <a:sym typeface="Calibri"/>
                        </a:rPr>
                        <a:t>until the success of the film. It </a:t>
                      </a:r>
                      <a:r>
                        <a:rPr lang="en-GB" sz="800">
                          <a:solidFill>
                            <a:srgbClr val="FF0000"/>
                          </a:solidFill>
                          <a:latin typeface="Calibri"/>
                          <a:ea typeface="Calibri"/>
                          <a:cs typeface="Calibri"/>
                          <a:sym typeface="Calibri"/>
                        </a:rPr>
                        <a:t>now happens annually</a:t>
                      </a:r>
                      <a:r>
                        <a:rPr lang="en-GB" sz="800">
                          <a:latin typeface="Calibri"/>
                          <a:ea typeface="Calibri"/>
                          <a:cs typeface="Calibri"/>
                          <a:sym typeface="Calibri"/>
                        </a:rPr>
                        <a:t>. The </a:t>
                      </a:r>
                      <a:r>
                        <a:rPr lang="en-GB" sz="800">
                          <a:solidFill>
                            <a:srgbClr val="FF0000"/>
                          </a:solidFill>
                          <a:latin typeface="Calibri"/>
                          <a:ea typeface="Calibri"/>
                          <a:cs typeface="Calibri"/>
                          <a:sym typeface="Calibri"/>
                        </a:rPr>
                        <a:t>Tom Ford white tuxedo </a:t>
                      </a:r>
                      <a:r>
                        <a:rPr lang="en-GB" sz="800">
                          <a:latin typeface="Calibri"/>
                          <a:ea typeface="Calibri"/>
                          <a:cs typeface="Calibri"/>
                          <a:sym typeface="Calibri"/>
                        </a:rPr>
                        <a:t>is a reference to Bonds of the past and was </a:t>
                      </a:r>
                      <a:r>
                        <a:rPr lang="en-GB" sz="800">
                          <a:solidFill>
                            <a:srgbClr val="FF0000"/>
                          </a:solidFill>
                          <a:latin typeface="Calibri"/>
                          <a:ea typeface="Calibri"/>
                          <a:cs typeface="Calibri"/>
                          <a:sym typeface="Calibri"/>
                        </a:rPr>
                        <a:t>considered dated</a:t>
                      </a:r>
                      <a:r>
                        <a:rPr lang="en-GB" sz="800">
                          <a:latin typeface="Calibri"/>
                          <a:ea typeface="Calibri"/>
                          <a:cs typeface="Calibri"/>
                          <a:sym typeface="Calibri"/>
                        </a:rPr>
                        <a:t>. After Spectre, celebrities such as </a:t>
                      </a:r>
                      <a:r>
                        <a:rPr lang="en-GB" sz="800">
                          <a:solidFill>
                            <a:srgbClr val="FF0000"/>
                          </a:solidFill>
                          <a:latin typeface="Calibri"/>
                          <a:ea typeface="Calibri"/>
                          <a:cs typeface="Calibri"/>
                          <a:sym typeface="Calibri"/>
                        </a:rPr>
                        <a:t>David Beckham </a:t>
                      </a:r>
                      <a:r>
                        <a:rPr lang="en-GB" sz="800">
                          <a:latin typeface="Calibri"/>
                          <a:ea typeface="Calibri"/>
                          <a:cs typeface="Calibri"/>
                          <a:sym typeface="Calibri"/>
                        </a:rPr>
                        <a:t>wore it at events showing what Bond wears has </a:t>
                      </a:r>
                      <a:r>
                        <a:rPr lang="en-GB" sz="800">
                          <a:solidFill>
                            <a:srgbClr val="FF0000"/>
                          </a:solidFill>
                          <a:latin typeface="Calibri"/>
                          <a:ea typeface="Calibri"/>
                          <a:cs typeface="Calibri"/>
                          <a:sym typeface="Calibri"/>
                        </a:rPr>
                        <a:t>cultural significance. </a:t>
                      </a:r>
                      <a:r>
                        <a:rPr lang="en-GB" sz="800">
                          <a:latin typeface="Calibri"/>
                          <a:ea typeface="Calibri"/>
                          <a:cs typeface="Calibri"/>
                          <a:sym typeface="Calibri"/>
                        </a:rPr>
                        <a:t>Note the lack of the typical </a:t>
                      </a:r>
                      <a:r>
                        <a:rPr lang="en-GB" sz="800">
                          <a:solidFill>
                            <a:srgbClr val="FF0000"/>
                          </a:solidFill>
                          <a:latin typeface="Calibri"/>
                          <a:ea typeface="Calibri"/>
                          <a:cs typeface="Calibri"/>
                          <a:sym typeface="Calibri"/>
                        </a:rPr>
                        <a:t>‘Bond girl’ </a:t>
                      </a:r>
                      <a:r>
                        <a:rPr lang="en-GB" sz="800">
                          <a:latin typeface="Calibri"/>
                          <a:ea typeface="Calibri"/>
                          <a:cs typeface="Calibri"/>
                          <a:sym typeface="Calibri"/>
                        </a:rPr>
                        <a:t>in the poster. Bond as a character has evolved with the times. </a:t>
                      </a:r>
                      <a:r>
                        <a:rPr lang="en-GB" sz="800">
                          <a:solidFill>
                            <a:srgbClr val="FF0000"/>
                          </a:solidFill>
                          <a:latin typeface="Calibri"/>
                          <a:ea typeface="Calibri"/>
                          <a:cs typeface="Calibri"/>
                          <a:sym typeface="Calibri"/>
                        </a:rPr>
                        <a:t>Sexual innuendo </a:t>
                      </a:r>
                      <a:r>
                        <a:rPr lang="en-GB" sz="800">
                          <a:latin typeface="Calibri"/>
                          <a:ea typeface="Calibri"/>
                          <a:cs typeface="Calibri"/>
                          <a:sym typeface="Calibri"/>
                        </a:rPr>
                        <a:t>is no longer a big part of Daniel Craig’s Bond and the female characters in Spectre are strong intelligent women</a:t>
                      </a:r>
                      <a:endParaRPr sz="800">
                        <a:latin typeface="Calibri"/>
                        <a:ea typeface="Calibri"/>
                        <a:cs typeface="Calibri"/>
                        <a:sym typeface="Calibri"/>
                      </a:endParaRPr>
                    </a:p>
                  </a:txBody>
                  <a:tcPr marL="68575" marR="68575" marT="0" marB="0">
                    <a:solidFill>
                      <a:srgbClr val="E7E6E6"/>
                    </a:solidFill>
                  </a:tcPr>
                </a:tc>
                <a:tc gridSpan="2">
                  <a:txBody>
                    <a:bodyPr/>
                    <a:lstStyle/>
                    <a:p>
                      <a:pPr marL="0" lvl="0" indent="0" algn="ctr" rtl="0">
                        <a:spcBef>
                          <a:spcPts val="0"/>
                        </a:spcBef>
                        <a:spcAft>
                          <a:spcPts val="0"/>
                        </a:spcAft>
                        <a:buNone/>
                      </a:pPr>
                      <a:r>
                        <a:rPr lang="en-GB" sz="800">
                          <a:latin typeface="Calibri"/>
                          <a:ea typeface="Calibri"/>
                          <a:cs typeface="Calibri"/>
                          <a:sym typeface="Calibri"/>
                        </a:rPr>
                        <a:t>Media Language</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Long shot </a:t>
                      </a:r>
                      <a:r>
                        <a:rPr lang="en-GB" sz="800">
                          <a:latin typeface="Calibri"/>
                          <a:ea typeface="Calibri"/>
                          <a:cs typeface="Calibri"/>
                          <a:sym typeface="Calibri"/>
                        </a:rPr>
                        <a:t>of Bond = central image = he is dominant, he is the hero/protagonist  </a:t>
                      </a:r>
                      <a:r>
                        <a:rPr lang="en-GB" sz="800">
                          <a:solidFill>
                            <a:srgbClr val="FF0000"/>
                          </a:solidFill>
                          <a:latin typeface="Calibri"/>
                          <a:ea typeface="Calibri"/>
                          <a:cs typeface="Calibri"/>
                          <a:sym typeface="Calibri"/>
                        </a:rPr>
                        <a:t>Direct address</a:t>
                      </a:r>
                      <a:r>
                        <a:rPr lang="en-GB" sz="800">
                          <a:latin typeface="Calibri"/>
                          <a:ea typeface="Calibri"/>
                          <a:cs typeface="Calibri"/>
                          <a:sym typeface="Calibri"/>
                        </a:rPr>
                        <a:t>= he is confident, strong </a:t>
                      </a:r>
                      <a:r>
                        <a:rPr lang="en-GB" sz="800">
                          <a:solidFill>
                            <a:srgbClr val="FF0000"/>
                          </a:solidFill>
                          <a:latin typeface="Calibri"/>
                          <a:ea typeface="Calibri"/>
                          <a:cs typeface="Calibri"/>
                          <a:sym typeface="Calibri"/>
                        </a:rPr>
                        <a:t>Dark coloured background</a:t>
                      </a:r>
                      <a:r>
                        <a:rPr lang="en-GB" sz="800">
                          <a:latin typeface="Calibri"/>
                          <a:ea typeface="Calibri"/>
                          <a:cs typeface="Calibri"/>
                          <a:sym typeface="Calibri"/>
                        </a:rPr>
                        <a:t>=connotes mystery / death </a:t>
                      </a:r>
                      <a:r>
                        <a:rPr lang="en-GB" sz="800">
                          <a:solidFill>
                            <a:srgbClr val="FF0000"/>
                          </a:solidFill>
                          <a:latin typeface="Calibri"/>
                          <a:ea typeface="Calibri"/>
                          <a:cs typeface="Calibri"/>
                          <a:sym typeface="Calibri"/>
                        </a:rPr>
                        <a:t>White Tuxedo </a:t>
                      </a:r>
                      <a:r>
                        <a:rPr lang="en-GB" sz="800">
                          <a:latin typeface="Calibri"/>
                          <a:ea typeface="Calibri"/>
                          <a:cs typeface="Calibri"/>
                          <a:sym typeface="Calibri"/>
                        </a:rPr>
                        <a:t>= connotes wealth, professionalism, the high life, </a:t>
                      </a:r>
                      <a:r>
                        <a:rPr lang="en-GB" sz="800">
                          <a:solidFill>
                            <a:srgbClr val="FF0000"/>
                          </a:solidFill>
                          <a:latin typeface="Calibri"/>
                          <a:ea typeface="Calibri"/>
                          <a:cs typeface="Calibri"/>
                          <a:sym typeface="Calibri"/>
                        </a:rPr>
                        <a:t>Red Carnation</a:t>
                      </a:r>
                      <a:r>
                        <a:rPr lang="en-GB" sz="800">
                          <a:latin typeface="Calibri"/>
                          <a:ea typeface="Calibri"/>
                          <a:cs typeface="Calibri"/>
                          <a:sym typeface="Calibri"/>
                        </a:rPr>
                        <a:t>= connotes love but also danger Common</a:t>
                      </a:r>
                      <a:r>
                        <a:rPr lang="en-GB" sz="800">
                          <a:solidFill>
                            <a:srgbClr val="FF0000"/>
                          </a:solidFill>
                          <a:latin typeface="Calibri"/>
                          <a:ea typeface="Calibri"/>
                          <a:cs typeface="Calibri"/>
                          <a:sym typeface="Calibri"/>
                        </a:rPr>
                        <a:t> prop </a:t>
                      </a:r>
                      <a:r>
                        <a:rPr lang="en-GB" sz="800">
                          <a:latin typeface="Calibri"/>
                          <a:ea typeface="Calibri"/>
                          <a:cs typeface="Calibri"/>
                          <a:sym typeface="Calibri"/>
                        </a:rPr>
                        <a:t>of a gun - tells is the </a:t>
                      </a:r>
                      <a:r>
                        <a:rPr lang="en-GB" sz="800">
                          <a:solidFill>
                            <a:srgbClr val="FF0000"/>
                          </a:solidFill>
                          <a:latin typeface="Calibri"/>
                          <a:ea typeface="Calibri"/>
                          <a:cs typeface="Calibri"/>
                          <a:sym typeface="Calibri"/>
                        </a:rPr>
                        <a:t>genre</a:t>
                      </a:r>
                      <a:r>
                        <a:rPr lang="en-GB" sz="800">
                          <a:latin typeface="Calibri"/>
                          <a:ea typeface="Calibri"/>
                          <a:cs typeface="Calibri"/>
                          <a:sym typeface="Calibri"/>
                        </a:rPr>
                        <a:t> (action/spy) and that he is always ready for action </a:t>
                      </a:r>
                      <a:r>
                        <a:rPr lang="en-GB" sz="800">
                          <a:solidFill>
                            <a:srgbClr val="FF0000"/>
                          </a:solidFill>
                          <a:latin typeface="Calibri"/>
                          <a:ea typeface="Calibri"/>
                          <a:cs typeface="Calibri"/>
                          <a:sym typeface="Calibri"/>
                        </a:rPr>
                        <a:t>Credit block at the bottom</a:t>
                      </a:r>
                      <a:r>
                        <a:rPr lang="en-GB" sz="800">
                          <a:latin typeface="Calibri"/>
                          <a:ea typeface="Calibri"/>
                          <a:cs typeface="Calibri"/>
                          <a:sym typeface="Calibri"/>
                        </a:rPr>
                        <a:t>, small = less important but does includes key info </a:t>
                      </a:r>
                      <a:r>
                        <a:rPr lang="en-GB" sz="800">
                          <a:solidFill>
                            <a:srgbClr val="FF0000"/>
                          </a:solidFill>
                          <a:latin typeface="Calibri"/>
                          <a:ea typeface="Calibri"/>
                          <a:cs typeface="Calibri"/>
                          <a:sym typeface="Calibri"/>
                        </a:rPr>
                        <a:t>Title in lower third </a:t>
                      </a:r>
                      <a:r>
                        <a:rPr lang="en-GB" sz="800">
                          <a:latin typeface="Calibri"/>
                          <a:ea typeface="Calibri"/>
                          <a:cs typeface="Calibri"/>
                          <a:sym typeface="Calibri"/>
                        </a:rPr>
                        <a:t>but big, ‘Spectre’ connotes ghosts from Bond’s past, ‘chainlink’ type text connotes that the film links to previous Bond films ( Villains from Daniel Craig’s previous Bond films are/were part of the Spectre organisation) </a:t>
                      </a:r>
                      <a:r>
                        <a:rPr lang="en-GB" sz="800">
                          <a:solidFill>
                            <a:srgbClr val="FF0000"/>
                          </a:solidFill>
                          <a:latin typeface="Calibri"/>
                          <a:ea typeface="Calibri"/>
                          <a:cs typeface="Calibri"/>
                          <a:sym typeface="Calibri"/>
                        </a:rPr>
                        <a:t>Actor/director/author name at top </a:t>
                      </a:r>
                      <a:r>
                        <a:rPr lang="en-GB" sz="800">
                          <a:latin typeface="Calibri"/>
                          <a:ea typeface="Calibri"/>
                          <a:cs typeface="Calibri"/>
                          <a:sym typeface="Calibri"/>
                        </a:rPr>
                        <a:t>in gold connotes </a:t>
                      </a:r>
                      <a:r>
                        <a:rPr lang="en-GB" sz="800">
                          <a:solidFill>
                            <a:srgbClr val="FF0000"/>
                          </a:solidFill>
                          <a:latin typeface="Calibri"/>
                          <a:ea typeface="Calibri"/>
                          <a:cs typeface="Calibri"/>
                          <a:sym typeface="Calibri"/>
                        </a:rPr>
                        <a:t>luxury</a:t>
                      </a:r>
                      <a:r>
                        <a:rPr lang="en-GB" sz="800">
                          <a:latin typeface="Calibri"/>
                          <a:ea typeface="Calibri"/>
                          <a:cs typeface="Calibri"/>
                          <a:sym typeface="Calibri"/>
                        </a:rPr>
                        <a:t>, important, attracts audience </a:t>
                      </a:r>
                      <a:r>
                        <a:rPr lang="en-GB" sz="800">
                          <a:solidFill>
                            <a:srgbClr val="FF0000"/>
                          </a:solidFill>
                          <a:latin typeface="Calibri"/>
                          <a:ea typeface="Calibri"/>
                          <a:cs typeface="Calibri"/>
                          <a:sym typeface="Calibri"/>
                        </a:rPr>
                        <a:t>007 logo under title </a:t>
                      </a:r>
                      <a:r>
                        <a:rPr lang="en-GB" sz="800">
                          <a:latin typeface="Calibri"/>
                          <a:ea typeface="Calibri"/>
                          <a:cs typeface="Calibri"/>
                          <a:sym typeface="Calibri"/>
                        </a:rPr>
                        <a:t>= recognisable and the audience would watch this film, Serious </a:t>
                      </a:r>
                      <a:r>
                        <a:rPr lang="en-GB" sz="800">
                          <a:solidFill>
                            <a:srgbClr val="FF0000"/>
                          </a:solidFill>
                          <a:latin typeface="Calibri"/>
                          <a:ea typeface="Calibri"/>
                          <a:cs typeface="Calibri"/>
                          <a:sym typeface="Calibri"/>
                        </a:rPr>
                        <a:t>facial expression </a:t>
                      </a:r>
                      <a:r>
                        <a:rPr lang="en-GB" sz="800">
                          <a:latin typeface="Calibri"/>
                          <a:ea typeface="Calibri"/>
                          <a:cs typeface="Calibri"/>
                          <a:sym typeface="Calibri"/>
                        </a:rPr>
                        <a:t>tells us about his personality he is cool calm and collected, </a:t>
                      </a:r>
                      <a:r>
                        <a:rPr lang="en-GB" sz="800">
                          <a:solidFill>
                            <a:srgbClr val="FF0000"/>
                          </a:solidFill>
                          <a:latin typeface="Calibri"/>
                          <a:ea typeface="Calibri"/>
                          <a:cs typeface="Calibri"/>
                          <a:sym typeface="Calibri"/>
                        </a:rPr>
                        <a:t>High Key lighting </a:t>
                      </a:r>
                      <a:r>
                        <a:rPr lang="en-GB" sz="800">
                          <a:latin typeface="Calibri"/>
                          <a:ea typeface="Calibri"/>
                          <a:cs typeface="Calibri"/>
                          <a:sym typeface="Calibri"/>
                        </a:rPr>
                        <a:t>on Bond = connotes that he is good, important, </a:t>
                      </a:r>
                      <a:r>
                        <a:rPr lang="en-GB" sz="800">
                          <a:solidFill>
                            <a:srgbClr val="FF0000"/>
                          </a:solidFill>
                          <a:latin typeface="Calibri"/>
                          <a:ea typeface="Calibri"/>
                          <a:cs typeface="Calibri"/>
                          <a:sym typeface="Calibri"/>
                        </a:rPr>
                        <a:t>Low key lighting </a:t>
                      </a:r>
                      <a:r>
                        <a:rPr lang="en-GB" sz="800">
                          <a:latin typeface="Calibri"/>
                          <a:ea typeface="Calibri"/>
                          <a:cs typeface="Calibri"/>
                          <a:sym typeface="Calibri"/>
                        </a:rPr>
                        <a:t>on figure in the background connotes they are a villain, the skull </a:t>
                      </a:r>
                      <a:r>
                        <a:rPr lang="en-GB" sz="800">
                          <a:solidFill>
                            <a:srgbClr val="FF0000"/>
                          </a:solidFill>
                          <a:latin typeface="Calibri"/>
                          <a:ea typeface="Calibri"/>
                          <a:cs typeface="Calibri"/>
                          <a:sym typeface="Calibri"/>
                        </a:rPr>
                        <a:t>costume</a:t>
                      </a:r>
                      <a:r>
                        <a:rPr lang="en-GB" sz="800">
                          <a:latin typeface="Calibri"/>
                          <a:ea typeface="Calibri"/>
                          <a:cs typeface="Calibri"/>
                          <a:sym typeface="Calibri"/>
                        </a:rPr>
                        <a:t> connotes death and danger for Bond, </a:t>
                      </a:r>
                      <a:r>
                        <a:rPr lang="en-GB" sz="800">
                          <a:solidFill>
                            <a:srgbClr val="FF0000"/>
                          </a:solidFill>
                          <a:latin typeface="Calibri"/>
                          <a:ea typeface="Calibri"/>
                          <a:cs typeface="Calibri"/>
                          <a:sym typeface="Calibri"/>
                        </a:rPr>
                        <a:t>Small font </a:t>
                      </a:r>
                      <a:r>
                        <a:rPr lang="en-GB" sz="800">
                          <a:latin typeface="Calibri"/>
                          <a:ea typeface="Calibri"/>
                          <a:cs typeface="Calibri"/>
                          <a:sym typeface="Calibri"/>
                        </a:rPr>
                        <a:t>for actors name - so well-known that it does not need to be big</a:t>
                      </a:r>
                      <a:endParaRPr sz="800">
                        <a:latin typeface="Calibri"/>
                        <a:ea typeface="Calibri"/>
                        <a:cs typeface="Calibri"/>
                        <a:sym typeface="Calibri"/>
                      </a:endParaRPr>
                    </a:p>
                  </a:txBody>
                  <a:tcPr marL="68575" marR="68575" marT="0" marB="0">
                    <a:solidFill>
                      <a:srgbClr val="FFF2CC"/>
                    </a:solidFill>
                  </a:tcPr>
                </a:tc>
                <a:tc hMerge="1">
                  <a:txBody>
                    <a:bodyPr/>
                    <a:lstStyle/>
                    <a:p>
                      <a:endParaRPr lang="en-US"/>
                    </a:p>
                  </a:txBody>
                  <a:tcPr/>
                </a:tc>
                <a:extLst>
                  <a:ext uri="{0D108BD9-81ED-4DB2-BD59-A6C34878D82A}">
                    <a16:rowId xmlns:a16="http://schemas.microsoft.com/office/drawing/2014/main" val="10001"/>
                  </a:ext>
                </a:extLst>
              </a:tr>
              <a:tr h="1179400">
                <a:tc vMerge="1">
                  <a:txBody>
                    <a:bodyPr/>
                    <a:lstStyle/>
                    <a:p>
                      <a:endParaRPr lang="en-US"/>
                    </a:p>
                  </a:txBody>
                  <a:tcPr/>
                </a:tc>
                <a:tc gridSpan="2">
                  <a:txBody>
                    <a:bodyPr/>
                    <a:lstStyle/>
                    <a:p>
                      <a:pPr marL="0" lvl="0" indent="0" algn="ctr" rtl="0">
                        <a:spcBef>
                          <a:spcPts val="0"/>
                        </a:spcBef>
                        <a:spcAft>
                          <a:spcPts val="0"/>
                        </a:spcAft>
                        <a:buNone/>
                      </a:pPr>
                      <a:r>
                        <a:rPr lang="en-GB" sz="800">
                          <a:latin typeface="Calibri"/>
                          <a:ea typeface="Calibri"/>
                          <a:cs typeface="Calibri"/>
                          <a:sym typeface="Calibri"/>
                        </a:rPr>
                        <a:t>Representation</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Bond = </a:t>
                      </a:r>
                      <a:r>
                        <a:rPr lang="en-GB" sz="800">
                          <a:latin typeface="Calibri"/>
                          <a:ea typeface="Calibri"/>
                          <a:cs typeface="Calibri"/>
                          <a:sym typeface="Calibri"/>
                        </a:rPr>
                        <a:t>Strongly masculine, closed body language connotes lack of emotion, independence, a professional, a ruthless assassin his pose suggests strength and power Bond’s </a:t>
                      </a:r>
                      <a:r>
                        <a:rPr lang="en-GB" sz="800">
                          <a:solidFill>
                            <a:srgbClr val="FF0000"/>
                          </a:solidFill>
                          <a:latin typeface="Calibri"/>
                          <a:ea typeface="Calibri"/>
                          <a:cs typeface="Calibri"/>
                          <a:sym typeface="Calibri"/>
                        </a:rPr>
                        <a:t>posture</a:t>
                      </a:r>
                      <a:r>
                        <a:rPr lang="en-GB" sz="800">
                          <a:latin typeface="Calibri"/>
                          <a:ea typeface="Calibri"/>
                          <a:cs typeface="Calibri"/>
                          <a:sym typeface="Calibri"/>
                        </a:rPr>
                        <a:t> is strong and dominant, his arms are folded in a stereotypically masculine stance. </a:t>
                      </a:r>
                      <a:r>
                        <a:rPr lang="en-GB" sz="800">
                          <a:solidFill>
                            <a:srgbClr val="FF0000"/>
                          </a:solidFill>
                          <a:latin typeface="Calibri"/>
                          <a:ea typeface="Calibri"/>
                          <a:cs typeface="Calibri"/>
                          <a:sym typeface="Calibri"/>
                        </a:rPr>
                        <a:t>High</a:t>
                      </a:r>
                      <a:r>
                        <a:rPr lang="en-GB" sz="800">
                          <a:latin typeface="Calibri"/>
                          <a:ea typeface="Calibri"/>
                          <a:cs typeface="Calibri"/>
                          <a:sym typeface="Calibri"/>
                        </a:rPr>
                        <a:t> </a:t>
                      </a:r>
                      <a:r>
                        <a:rPr lang="en-GB" sz="800">
                          <a:solidFill>
                            <a:srgbClr val="FF0000"/>
                          </a:solidFill>
                          <a:latin typeface="Calibri"/>
                          <a:ea typeface="Calibri"/>
                          <a:cs typeface="Calibri"/>
                          <a:sym typeface="Calibri"/>
                        </a:rPr>
                        <a:t>Key lighting= </a:t>
                      </a:r>
                      <a:r>
                        <a:rPr lang="en-GB" sz="800">
                          <a:latin typeface="Calibri"/>
                          <a:ea typeface="Calibri"/>
                          <a:cs typeface="Calibri"/>
                          <a:sym typeface="Calibri"/>
                        </a:rPr>
                        <a:t>the strong light on his face shows his rough masculine features but also suggests that he is a good man and will do the right thing </a:t>
                      </a:r>
                      <a:r>
                        <a:rPr lang="en-GB" sz="800">
                          <a:solidFill>
                            <a:srgbClr val="FF0000"/>
                          </a:solidFill>
                          <a:latin typeface="Calibri"/>
                          <a:ea typeface="Calibri"/>
                          <a:cs typeface="Calibri"/>
                          <a:sym typeface="Calibri"/>
                        </a:rPr>
                        <a:t>The gun =</a:t>
                      </a:r>
                      <a:r>
                        <a:rPr lang="en-GB" sz="800">
                          <a:latin typeface="Calibri"/>
                          <a:ea typeface="Calibri"/>
                          <a:cs typeface="Calibri"/>
                          <a:sym typeface="Calibri"/>
                        </a:rPr>
                        <a:t>danger, finger on the trigger – ready to kill if necessary and has the skills to do this, the gun suggests danger but his posture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connotes confidence with a relaxed attitude toward such dangers. </a:t>
                      </a:r>
                      <a:r>
                        <a:rPr lang="en-GB" sz="800">
                          <a:solidFill>
                            <a:srgbClr val="FF0000"/>
                          </a:solidFill>
                          <a:latin typeface="Calibri"/>
                          <a:ea typeface="Calibri"/>
                          <a:cs typeface="Calibri"/>
                          <a:sym typeface="Calibri"/>
                        </a:rPr>
                        <a:t>Hero = </a:t>
                      </a:r>
                      <a:r>
                        <a:rPr lang="en-GB" sz="800">
                          <a:latin typeface="Calibri"/>
                          <a:ea typeface="Calibri"/>
                          <a:cs typeface="Calibri"/>
                          <a:sym typeface="Calibri"/>
                        </a:rPr>
                        <a:t>Typical man hero of the action genre, he is white which is the stereotype in film (white characters are good, bad characters are other ethnicities. Audiences are led to believe, through this representation, that this is how a man should be. Villain in the background is also male, reflecting </a:t>
                      </a:r>
                      <a:r>
                        <a:rPr lang="en-GB" sz="800">
                          <a:solidFill>
                            <a:srgbClr val="FF0000"/>
                          </a:solidFill>
                          <a:latin typeface="Calibri"/>
                          <a:ea typeface="Calibri"/>
                          <a:cs typeface="Calibri"/>
                          <a:sym typeface="Calibri"/>
                        </a:rPr>
                        <a:t>the male-dominated </a:t>
                      </a:r>
                      <a:r>
                        <a:rPr lang="en-GB" sz="800">
                          <a:latin typeface="Calibri"/>
                          <a:ea typeface="Calibri"/>
                          <a:cs typeface="Calibri"/>
                          <a:sym typeface="Calibri"/>
                        </a:rPr>
                        <a:t>nature of the</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franchise, </a:t>
                      </a:r>
                      <a:r>
                        <a:rPr lang="en-GB" sz="800">
                          <a:latin typeface="Calibri"/>
                          <a:ea typeface="Calibri"/>
                          <a:cs typeface="Calibri"/>
                          <a:sym typeface="Calibri"/>
                        </a:rPr>
                        <a:t> the main protagonist and antagonist who drive the narrative are both male. </a:t>
                      </a:r>
                      <a:r>
                        <a:rPr lang="en-GB" sz="800">
                          <a:solidFill>
                            <a:srgbClr val="FF0000"/>
                          </a:solidFill>
                          <a:latin typeface="Calibri"/>
                          <a:ea typeface="Calibri"/>
                          <a:cs typeface="Calibri"/>
                          <a:sym typeface="Calibri"/>
                        </a:rPr>
                        <a:t>Lack</a:t>
                      </a:r>
                      <a:r>
                        <a:rPr lang="en-GB" sz="800">
                          <a:latin typeface="Calibri"/>
                          <a:ea typeface="Calibri"/>
                          <a:cs typeface="Calibri"/>
                          <a:sym typeface="Calibri"/>
                        </a:rPr>
                        <a:t> of female representation - unusual as often Bond is pictured with women to show his popularity and the quality of protection. Women are </a:t>
                      </a:r>
                      <a:r>
                        <a:rPr lang="en-GB" sz="800">
                          <a:solidFill>
                            <a:srgbClr val="FF0000"/>
                          </a:solidFill>
                          <a:latin typeface="Calibri"/>
                          <a:ea typeface="Calibri"/>
                          <a:cs typeface="Calibri"/>
                          <a:sym typeface="Calibri"/>
                        </a:rPr>
                        <a:t>under-represented </a:t>
                      </a:r>
                      <a:r>
                        <a:rPr lang="en-GB" sz="800">
                          <a:latin typeface="Calibri"/>
                          <a:ea typeface="Calibri"/>
                          <a:cs typeface="Calibri"/>
                          <a:sym typeface="Calibri"/>
                        </a:rPr>
                        <a:t>in the action genre even though they were featured in Spectre and in powerful roles (e.g. M and Moneypenny)</a:t>
                      </a:r>
                      <a:endParaRPr sz="800">
                        <a:latin typeface="Calibri"/>
                        <a:ea typeface="Calibri"/>
                        <a:cs typeface="Calibri"/>
                        <a:sym typeface="Calibri"/>
                      </a:endParaRPr>
                    </a:p>
                  </a:txBody>
                  <a:tcPr marL="68575" marR="68575" marT="0" marB="0">
                    <a:solidFill>
                      <a:srgbClr val="E2EFD9"/>
                    </a:solidFill>
                  </a:tcPr>
                </a:tc>
                <a:tc hMerge="1">
                  <a:txBody>
                    <a:bodyPr/>
                    <a:lstStyle/>
                    <a:p>
                      <a:endParaRPr lang="en-US"/>
                    </a:p>
                  </a:txBody>
                  <a:tcPr/>
                </a:tc>
                <a:extLst>
                  <a:ext uri="{0D108BD9-81ED-4DB2-BD59-A6C34878D82A}">
                    <a16:rowId xmlns:a16="http://schemas.microsoft.com/office/drawing/2014/main" val="10002"/>
                  </a:ext>
                </a:extLst>
              </a:tr>
              <a:tr h="1179400">
                <a:tc gridSpan="2">
                  <a:txBody>
                    <a:bodyPr/>
                    <a:lstStyle/>
                    <a:p>
                      <a:pPr marL="0" lvl="0" indent="0" algn="l" rtl="0">
                        <a:spcBef>
                          <a:spcPts val="0"/>
                        </a:spcBef>
                        <a:spcAft>
                          <a:spcPts val="0"/>
                        </a:spcAft>
                        <a:buNone/>
                      </a:pPr>
                      <a:r>
                        <a:rPr lang="en-GB" sz="800">
                          <a:latin typeface="Calibri"/>
                          <a:ea typeface="Calibri"/>
                          <a:cs typeface="Calibri"/>
                          <a:sym typeface="Calibri"/>
                        </a:rPr>
                        <a:t>Key Terms and conventions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Equilibrium, disequilibrium, new equilibrium, binary opposites, enigma code, antagonist, protagonist, franchise, Intertextuality, credit or billing block, logo, high key lighting, direct address, low key lighting, costume, props, posture, body language, facial expressions, typography</a:t>
                      </a:r>
                      <a:endParaRPr sz="800">
                        <a:latin typeface="Calibri"/>
                        <a:ea typeface="Calibri"/>
                        <a:cs typeface="Calibri"/>
                        <a:sym typeface="Calibri"/>
                      </a:endParaRPr>
                    </a:p>
                  </a:txBody>
                  <a:tcPr marL="68575" marR="68575" marT="0" marB="0">
                    <a:solidFill>
                      <a:srgbClr val="D5DCE4"/>
                    </a:solidFill>
                  </a:tcPr>
                </a:tc>
                <a:tc hMerge="1">
                  <a:txBody>
                    <a:bodyPr/>
                    <a:lstStyle/>
                    <a:p>
                      <a:endParaRPr lang="en-US"/>
                    </a:p>
                  </a:txBody>
                  <a:tcPr/>
                </a:tc>
                <a:tc>
                  <a:txBody>
                    <a:bodyPr/>
                    <a:lstStyle/>
                    <a:p>
                      <a:pPr marL="0" lvl="0" indent="0" algn="l" rtl="0">
                        <a:spcBef>
                          <a:spcPts val="0"/>
                        </a:spcBef>
                        <a:spcAft>
                          <a:spcPts val="0"/>
                        </a:spcAft>
                        <a:buNone/>
                      </a:pPr>
                      <a:r>
                        <a:rPr lang="en-GB" sz="800">
                          <a:latin typeface="Calibri"/>
                          <a:ea typeface="Calibri"/>
                          <a:cs typeface="Calibri"/>
                          <a:sym typeface="Calibri"/>
                        </a:rPr>
                        <a:t>Link to Theorists and theories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a:t>
                      </a:r>
                      <a:r>
                        <a:rPr lang="en-GB" sz="800">
                          <a:solidFill>
                            <a:srgbClr val="FF0000"/>
                          </a:solidFill>
                          <a:latin typeface="Calibri"/>
                          <a:ea typeface="Calibri"/>
                          <a:cs typeface="Calibri"/>
                          <a:sym typeface="Calibri"/>
                        </a:rPr>
                        <a:t>skeleton mask </a:t>
                      </a:r>
                      <a:r>
                        <a:rPr lang="en-GB" sz="800">
                          <a:latin typeface="Calibri"/>
                          <a:ea typeface="Calibri"/>
                          <a:cs typeface="Calibri"/>
                          <a:sym typeface="Calibri"/>
                        </a:rPr>
                        <a:t>depicts someone hiding in the shadows and could be seen as </a:t>
                      </a:r>
                      <a:r>
                        <a:rPr lang="en-GB" sz="800">
                          <a:solidFill>
                            <a:srgbClr val="FF0000"/>
                          </a:solidFill>
                          <a:latin typeface="Calibri"/>
                          <a:ea typeface="Calibri"/>
                          <a:cs typeface="Calibri"/>
                          <a:sym typeface="Calibri"/>
                        </a:rPr>
                        <a:t>Propp’s Villain / antagonist</a:t>
                      </a:r>
                      <a:r>
                        <a:rPr lang="en-GB" sz="800">
                          <a:latin typeface="Calibri"/>
                          <a:ea typeface="Calibri"/>
                          <a:cs typeface="Calibri"/>
                          <a:sym typeface="Calibri"/>
                        </a:rPr>
                        <a:t>, but this acts as part of the </a:t>
                      </a:r>
                      <a:r>
                        <a:rPr lang="en-GB" sz="800">
                          <a:solidFill>
                            <a:srgbClr val="FF0000"/>
                          </a:solidFill>
                          <a:latin typeface="Calibri"/>
                          <a:ea typeface="Calibri"/>
                          <a:cs typeface="Calibri"/>
                          <a:sym typeface="Calibri"/>
                        </a:rPr>
                        <a:t>Enigma Code ( Roland Barthes) </a:t>
                      </a:r>
                      <a:r>
                        <a:rPr lang="en-GB" sz="800">
                          <a:latin typeface="Calibri"/>
                          <a:ea typeface="Calibri"/>
                          <a:cs typeface="Calibri"/>
                          <a:sym typeface="Calibri"/>
                        </a:rPr>
                        <a:t>because it is really just Bond’s costume but on the poster it creates a sense of mystery as we wonder who is it and what they might do. According to </a:t>
                      </a:r>
                      <a:r>
                        <a:rPr lang="en-GB" sz="800">
                          <a:solidFill>
                            <a:srgbClr val="FF0000"/>
                          </a:solidFill>
                          <a:latin typeface="Calibri"/>
                          <a:ea typeface="Calibri"/>
                          <a:cs typeface="Calibri"/>
                          <a:sym typeface="Calibri"/>
                        </a:rPr>
                        <a:t>Todorov </a:t>
                      </a:r>
                      <a:r>
                        <a:rPr lang="en-GB" sz="800">
                          <a:latin typeface="Calibri"/>
                          <a:ea typeface="Calibri"/>
                          <a:cs typeface="Calibri"/>
                          <a:sym typeface="Calibri"/>
                        </a:rPr>
                        <a:t>a film will always have </a:t>
                      </a:r>
                      <a:r>
                        <a:rPr lang="en-GB" sz="800">
                          <a:solidFill>
                            <a:srgbClr val="FF0000"/>
                          </a:solidFill>
                          <a:latin typeface="Calibri"/>
                          <a:ea typeface="Calibri"/>
                          <a:cs typeface="Calibri"/>
                          <a:sym typeface="Calibri"/>
                        </a:rPr>
                        <a:t>narrative disruption </a:t>
                      </a:r>
                      <a:r>
                        <a:rPr lang="en-GB" sz="800">
                          <a:latin typeface="Calibri"/>
                          <a:ea typeface="Calibri"/>
                          <a:cs typeface="Calibri"/>
                          <a:sym typeface="Calibri"/>
                        </a:rPr>
                        <a:t>- will that disruption (or </a:t>
                      </a:r>
                      <a:r>
                        <a:rPr lang="en-GB" sz="800">
                          <a:solidFill>
                            <a:srgbClr val="FF0000"/>
                          </a:solidFill>
                          <a:latin typeface="Calibri"/>
                          <a:ea typeface="Calibri"/>
                          <a:cs typeface="Calibri"/>
                          <a:sym typeface="Calibri"/>
                        </a:rPr>
                        <a:t>disequilibrium</a:t>
                      </a:r>
                      <a:r>
                        <a:rPr lang="en-GB" sz="800">
                          <a:latin typeface="Calibri"/>
                          <a:ea typeface="Calibri"/>
                          <a:cs typeface="Calibri"/>
                          <a:sym typeface="Calibri"/>
                        </a:rPr>
                        <a:t>) be caused by the skeleton character. It could be seen as another darker side to Bond and act like a binary opposite (Levi Strauss)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 The </a:t>
                      </a:r>
                      <a:r>
                        <a:rPr lang="en-GB" sz="800">
                          <a:solidFill>
                            <a:srgbClr val="FF0000"/>
                          </a:solidFill>
                          <a:latin typeface="Calibri"/>
                          <a:ea typeface="Calibri"/>
                          <a:cs typeface="Calibri"/>
                          <a:sym typeface="Calibri"/>
                        </a:rPr>
                        <a:t>skeleton </a:t>
                      </a:r>
                      <a:r>
                        <a:rPr lang="en-GB" sz="800">
                          <a:latin typeface="Calibri"/>
                          <a:ea typeface="Calibri"/>
                          <a:cs typeface="Calibri"/>
                          <a:sym typeface="Calibri"/>
                        </a:rPr>
                        <a:t>also references the title </a:t>
                      </a:r>
                      <a:r>
                        <a:rPr lang="en-GB" sz="800">
                          <a:solidFill>
                            <a:srgbClr val="FF0000"/>
                          </a:solidFill>
                          <a:latin typeface="Calibri"/>
                          <a:ea typeface="Calibri"/>
                          <a:cs typeface="Calibri"/>
                          <a:sym typeface="Calibri"/>
                        </a:rPr>
                        <a:t>‘Spectre’</a:t>
                      </a:r>
                      <a:endParaRPr sz="800">
                        <a:solidFill>
                          <a:srgbClr val="FF0000"/>
                        </a:solidFill>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dominance of Bonds image suggests he is the film’s </a:t>
                      </a:r>
                      <a:r>
                        <a:rPr lang="en-GB" sz="800">
                          <a:solidFill>
                            <a:srgbClr val="FF0000"/>
                          </a:solidFill>
                          <a:latin typeface="Calibri"/>
                          <a:ea typeface="Calibri"/>
                          <a:cs typeface="Calibri"/>
                          <a:sym typeface="Calibri"/>
                        </a:rPr>
                        <a:t>protagonist </a:t>
                      </a:r>
                      <a:r>
                        <a:rPr lang="en-GB" sz="800">
                          <a:latin typeface="Calibri"/>
                          <a:ea typeface="Calibri"/>
                          <a:cs typeface="Calibri"/>
                          <a:sym typeface="Calibri"/>
                        </a:rPr>
                        <a:t>and so probably a ‘good guy’. According to Vladimir Propp’s theory, he would be considered the ‘</a:t>
                      </a:r>
                      <a:r>
                        <a:rPr lang="en-GB" sz="800">
                          <a:solidFill>
                            <a:srgbClr val="FF0000"/>
                          </a:solidFill>
                          <a:latin typeface="Calibri"/>
                          <a:ea typeface="Calibri"/>
                          <a:cs typeface="Calibri"/>
                          <a:sym typeface="Calibri"/>
                        </a:rPr>
                        <a:t>hero</a:t>
                      </a:r>
                      <a:r>
                        <a:rPr lang="en-GB" sz="800">
                          <a:latin typeface="Calibri"/>
                          <a:ea typeface="Calibri"/>
                          <a:cs typeface="Calibri"/>
                          <a:sym typeface="Calibri"/>
                        </a:rPr>
                        <a:t>’.</a:t>
                      </a:r>
                      <a:endParaRPr sz="800">
                        <a:latin typeface="Calibri"/>
                        <a:ea typeface="Calibri"/>
                        <a:cs typeface="Calibri"/>
                        <a:sym typeface="Calibri"/>
                      </a:endParaRPr>
                    </a:p>
                  </a:txBody>
                  <a:tcPr marL="68575" marR="68575" marT="0" marB="0">
                    <a:solidFill>
                      <a:srgbClr val="CAC4EA"/>
                    </a:solidFill>
                  </a:tcPr>
                </a:tc>
                <a:extLst>
                  <a:ext uri="{0D108BD9-81ED-4DB2-BD59-A6C34878D82A}">
                    <a16:rowId xmlns:a16="http://schemas.microsoft.com/office/drawing/2014/main" val="10003"/>
                  </a:ext>
                </a:extLst>
              </a:tr>
            </a:tbl>
          </a:graphicData>
        </a:graphic>
      </p:graphicFrame>
      <p:sp>
        <p:nvSpPr>
          <p:cNvPr id="592" name="Google Shape;592;p80"/>
          <p:cNvSpPr txBox="1"/>
          <p:nvPr/>
        </p:nvSpPr>
        <p:spPr>
          <a:xfrm rot="-5400000">
            <a:off x="-2280600" y="2405850"/>
            <a:ext cx="5075400" cy="399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lt1"/>
                </a:solidFill>
              </a:rPr>
              <a:t>KNOWLEDGE ORGANISER: SPECTRE</a:t>
            </a:r>
            <a:endParaRPr sz="1800" b="1">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1"/>
          <p:cNvSpPr txBox="1">
            <a:spLocks noGrp="1"/>
          </p:cNvSpPr>
          <p:nvPr>
            <p:ph type="title"/>
          </p:nvPr>
        </p:nvSpPr>
        <p:spPr>
          <a:xfrm>
            <a:off x="162725" y="445025"/>
            <a:ext cx="86697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b="1" u="sng">
                <a:solidFill>
                  <a:schemeClr val="hlink"/>
                </a:solidFill>
                <a:hlinkClick r:id="rId3"/>
              </a:rPr>
              <a:t>LINK</a:t>
            </a:r>
            <a:r>
              <a:rPr lang="en-GB" b="1">
                <a:solidFill>
                  <a:schemeClr val="hlink"/>
                </a:solidFill>
                <a:uFill>
                  <a:noFill/>
                </a:uFill>
                <a:hlinkClick r:id="rId3"/>
              </a:rPr>
              <a:t> </a:t>
            </a:r>
            <a:r>
              <a:rPr lang="en-GB">
                <a:solidFill>
                  <a:srgbClr val="FF0000"/>
                </a:solidFill>
              </a:rPr>
              <a:t>TO </a:t>
            </a:r>
            <a:r>
              <a:rPr lang="en-GB" u="sng">
                <a:solidFill>
                  <a:srgbClr val="FF0000"/>
                </a:solidFill>
              </a:rPr>
              <a:t>ALL</a:t>
            </a:r>
            <a:r>
              <a:rPr lang="en-GB">
                <a:solidFill>
                  <a:srgbClr val="FF0000"/>
                </a:solidFill>
              </a:rPr>
              <a:t> THE INFORMATION ON </a:t>
            </a:r>
            <a:r>
              <a:rPr lang="en-GB" b="1">
                <a:solidFill>
                  <a:srgbClr val="FF0000"/>
                </a:solidFill>
              </a:rPr>
              <a:t>SPECTRE</a:t>
            </a:r>
            <a:endParaRPr b="1">
              <a:solidFill>
                <a:srgbClr val="FF0000"/>
              </a:solidFill>
            </a:endParaRPr>
          </a:p>
        </p:txBody>
      </p:sp>
      <p:sp>
        <p:nvSpPr>
          <p:cNvPr id="598" name="Google Shape;598;p81"/>
          <p:cNvSpPr txBox="1">
            <a:spLocks noGrp="1"/>
          </p:cNvSpPr>
          <p:nvPr>
            <p:ph type="body" idx="1"/>
          </p:nvPr>
        </p:nvSpPr>
        <p:spPr>
          <a:xfrm>
            <a:off x="311700" y="1152475"/>
            <a:ext cx="27936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u="sng">
                <a:solidFill>
                  <a:schemeClr val="hlink"/>
                </a:solidFill>
                <a:hlinkClick r:id="rId4"/>
              </a:rPr>
              <a:t>CLICK HERE TO SEE THE EDUQAS FACT SHEET ON </a:t>
            </a:r>
            <a:r>
              <a:rPr lang="en-GB" u="sng">
                <a:solidFill>
                  <a:schemeClr val="hlink"/>
                </a:solidFill>
                <a:hlinkClick r:id="rId4"/>
              </a:rPr>
              <a:t>Spectre</a:t>
            </a:r>
            <a:endParaRPr/>
          </a:p>
          <a:p>
            <a:pPr marL="0" lvl="0" indent="0" algn="l" rtl="0">
              <a:spcBef>
                <a:spcPts val="1600"/>
              </a:spcBef>
              <a:spcAft>
                <a:spcPts val="1600"/>
              </a:spcAft>
              <a:buNone/>
            </a:pPr>
            <a:endParaRPr/>
          </a:p>
        </p:txBody>
      </p:sp>
      <p:pic>
        <p:nvPicPr>
          <p:cNvPr id="599" name="Google Shape;599;p81"/>
          <p:cNvPicPr preferRelativeResize="0"/>
          <p:nvPr/>
        </p:nvPicPr>
        <p:blipFill>
          <a:blip r:embed="rId5">
            <a:alphaModFix/>
          </a:blip>
          <a:stretch>
            <a:fillRect/>
          </a:stretch>
        </p:blipFill>
        <p:spPr>
          <a:xfrm>
            <a:off x="3038925" y="1665825"/>
            <a:ext cx="1994925" cy="2820651"/>
          </a:xfrm>
          <a:prstGeom prst="rect">
            <a:avLst/>
          </a:prstGeom>
          <a:noFill/>
          <a:ln>
            <a:noFill/>
          </a:ln>
        </p:spPr>
      </p:pic>
      <p:pic>
        <p:nvPicPr>
          <p:cNvPr id="600" name="Google Shape;600;p81"/>
          <p:cNvPicPr preferRelativeResize="0"/>
          <p:nvPr/>
        </p:nvPicPr>
        <p:blipFill>
          <a:blip r:embed="rId6">
            <a:alphaModFix/>
          </a:blip>
          <a:stretch>
            <a:fillRect/>
          </a:stretch>
        </p:blipFill>
        <p:spPr>
          <a:xfrm>
            <a:off x="5033850" y="1614050"/>
            <a:ext cx="1895700" cy="2711624"/>
          </a:xfrm>
          <a:prstGeom prst="rect">
            <a:avLst/>
          </a:prstGeom>
          <a:noFill/>
          <a:ln>
            <a:noFill/>
          </a:ln>
        </p:spPr>
      </p:pic>
      <p:pic>
        <p:nvPicPr>
          <p:cNvPr id="601" name="Google Shape;601;p81"/>
          <p:cNvPicPr preferRelativeResize="0"/>
          <p:nvPr/>
        </p:nvPicPr>
        <p:blipFill>
          <a:blip r:embed="rId7">
            <a:alphaModFix/>
          </a:blip>
          <a:stretch>
            <a:fillRect/>
          </a:stretch>
        </p:blipFill>
        <p:spPr>
          <a:xfrm>
            <a:off x="7062025" y="1564713"/>
            <a:ext cx="1909650" cy="28103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2"/>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solidFill>
                  <a:srgbClr val="FF0000"/>
                </a:solidFill>
              </a:rPr>
              <a:t>THE SUN </a:t>
            </a:r>
            <a:endParaRPr sz="9600" b="1">
              <a:solidFill>
                <a:srgbClr val="FF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3"/>
          <p:cNvSpPr txBox="1">
            <a:spLocks noGrp="1"/>
          </p:cNvSpPr>
          <p:nvPr>
            <p:ph type="title"/>
          </p:nvPr>
        </p:nvSpPr>
        <p:spPr>
          <a:xfrm>
            <a:off x="258600" y="94125"/>
            <a:ext cx="8520600" cy="882000"/>
          </a:xfrm>
          <a:prstGeom prst="rect">
            <a:avLst/>
          </a:prstGeom>
          <a:solidFill>
            <a:srgbClr val="FF99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00"/>
                </a:solidFill>
              </a:rPr>
              <a:t>SET PRODUCT 1: THE SUN </a:t>
            </a:r>
            <a:r>
              <a:rPr lang="en-GB" sz="3000">
                <a:solidFill>
                  <a:srgbClr val="FFFF00"/>
                </a:solidFill>
              </a:rPr>
              <a:t>(front page)</a:t>
            </a:r>
            <a:endParaRPr sz="3000" b="1">
              <a:solidFill>
                <a:srgbClr val="FFFF00"/>
              </a:solidFill>
            </a:endParaRPr>
          </a:p>
        </p:txBody>
      </p:sp>
      <p:sp>
        <p:nvSpPr>
          <p:cNvPr id="612" name="Google Shape;612;p83"/>
          <p:cNvSpPr txBox="1"/>
          <p:nvPr/>
        </p:nvSpPr>
        <p:spPr>
          <a:xfrm>
            <a:off x="5608075" y="1479425"/>
            <a:ext cx="3224400" cy="3627900"/>
          </a:xfrm>
          <a:prstGeom prst="rect">
            <a:avLst/>
          </a:prstGeom>
          <a:solidFill>
            <a:srgbClr val="FFFF00"/>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GB" sz="1000" b="1">
                <a:solidFill>
                  <a:schemeClr val="dk1"/>
                </a:solidFill>
              </a:rPr>
              <a:t>Context of pride:</a:t>
            </a:r>
            <a:endParaRPr sz="1000" b="1">
              <a:solidFill>
                <a:schemeClr val="dk1"/>
              </a:solidFill>
            </a:endParaRPr>
          </a:p>
          <a:p>
            <a:pPr marL="0" lvl="0" indent="0" algn="l" rtl="0">
              <a:lnSpc>
                <a:spcPct val="80909"/>
              </a:lnSpc>
              <a:spcBef>
                <a:spcPts val="0"/>
              </a:spcBef>
              <a:spcAft>
                <a:spcPts val="0"/>
              </a:spcAft>
              <a:buNone/>
            </a:pPr>
            <a:r>
              <a:rPr lang="en-GB" sz="1000">
                <a:solidFill>
                  <a:schemeClr val="dk1"/>
                </a:solidFill>
              </a:rPr>
              <a:t> </a:t>
            </a:r>
            <a:endParaRPr sz="1000">
              <a:solidFill>
                <a:schemeClr val="dk1"/>
              </a:solidFill>
            </a:endParaRPr>
          </a:p>
          <a:p>
            <a:pPr marL="457200" lvl="0" indent="-292100" algn="l" rtl="0">
              <a:lnSpc>
                <a:spcPct val="80000"/>
              </a:lnSpc>
              <a:spcBef>
                <a:spcPts val="0"/>
              </a:spcBef>
              <a:spcAft>
                <a:spcPts val="0"/>
              </a:spcAft>
              <a:buClr>
                <a:schemeClr val="dk1"/>
              </a:buClr>
              <a:buSzPts val="1000"/>
              <a:buFont typeface="Raleway"/>
              <a:buChar char="•"/>
            </a:pPr>
            <a:r>
              <a:rPr lang="en-GB" sz="1000">
                <a:solidFill>
                  <a:schemeClr val="dk1"/>
                </a:solidFill>
                <a:latin typeface="Raleway"/>
                <a:ea typeface="Raleway"/>
                <a:cs typeface="Raleway"/>
                <a:sym typeface="Raleway"/>
              </a:rPr>
              <a:t>The Sun is a </a:t>
            </a:r>
            <a:r>
              <a:rPr lang="en-GB" sz="1000" b="1">
                <a:solidFill>
                  <a:schemeClr val="dk1"/>
                </a:solidFill>
                <a:latin typeface="Raleway"/>
                <a:ea typeface="Raleway"/>
                <a:cs typeface="Raleway"/>
                <a:sym typeface="Raleway"/>
              </a:rPr>
              <a:t>CONSERVATIVE British </a:t>
            </a:r>
            <a:r>
              <a:rPr lang="en-GB" sz="1000" b="1" u="sng">
                <a:solidFill>
                  <a:schemeClr val="dk1"/>
                </a:solidFill>
                <a:latin typeface="Raleway"/>
                <a:ea typeface="Raleway"/>
                <a:cs typeface="Raleway"/>
                <a:sym typeface="Raleway"/>
              </a:rPr>
              <a:t>tabloid</a:t>
            </a:r>
            <a:r>
              <a:rPr lang="en-GB" sz="1000" u="sng">
                <a:solidFill>
                  <a:schemeClr val="dk1"/>
                </a:solidFill>
                <a:latin typeface="Raleway"/>
                <a:ea typeface="Raleway"/>
                <a:cs typeface="Raleway"/>
                <a:sym typeface="Raleway"/>
              </a:rPr>
              <a:t> </a:t>
            </a:r>
            <a:endParaRPr sz="1000" u="sng">
              <a:solidFill>
                <a:schemeClr val="dk1"/>
              </a:solidFill>
              <a:latin typeface="Raleway"/>
              <a:ea typeface="Raleway"/>
              <a:cs typeface="Raleway"/>
              <a:sym typeface="Raleway"/>
            </a:endParaRPr>
          </a:p>
          <a:p>
            <a:pPr marL="457200" lvl="0" indent="-292100" algn="l" rtl="0">
              <a:lnSpc>
                <a:spcPct val="80000"/>
              </a:lnSpc>
              <a:spcBef>
                <a:spcPts val="0"/>
              </a:spcBef>
              <a:spcAft>
                <a:spcPts val="0"/>
              </a:spcAft>
              <a:buClr>
                <a:schemeClr val="dk1"/>
              </a:buClr>
              <a:buSzPts val="1000"/>
              <a:buFont typeface="Raleway"/>
              <a:buChar char="•"/>
            </a:pPr>
            <a:r>
              <a:rPr lang="en-GB" sz="1000">
                <a:solidFill>
                  <a:schemeClr val="dk1"/>
                </a:solidFill>
                <a:latin typeface="Raleway"/>
                <a:ea typeface="Raleway"/>
                <a:cs typeface="Raleway"/>
                <a:sym typeface="Raleway"/>
              </a:rPr>
              <a:t>It is a </a:t>
            </a:r>
            <a:r>
              <a:rPr lang="en-GB" sz="1000" b="1">
                <a:solidFill>
                  <a:schemeClr val="dk1"/>
                </a:solidFill>
                <a:latin typeface="Raleway"/>
                <a:ea typeface="Raleway"/>
                <a:cs typeface="Raleway"/>
                <a:sym typeface="Raleway"/>
              </a:rPr>
              <a:t>daily newspaper</a:t>
            </a:r>
            <a:r>
              <a:rPr lang="en-GB" sz="1000">
                <a:solidFill>
                  <a:schemeClr val="dk1"/>
                </a:solidFill>
                <a:latin typeface="Raleway"/>
                <a:ea typeface="Raleway"/>
                <a:cs typeface="Raleway"/>
                <a:sym typeface="Raleway"/>
              </a:rPr>
              <a:t> owned by </a:t>
            </a:r>
            <a:r>
              <a:rPr lang="en-GB" sz="1000" b="1">
                <a:solidFill>
                  <a:schemeClr val="dk1"/>
                </a:solidFill>
                <a:latin typeface="Raleway"/>
                <a:ea typeface="Raleway"/>
                <a:cs typeface="Raleway"/>
                <a:sym typeface="Raleway"/>
              </a:rPr>
              <a:t>Rupert Murdoch’s News Corp. </a:t>
            </a:r>
            <a:endParaRPr sz="1000" b="1">
              <a:solidFill>
                <a:schemeClr val="dk1"/>
              </a:solidFill>
              <a:latin typeface="Raleway"/>
              <a:ea typeface="Raleway"/>
              <a:cs typeface="Raleway"/>
              <a:sym typeface="Raleway"/>
            </a:endParaRPr>
          </a:p>
          <a:p>
            <a:pPr marL="457200" lvl="0" indent="-292100" algn="l" rtl="0">
              <a:lnSpc>
                <a:spcPct val="80000"/>
              </a:lnSpc>
              <a:spcBef>
                <a:spcPts val="544"/>
              </a:spcBef>
              <a:spcAft>
                <a:spcPts val="0"/>
              </a:spcAft>
              <a:buClr>
                <a:schemeClr val="dk1"/>
              </a:buClr>
              <a:buSzPts val="1000"/>
              <a:buFont typeface="Raleway"/>
              <a:buChar char="•"/>
            </a:pPr>
            <a:r>
              <a:rPr lang="en-GB" sz="1000">
                <a:solidFill>
                  <a:schemeClr val="dk1"/>
                </a:solidFill>
                <a:latin typeface="Raleway"/>
                <a:ea typeface="Raleway"/>
                <a:cs typeface="Raleway"/>
                <a:sym typeface="Raleway"/>
              </a:rPr>
              <a:t>The Sun has the largest circulation of any </a:t>
            </a:r>
            <a:r>
              <a:rPr lang="en-GB" sz="1000" i="1">
                <a:solidFill>
                  <a:schemeClr val="dk1"/>
                </a:solidFill>
                <a:latin typeface="Raleway"/>
                <a:ea typeface="Raleway"/>
                <a:cs typeface="Raleway"/>
                <a:sym typeface="Raleway"/>
              </a:rPr>
              <a:t>daily</a:t>
            </a:r>
            <a:r>
              <a:rPr lang="en-GB" sz="1000">
                <a:solidFill>
                  <a:schemeClr val="dk1"/>
                </a:solidFill>
                <a:latin typeface="Raleway"/>
                <a:ea typeface="Raleway"/>
                <a:cs typeface="Raleway"/>
                <a:sym typeface="Raleway"/>
              </a:rPr>
              <a:t> print newspaper in the United Kingdom. </a:t>
            </a:r>
            <a:r>
              <a:rPr lang="en-GB" sz="1000" b="1">
                <a:solidFill>
                  <a:schemeClr val="dk1"/>
                </a:solidFill>
                <a:latin typeface="Raleway"/>
                <a:ea typeface="Raleway"/>
                <a:cs typeface="Raleway"/>
                <a:sym typeface="Raleway"/>
              </a:rPr>
              <a:t>1.6 million copies sold a day </a:t>
            </a:r>
            <a:r>
              <a:rPr lang="en-GB" sz="1000">
                <a:solidFill>
                  <a:schemeClr val="dk1"/>
                </a:solidFill>
                <a:latin typeface="Raleway"/>
                <a:ea typeface="Raleway"/>
                <a:cs typeface="Raleway"/>
                <a:sym typeface="Raleway"/>
              </a:rPr>
              <a:t>(average) </a:t>
            </a:r>
            <a:endParaRPr sz="1000">
              <a:solidFill>
                <a:schemeClr val="dk1"/>
              </a:solidFill>
              <a:latin typeface="Raleway"/>
              <a:ea typeface="Raleway"/>
              <a:cs typeface="Raleway"/>
              <a:sym typeface="Raleway"/>
            </a:endParaRPr>
          </a:p>
          <a:p>
            <a:pPr marL="457200" lvl="0" indent="-292100" algn="l" rtl="0">
              <a:lnSpc>
                <a:spcPct val="80000"/>
              </a:lnSpc>
              <a:spcBef>
                <a:spcPts val="544"/>
              </a:spcBef>
              <a:spcAft>
                <a:spcPts val="0"/>
              </a:spcAft>
              <a:buClr>
                <a:schemeClr val="dk1"/>
              </a:buClr>
              <a:buSzPts val="1000"/>
              <a:buFont typeface="Raleway"/>
              <a:buChar char="•"/>
            </a:pPr>
            <a:r>
              <a:rPr lang="en-GB" sz="1000">
                <a:solidFill>
                  <a:schemeClr val="dk1"/>
                </a:solidFill>
                <a:latin typeface="Raleway"/>
                <a:ea typeface="Raleway"/>
                <a:cs typeface="Raleway"/>
                <a:sym typeface="Raleway"/>
              </a:rPr>
              <a:t>Estimated </a:t>
            </a:r>
            <a:r>
              <a:rPr lang="en-GB" sz="1000" b="1">
                <a:solidFill>
                  <a:schemeClr val="dk1"/>
                </a:solidFill>
                <a:latin typeface="Raleway"/>
                <a:ea typeface="Raleway"/>
                <a:cs typeface="Raleway"/>
                <a:sym typeface="Raleway"/>
              </a:rPr>
              <a:t>daily readership of around 4.1 million</a:t>
            </a:r>
            <a:endParaRPr sz="1000">
              <a:solidFill>
                <a:schemeClr val="dk1"/>
              </a:solidFill>
              <a:latin typeface="Raleway"/>
              <a:ea typeface="Raleway"/>
              <a:cs typeface="Raleway"/>
              <a:sym typeface="Raleway"/>
            </a:endParaRPr>
          </a:p>
          <a:p>
            <a:pPr marL="457200" lvl="0" indent="-292100" algn="l" rtl="0">
              <a:lnSpc>
                <a:spcPct val="80000"/>
              </a:lnSpc>
              <a:spcBef>
                <a:spcPts val="544"/>
              </a:spcBef>
              <a:spcAft>
                <a:spcPts val="0"/>
              </a:spcAft>
              <a:buClr>
                <a:schemeClr val="dk1"/>
              </a:buClr>
              <a:buSzPts val="1000"/>
              <a:buFont typeface="Raleway"/>
              <a:buChar char="•"/>
            </a:pPr>
            <a:r>
              <a:rPr lang="en-GB" sz="1000">
                <a:solidFill>
                  <a:schemeClr val="dk1"/>
                </a:solidFill>
                <a:latin typeface="Raleway"/>
                <a:ea typeface="Raleway"/>
                <a:cs typeface="Raleway"/>
                <a:sym typeface="Raleway"/>
              </a:rPr>
              <a:t>In addition, The Sun on Sunday is the UK’s biggest selling Sunday newspaper</a:t>
            </a:r>
            <a:endParaRPr sz="1000">
              <a:solidFill>
                <a:schemeClr val="dk1"/>
              </a:solidFill>
              <a:latin typeface="Raleway"/>
              <a:ea typeface="Raleway"/>
              <a:cs typeface="Raleway"/>
              <a:sym typeface="Raleway"/>
            </a:endParaRPr>
          </a:p>
          <a:p>
            <a:pPr marL="457200" lvl="0" indent="-292100" algn="l" rtl="0">
              <a:lnSpc>
                <a:spcPct val="90000"/>
              </a:lnSpc>
              <a:spcBef>
                <a:spcPts val="0"/>
              </a:spcBef>
              <a:spcAft>
                <a:spcPts val="0"/>
              </a:spcAft>
              <a:buClr>
                <a:schemeClr val="dk1"/>
              </a:buClr>
              <a:buSzPts val="1000"/>
              <a:buFont typeface="Raleway"/>
              <a:buChar char="•"/>
            </a:pPr>
            <a:r>
              <a:rPr lang="en-GB" sz="1000">
                <a:solidFill>
                  <a:schemeClr val="dk1"/>
                </a:solidFill>
                <a:latin typeface="Raleway"/>
                <a:ea typeface="Raleway"/>
                <a:cs typeface="Raleway"/>
                <a:sym typeface="Raleway"/>
              </a:rPr>
              <a:t>The cover has been produced based on a </a:t>
            </a:r>
            <a:r>
              <a:rPr lang="en-GB" sz="1000" b="1">
                <a:solidFill>
                  <a:schemeClr val="dk1"/>
                </a:solidFill>
                <a:latin typeface="Raleway"/>
                <a:ea typeface="Raleway"/>
                <a:cs typeface="Raleway"/>
                <a:sym typeface="Raleway"/>
              </a:rPr>
              <a:t>YouGov</a:t>
            </a:r>
            <a:r>
              <a:rPr lang="en-GB" sz="1000">
                <a:solidFill>
                  <a:schemeClr val="dk1"/>
                </a:solidFill>
                <a:latin typeface="Raleway"/>
                <a:ea typeface="Raleway"/>
                <a:cs typeface="Raleway"/>
                <a:sym typeface="Raleway"/>
              </a:rPr>
              <a:t> poll where </a:t>
            </a:r>
            <a:r>
              <a:rPr lang="en-GB" sz="1000" b="1">
                <a:solidFill>
                  <a:schemeClr val="dk1"/>
                </a:solidFill>
                <a:latin typeface="Raleway"/>
                <a:ea typeface="Raleway"/>
                <a:cs typeface="Raleway"/>
                <a:sym typeface="Raleway"/>
              </a:rPr>
              <a:t>42% of the people</a:t>
            </a:r>
            <a:r>
              <a:rPr lang="en-GB" sz="1000">
                <a:solidFill>
                  <a:schemeClr val="dk1"/>
                </a:solidFill>
                <a:latin typeface="Raleway"/>
                <a:ea typeface="Raleway"/>
                <a:cs typeface="Raleway"/>
                <a:sym typeface="Raleway"/>
              </a:rPr>
              <a:t> </a:t>
            </a:r>
            <a:r>
              <a:rPr lang="en-GB" sz="1000" b="1">
                <a:solidFill>
                  <a:schemeClr val="dk1"/>
                </a:solidFill>
                <a:latin typeface="Raleway"/>
                <a:ea typeface="Raleway"/>
                <a:cs typeface="Raleway"/>
                <a:sym typeface="Raleway"/>
              </a:rPr>
              <a:t>said</a:t>
            </a:r>
            <a:r>
              <a:rPr lang="en-GB" sz="1000">
                <a:solidFill>
                  <a:schemeClr val="dk1"/>
                </a:solidFill>
                <a:latin typeface="Raleway"/>
                <a:ea typeface="Raleway"/>
                <a:cs typeface="Raleway"/>
                <a:sym typeface="Raleway"/>
              </a:rPr>
              <a:t> they thought </a:t>
            </a:r>
            <a:r>
              <a:rPr lang="en-GB" sz="1000" b="1">
                <a:solidFill>
                  <a:schemeClr val="dk1"/>
                </a:solidFill>
                <a:latin typeface="Raleway"/>
                <a:ea typeface="Raleway"/>
                <a:cs typeface="Raleway"/>
                <a:sym typeface="Raleway"/>
              </a:rPr>
              <a:t>Britain should limit immigration from the EU</a:t>
            </a:r>
            <a:endParaRPr sz="1000">
              <a:solidFill>
                <a:schemeClr val="dk1"/>
              </a:solidFill>
              <a:latin typeface="Raleway"/>
              <a:ea typeface="Raleway"/>
              <a:cs typeface="Raleway"/>
              <a:sym typeface="Raleway"/>
            </a:endParaRPr>
          </a:p>
          <a:p>
            <a:pPr marL="457200" lvl="0" indent="-292100" algn="l" rtl="0">
              <a:lnSpc>
                <a:spcPct val="90000"/>
              </a:lnSpc>
              <a:spcBef>
                <a:spcPts val="0"/>
              </a:spcBef>
              <a:spcAft>
                <a:spcPts val="0"/>
              </a:spcAft>
              <a:buClr>
                <a:schemeClr val="dk1"/>
              </a:buClr>
              <a:buSzPts val="1000"/>
              <a:buFont typeface="Raleway"/>
              <a:buChar char="•"/>
            </a:pPr>
            <a:r>
              <a:rPr lang="en-GB" sz="1000">
                <a:solidFill>
                  <a:schemeClr val="dk1"/>
                </a:solidFill>
                <a:latin typeface="Raleway"/>
                <a:ea typeface="Raleway"/>
                <a:cs typeface="Raleway"/>
                <a:sym typeface="Raleway"/>
              </a:rPr>
              <a:t>The Sun’s cover suggests its </a:t>
            </a:r>
            <a:r>
              <a:rPr lang="en-GB" sz="1000" b="1">
                <a:solidFill>
                  <a:schemeClr val="dk1"/>
                </a:solidFill>
                <a:latin typeface="Raleway"/>
                <a:ea typeface="Raleway"/>
                <a:cs typeface="Raleway"/>
                <a:sym typeface="Raleway"/>
              </a:rPr>
              <a:t>readers want a ban on immigration</a:t>
            </a:r>
            <a:r>
              <a:rPr lang="en-GB" sz="1000">
                <a:solidFill>
                  <a:schemeClr val="dk1"/>
                </a:solidFill>
                <a:latin typeface="Raleway"/>
                <a:ea typeface="Raleway"/>
                <a:cs typeface="Raleway"/>
                <a:sym typeface="Raleway"/>
              </a:rPr>
              <a:t>, which is not wholly true - so some people have argued that this front cover is </a:t>
            </a:r>
            <a:r>
              <a:rPr lang="en-GB" sz="1000" b="1">
                <a:solidFill>
                  <a:schemeClr val="dk1"/>
                </a:solidFill>
                <a:latin typeface="Raleway"/>
                <a:ea typeface="Raleway"/>
                <a:cs typeface="Raleway"/>
                <a:sym typeface="Raleway"/>
              </a:rPr>
              <a:t>xenophobic</a:t>
            </a:r>
            <a:r>
              <a:rPr lang="en-GB" sz="1000">
                <a:solidFill>
                  <a:schemeClr val="dk1"/>
                </a:solidFill>
                <a:latin typeface="Raleway"/>
                <a:ea typeface="Raleway"/>
                <a:cs typeface="Raleway"/>
                <a:sym typeface="Raleway"/>
              </a:rPr>
              <a:t>.</a:t>
            </a:r>
            <a:endParaRPr sz="1000">
              <a:solidFill>
                <a:schemeClr val="dk1"/>
              </a:solidFill>
              <a:latin typeface="Raleway"/>
              <a:ea typeface="Raleway"/>
              <a:cs typeface="Raleway"/>
              <a:sym typeface="Raleway"/>
            </a:endParaRPr>
          </a:p>
          <a:p>
            <a:pPr marL="457200" lvl="0" indent="-292100" algn="l" rtl="0">
              <a:lnSpc>
                <a:spcPct val="90000"/>
              </a:lnSpc>
              <a:spcBef>
                <a:spcPts val="0"/>
              </a:spcBef>
              <a:spcAft>
                <a:spcPts val="0"/>
              </a:spcAft>
              <a:buClr>
                <a:schemeClr val="dk1"/>
              </a:buClr>
              <a:buSzPts val="1000"/>
              <a:buFont typeface="Raleway"/>
              <a:buChar char="•"/>
            </a:pPr>
            <a:r>
              <a:rPr lang="en-GB" sz="1000">
                <a:solidFill>
                  <a:schemeClr val="dk1"/>
                </a:solidFill>
                <a:latin typeface="Raleway"/>
                <a:ea typeface="Raleway"/>
                <a:cs typeface="Raleway"/>
                <a:sym typeface="Raleway"/>
              </a:rPr>
              <a:t>Conservatives felt the EU has too much power!</a:t>
            </a:r>
            <a:endParaRPr sz="1000">
              <a:solidFill>
                <a:schemeClr val="dk1"/>
              </a:solidFill>
              <a:latin typeface="Raleway"/>
              <a:ea typeface="Raleway"/>
              <a:cs typeface="Raleway"/>
              <a:sym typeface="Raleway"/>
            </a:endParaRPr>
          </a:p>
          <a:p>
            <a:pPr marL="457200" lvl="0" indent="-292100" algn="l" rtl="0">
              <a:spcBef>
                <a:spcPts val="0"/>
              </a:spcBef>
              <a:spcAft>
                <a:spcPts val="0"/>
              </a:spcAft>
              <a:buClr>
                <a:schemeClr val="dk1"/>
              </a:buClr>
              <a:buSzPts val="1000"/>
              <a:buFont typeface="Raleway"/>
              <a:buChar char="•"/>
            </a:pPr>
            <a:r>
              <a:rPr lang="en-GB" sz="1000">
                <a:solidFill>
                  <a:schemeClr val="dk1"/>
                </a:solidFill>
                <a:latin typeface="Raleway"/>
                <a:ea typeface="Raleway"/>
                <a:cs typeface="Raleway"/>
                <a:sym typeface="Raleway"/>
              </a:rPr>
              <a:t>David Cameron felt pressure to do something</a:t>
            </a:r>
            <a:endParaRPr sz="1000" b="1">
              <a:solidFill>
                <a:schemeClr val="dk1"/>
              </a:solidFill>
            </a:endParaRPr>
          </a:p>
        </p:txBody>
      </p:sp>
      <p:pic>
        <p:nvPicPr>
          <p:cNvPr id="613" name="Google Shape;613;p83"/>
          <p:cNvPicPr preferRelativeResize="0"/>
          <p:nvPr/>
        </p:nvPicPr>
        <p:blipFill rotWithShape="1">
          <a:blip r:embed="rId3">
            <a:alphaModFix/>
          </a:blip>
          <a:srcRect l="34198" t="19151" r="34989" b="11982"/>
          <a:stretch/>
        </p:blipFill>
        <p:spPr>
          <a:xfrm>
            <a:off x="1599450" y="1993975"/>
            <a:ext cx="1785277" cy="2243451"/>
          </a:xfrm>
          <a:prstGeom prst="rect">
            <a:avLst/>
          </a:prstGeom>
          <a:noFill/>
          <a:ln>
            <a:noFill/>
          </a:ln>
        </p:spPr>
      </p:pic>
      <p:sp>
        <p:nvSpPr>
          <p:cNvPr id="614" name="Google Shape;614;p83"/>
          <p:cNvSpPr txBox="1"/>
          <p:nvPr/>
        </p:nvSpPr>
        <p:spPr>
          <a:xfrm>
            <a:off x="225650" y="1553000"/>
            <a:ext cx="1314000" cy="2313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40"/>
              </a:spcBef>
              <a:spcAft>
                <a:spcPts val="0"/>
              </a:spcAft>
              <a:buNone/>
            </a:pPr>
            <a:r>
              <a:rPr lang="en-GB" sz="600" b="1">
                <a:solidFill>
                  <a:schemeClr val="dk1"/>
                </a:solidFill>
                <a:latin typeface="Calibri"/>
                <a:ea typeface="Calibri"/>
                <a:cs typeface="Calibri"/>
                <a:sym typeface="Calibri"/>
              </a:rPr>
              <a:t>The red line is physically separating the Uk from Europe, reflecting the audiences wishes.</a:t>
            </a:r>
            <a:endParaRPr sz="600" b="1">
              <a:solidFill>
                <a:schemeClr val="dk1"/>
              </a:solidFill>
              <a:latin typeface="Calibri"/>
              <a:ea typeface="Calibri"/>
              <a:cs typeface="Calibri"/>
              <a:sym typeface="Calibri"/>
            </a:endParaRPr>
          </a:p>
          <a:p>
            <a:pPr marL="0" lvl="0" indent="0" algn="l" rtl="0">
              <a:spcBef>
                <a:spcPts val="640"/>
              </a:spcBef>
              <a:spcAft>
                <a:spcPts val="0"/>
              </a:spcAft>
              <a:buNone/>
            </a:pPr>
            <a:r>
              <a:rPr lang="en-GB" sz="600">
                <a:solidFill>
                  <a:schemeClr val="dk1"/>
                </a:solidFill>
                <a:latin typeface="Calibri"/>
                <a:ea typeface="Calibri"/>
                <a:cs typeface="Calibri"/>
                <a:sym typeface="Calibri"/>
              </a:rPr>
              <a:t>Red signifies anger. But it also is a phrase that when you draw a red line it shouldn’t be crossed. </a:t>
            </a:r>
            <a:endParaRPr sz="600">
              <a:solidFill>
                <a:schemeClr val="dk1"/>
              </a:solidFill>
              <a:latin typeface="Calibri"/>
              <a:ea typeface="Calibri"/>
              <a:cs typeface="Calibri"/>
              <a:sym typeface="Calibri"/>
            </a:endParaRPr>
          </a:p>
          <a:p>
            <a:pPr marL="0" lvl="0" indent="0" algn="l" rtl="0">
              <a:spcBef>
                <a:spcPts val="640"/>
              </a:spcBef>
              <a:spcAft>
                <a:spcPts val="0"/>
              </a:spcAft>
              <a:buNone/>
            </a:pPr>
            <a:r>
              <a:rPr lang="en-GB" sz="600" b="1">
                <a:solidFill>
                  <a:schemeClr val="dk1"/>
                </a:solidFill>
                <a:latin typeface="Calibri"/>
                <a:ea typeface="Calibri"/>
                <a:cs typeface="Calibri"/>
                <a:sym typeface="Calibri"/>
              </a:rPr>
              <a:t>The red line also links to the white line highlighting the word ‘immigration’ which creates the England flag (st George Cross) - a clear symbol that England comes first and will appeal to the audience. This promotes the strong English identity of the conservative, anti-EU readers. </a:t>
            </a:r>
            <a:endParaRPr sz="600" b="1">
              <a:solidFill>
                <a:schemeClr val="dk1"/>
              </a:solidFill>
              <a:latin typeface="Calibri"/>
              <a:ea typeface="Calibri"/>
              <a:cs typeface="Calibri"/>
              <a:sym typeface="Calibri"/>
            </a:endParaRPr>
          </a:p>
          <a:p>
            <a:pPr marL="0" lvl="0" indent="0" algn="l" rtl="0">
              <a:spcBef>
                <a:spcPts val="640"/>
              </a:spcBef>
              <a:spcAft>
                <a:spcPts val="0"/>
              </a:spcAft>
              <a:buNone/>
            </a:pPr>
            <a:r>
              <a:rPr lang="en-GB" sz="600" i="1">
                <a:solidFill>
                  <a:schemeClr val="dk1"/>
                </a:solidFill>
                <a:latin typeface="Calibri"/>
                <a:ea typeface="Calibri"/>
                <a:cs typeface="Calibri"/>
                <a:sym typeface="Calibri"/>
              </a:rPr>
              <a:t>HIGH LEVEL: ‘red tape’ is a term used in governments that suggests rules and regulations that are difficult</a:t>
            </a:r>
            <a:endParaRPr sz="600" i="1">
              <a:solidFill>
                <a:schemeClr val="dk1"/>
              </a:solidFill>
              <a:latin typeface="Calibri"/>
              <a:ea typeface="Calibri"/>
              <a:cs typeface="Calibri"/>
              <a:sym typeface="Calibri"/>
            </a:endParaRPr>
          </a:p>
          <a:p>
            <a:pPr marL="0" lvl="0" indent="0" algn="l" rtl="0">
              <a:spcBef>
                <a:spcPts val="0"/>
              </a:spcBef>
              <a:spcAft>
                <a:spcPts val="0"/>
              </a:spcAft>
              <a:buNone/>
            </a:pPr>
            <a:endParaRPr sz="600"/>
          </a:p>
        </p:txBody>
      </p:sp>
      <p:cxnSp>
        <p:nvCxnSpPr>
          <p:cNvPr id="615" name="Google Shape;615;p83"/>
          <p:cNvCxnSpPr/>
          <p:nvPr/>
        </p:nvCxnSpPr>
        <p:spPr>
          <a:xfrm>
            <a:off x="1553000" y="1842125"/>
            <a:ext cx="524400" cy="955800"/>
          </a:xfrm>
          <a:prstGeom prst="straightConnector1">
            <a:avLst/>
          </a:prstGeom>
          <a:noFill/>
          <a:ln w="9525" cap="flat" cmpd="sng">
            <a:solidFill>
              <a:schemeClr val="dk2"/>
            </a:solidFill>
            <a:prstDash val="solid"/>
            <a:round/>
            <a:headEnd type="none" w="med" len="med"/>
            <a:tailEnd type="none" w="med" len="med"/>
          </a:ln>
        </p:spPr>
      </p:cxnSp>
      <p:sp>
        <p:nvSpPr>
          <p:cNvPr id="616" name="Google Shape;616;p83"/>
          <p:cNvSpPr txBox="1"/>
          <p:nvPr/>
        </p:nvSpPr>
        <p:spPr>
          <a:xfrm>
            <a:off x="1599450" y="1360300"/>
            <a:ext cx="2103900" cy="584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640"/>
              </a:spcBef>
              <a:spcAft>
                <a:spcPts val="0"/>
              </a:spcAft>
              <a:buNone/>
            </a:pPr>
            <a:r>
              <a:rPr lang="en-GB" sz="600" b="1">
                <a:solidFill>
                  <a:schemeClr val="dk1"/>
                </a:solidFill>
                <a:latin typeface="Calibri"/>
                <a:ea typeface="Calibri"/>
                <a:cs typeface="Calibri"/>
                <a:sym typeface="Calibri"/>
              </a:rPr>
              <a:t>The image of the UK seems to have been enlarged making it seem bigger and more powerful</a:t>
            </a:r>
            <a:endParaRPr sz="600" b="1">
              <a:solidFill>
                <a:schemeClr val="dk1"/>
              </a:solidFill>
              <a:latin typeface="Calibri"/>
              <a:ea typeface="Calibri"/>
              <a:cs typeface="Calibri"/>
              <a:sym typeface="Calibri"/>
            </a:endParaRPr>
          </a:p>
          <a:p>
            <a:pPr marL="0" lvl="0" indent="0" algn="l" rtl="0">
              <a:spcBef>
                <a:spcPts val="640"/>
              </a:spcBef>
              <a:spcAft>
                <a:spcPts val="0"/>
              </a:spcAft>
              <a:buNone/>
            </a:pPr>
            <a:r>
              <a:rPr lang="en-GB" sz="600" b="1">
                <a:solidFill>
                  <a:schemeClr val="dk1"/>
                </a:solidFill>
                <a:latin typeface="Calibri"/>
                <a:ea typeface="Calibri"/>
                <a:cs typeface="Calibri"/>
                <a:sym typeface="Calibri"/>
              </a:rPr>
              <a:t>The image of the UK is clearer than the Eu, suggesting it will be fine by itself. </a:t>
            </a:r>
            <a:endParaRPr sz="600"/>
          </a:p>
        </p:txBody>
      </p:sp>
      <p:cxnSp>
        <p:nvCxnSpPr>
          <p:cNvPr id="617" name="Google Shape;617;p83"/>
          <p:cNvCxnSpPr/>
          <p:nvPr/>
        </p:nvCxnSpPr>
        <p:spPr>
          <a:xfrm flipH="1">
            <a:off x="1831875" y="1957850"/>
            <a:ext cx="510900" cy="776400"/>
          </a:xfrm>
          <a:prstGeom prst="straightConnector1">
            <a:avLst/>
          </a:prstGeom>
          <a:noFill/>
          <a:ln w="9525" cap="flat" cmpd="sng">
            <a:solidFill>
              <a:schemeClr val="dk2"/>
            </a:solidFill>
            <a:prstDash val="solid"/>
            <a:round/>
            <a:headEnd type="none" w="med" len="med"/>
            <a:tailEnd type="none" w="med" len="med"/>
          </a:ln>
        </p:spPr>
      </p:cxnSp>
      <p:sp>
        <p:nvSpPr>
          <p:cNvPr id="618" name="Google Shape;618;p83"/>
          <p:cNvSpPr txBox="1"/>
          <p:nvPr/>
        </p:nvSpPr>
        <p:spPr>
          <a:xfrm>
            <a:off x="3516750" y="2852375"/>
            <a:ext cx="1513800" cy="46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640"/>
              </a:spcBef>
              <a:spcAft>
                <a:spcPts val="0"/>
              </a:spcAft>
              <a:buNone/>
            </a:pPr>
            <a:endParaRPr sz="600" b="1">
              <a:latin typeface="Calibri"/>
              <a:ea typeface="Calibri"/>
              <a:cs typeface="Calibri"/>
              <a:sym typeface="Calibri"/>
            </a:endParaRPr>
          </a:p>
          <a:p>
            <a:pPr marL="0" lvl="0" indent="0" algn="l" rtl="0">
              <a:spcBef>
                <a:spcPts val="640"/>
              </a:spcBef>
              <a:spcAft>
                <a:spcPts val="0"/>
              </a:spcAft>
              <a:buNone/>
            </a:pPr>
            <a:r>
              <a:rPr lang="en-GB" sz="600" b="1">
                <a:solidFill>
                  <a:srgbClr val="000000"/>
                </a:solidFill>
                <a:latin typeface="Calibri"/>
                <a:ea typeface="Calibri"/>
                <a:cs typeface="Calibri"/>
                <a:sym typeface="Calibri"/>
              </a:rPr>
              <a:t>Romania and Bulgaria have been named suggesting they are where The Sun imagines the immigrants are coming from</a:t>
            </a:r>
            <a:r>
              <a:rPr lang="en-GB" sz="600" b="1">
                <a:latin typeface="Calibri"/>
                <a:ea typeface="Calibri"/>
                <a:cs typeface="Calibri"/>
                <a:sym typeface="Calibri"/>
              </a:rPr>
              <a:t>. </a:t>
            </a:r>
            <a:r>
              <a:rPr lang="en-GB" sz="600" b="1">
                <a:solidFill>
                  <a:srgbClr val="000000"/>
                </a:solidFill>
                <a:latin typeface="Calibri"/>
                <a:ea typeface="Calibri"/>
                <a:cs typeface="Calibri"/>
                <a:sym typeface="Calibri"/>
              </a:rPr>
              <a:t>This links to previous stories...</a:t>
            </a:r>
            <a:endParaRPr sz="600" b="1">
              <a:solidFill>
                <a:srgbClr val="000000"/>
              </a:solidFill>
              <a:latin typeface="Calibri"/>
              <a:ea typeface="Calibri"/>
              <a:cs typeface="Calibri"/>
              <a:sym typeface="Calibri"/>
            </a:endParaRPr>
          </a:p>
          <a:p>
            <a:pPr marL="0" lvl="0" indent="0" algn="l" rtl="0">
              <a:spcBef>
                <a:spcPts val="640"/>
              </a:spcBef>
              <a:spcAft>
                <a:spcPts val="0"/>
              </a:spcAft>
              <a:buNone/>
            </a:pPr>
            <a:endParaRPr sz="600" b="1">
              <a:solidFill>
                <a:srgbClr val="000000"/>
              </a:solidFill>
              <a:latin typeface="Calibri"/>
              <a:ea typeface="Calibri"/>
              <a:cs typeface="Calibri"/>
              <a:sym typeface="Calibri"/>
            </a:endParaRPr>
          </a:p>
          <a:p>
            <a:pPr marL="457200" lvl="0" indent="0" algn="l" rtl="0">
              <a:spcBef>
                <a:spcPts val="640"/>
              </a:spcBef>
              <a:spcAft>
                <a:spcPts val="0"/>
              </a:spcAft>
              <a:buNone/>
            </a:pPr>
            <a:endParaRPr sz="600" i="1">
              <a:solidFill>
                <a:srgbClr val="000000"/>
              </a:solidFill>
              <a:latin typeface="Calibri"/>
              <a:ea typeface="Calibri"/>
              <a:cs typeface="Calibri"/>
              <a:sym typeface="Calibri"/>
            </a:endParaRPr>
          </a:p>
        </p:txBody>
      </p:sp>
      <p:cxnSp>
        <p:nvCxnSpPr>
          <p:cNvPr id="619" name="Google Shape;619;p83"/>
          <p:cNvCxnSpPr>
            <a:stCxn id="618" idx="1"/>
          </p:cNvCxnSpPr>
          <p:nvPr/>
        </p:nvCxnSpPr>
        <p:spPr>
          <a:xfrm flipH="1">
            <a:off x="3278550" y="3084875"/>
            <a:ext cx="238200" cy="111000"/>
          </a:xfrm>
          <a:prstGeom prst="straightConnector1">
            <a:avLst/>
          </a:prstGeom>
          <a:noFill/>
          <a:ln w="9525" cap="flat" cmpd="sng">
            <a:solidFill>
              <a:schemeClr val="dk2"/>
            </a:solidFill>
            <a:prstDash val="solid"/>
            <a:round/>
            <a:headEnd type="none" w="med" len="med"/>
            <a:tailEnd type="triangle" w="med" len="med"/>
          </a:ln>
        </p:spPr>
      </p:cxnSp>
      <p:cxnSp>
        <p:nvCxnSpPr>
          <p:cNvPr id="620" name="Google Shape;620;p83"/>
          <p:cNvCxnSpPr>
            <a:stCxn id="618" idx="1"/>
          </p:cNvCxnSpPr>
          <p:nvPr/>
        </p:nvCxnSpPr>
        <p:spPr>
          <a:xfrm flipH="1">
            <a:off x="3325050" y="3084875"/>
            <a:ext cx="191700" cy="339600"/>
          </a:xfrm>
          <a:prstGeom prst="straightConnector1">
            <a:avLst/>
          </a:prstGeom>
          <a:noFill/>
          <a:ln w="9525" cap="flat" cmpd="sng">
            <a:solidFill>
              <a:schemeClr val="dk2"/>
            </a:solidFill>
            <a:prstDash val="solid"/>
            <a:round/>
            <a:headEnd type="none" w="med" len="med"/>
            <a:tailEnd type="triangle" w="med" len="med"/>
          </a:ln>
        </p:spPr>
      </p:cxnSp>
      <p:sp>
        <p:nvSpPr>
          <p:cNvPr id="621" name="Google Shape;621;p83"/>
          <p:cNvSpPr txBox="1"/>
          <p:nvPr/>
        </p:nvSpPr>
        <p:spPr>
          <a:xfrm>
            <a:off x="1327350" y="4443175"/>
            <a:ext cx="2648100" cy="584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640"/>
              </a:spcBef>
              <a:spcAft>
                <a:spcPts val="0"/>
              </a:spcAft>
              <a:buNone/>
            </a:pPr>
            <a:r>
              <a:rPr lang="en-GB" sz="600">
                <a:solidFill>
                  <a:schemeClr val="dk1"/>
                </a:solidFill>
                <a:latin typeface="Calibri"/>
                <a:ea typeface="Calibri"/>
                <a:cs typeface="Calibri"/>
                <a:sym typeface="Calibri"/>
              </a:rPr>
              <a:t>The headline uses the imperative “or else”. This is targeted at Cameron signifying The Sun’s power. It is a direct mode of address. The tone is disrespectful. This is in-line with the audience demographic who feel the government doesn’t listen to them. This is anchored to the close-up image of Cameron looking worried. The audience will feel The Sun is standing up for them!</a:t>
            </a:r>
            <a:endParaRPr sz="600">
              <a:solidFill>
                <a:schemeClr val="dk1"/>
              </a:solidFill>
              <a:latin typeface="Calibri"/>
              <a:ea typeface="Calibri"/>
              <a:cs typeface="Calibri"/>
              <a:sym typeface="Calibri"/>
            </a:endParaRPr>
          </a:p>
          <a:p>
            <a:pPr marL="0" lvl="0" indent="0" algn="l" rtl="0">
              <a:spcBef>
                <a:spcPts val="0"/>
              </a:spcBef>
              <a:spcAft>
                <a:spcPts val="0"/>
              </a:spcAft>
              <a:buNone/>
            </a:pPr>
            <a:endParaRPr sz="600"/>
          </a:p>
        </p:txBody>
      </p:sp>
      <p:cxnSp>
        <p:nvCxnSpPr>
          <p:cNvPr id="622" name="Google Shape;622;p83"/>
          <p:cNvCxnSpPr/>
          <p:nvPr/>
        </p:nvCxnSpPr>
        <p:spPr>
          <a:xfrm rot="10800000" flipH="1">
            <a:off x="2462250" y="3418025"/>
            <a:ext cx="19800" cy="1025700"/>
          </a:xfrm>
          <a:prstGeom prst="straightConnector1">
            <a:avLst/>
          </a:prstGeom>
          <a:noFill/>
          <a:ln w="9525" cap="flat" cmpd="sng">
            <a:solidFill>
              <a:schemeClr val="dk2"/>
            </a:solidFill>
            <a:prstDash val="solid"/>
            <a:round/>
            <a:headEnd type="none" w="med" len="med"/>
            <a:tailEnd type="triangle" w="med" len="med"/>
          </a:ln>
        </p:spPr>
      </p:cxnSp>
      <p:sp>
        <p:nvSpPr>
          <p:cNvPr id="623" name="Google Shape;623;p83"/>
          <p:cNvSpPr txBox="1"/>
          <p:nvPr/>
        </p:nvSpPr>
        <p:spPr>
          <a:xfrm>
            <a:off x="92925" y="3912000"/>
            <a:ext cx="1181100" cy="1025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chemeClr val="dk1"/>
                </a:solidFill>
                <a:latin typeface="Calibri"/>
                <a:ea typeface="Calibri"/>
                <a:cs typeface="Calibri"/>
                <a:sym typeface="Calibri"/>
              </a:rPr>
              <a:t>“The Sun Says...” implies the newspaper has influence over the Prime Minister</a:t>
            </a:r>
            <a:endParaRPr sz="600">
              <a:solidFill>
                <a:schemeClr val="dk1"/>
              </a:solidFill>
              <a:latin typeface="Calibri"/>
              <a:ea typeface="Calibri"/>
              <a:cs typeface="Calibri"/>
              <a:sym typeface="Calibri"/>
            </a:endParaRPr>
          </a:p>
          <a:p>
            <a:pPr marL="0" lvl="0" indent="0" algn="l" rtl="0">
              <a:spcBef>
                <a:spcPts val="0"/>
              </a:spcBef>
              <a:spcAft>
                <a:spcPts val="0"/>
              </a:spcAft>
              <a:buNone/>
            </a:pPr>
            <a:r>
              <a:rPr lang="en-GB" sz="600">
                <a:solidFill>
                  <a:schemeClr val="dk1"/>
                </a:solidFill>
                <a:latin typeface="Calibri"/>
                <a:ea typeface="Calibri"/>
                <a:cs typeface="Calibri"/>
                <a:sym typeface="Calibri"/>
              </a:rPr>
              <a:t>The standfirst describes immigration as “the flood”. This language suggests immigrants are vast, threatening and destructive, like a real flood.</a:t>
            </a:r>
            <a:endParaRPr sz="600">
              <a:solidFill>
                <a:schemeClr val="dk1"/>
              </a:solidFill>
              <a:latin typeface="Calibri"/>
              <a:ea typeface="Calibri"/>
              <a:cs typeface="Calibri"/>
              <a:sym typeface="Calibri"/>
            </a:endParaRPr>
          </a:p>
          <a:p>
            <a:pPr marL="0" lvl="0" indent="0" algn="l" rtl="0">
              <a:spcBef>
                <a:spcPts val="0"/>
              </a:spcBef>
              <a:spcAft>
                <a:spcPts val="0"/>
              </a:spcAft>
              <a:buNone/>
            </a:pPr>
            <a:endParaRPr sz="600">
              <a:solidFill>
                <a:schemeClr val="dk1"/>
              </a:solidFill>
              <a:latin typeface="Calibri"/>
              <a:ea typeface="Calibri"/>
              <a:cs typeface="Calibri"/>
              <a:sym typeface="Calibri"/>
            </a:endParaRPr>
          </a:p>
        </p:txBody>
      </p:sp>
      <p:cxnSp>
        <p:nvCxnSpPr>
          <p:cNvPr id="624" name="Google Shape;624;p83"/>
          <p:cNvCxnSpPr/>
          <p:nvPr/>
        </p:nvCxnSpPr>
        <p:spPr>
          <a:xfrm rot="10800000" flipH="1">
            <a:off x="1300800" y="3302150"/>
            <a:ext cx="511200" cy="856200"/>
          </a:xfrm>
          <a:prstGeom prst="straightConnector1">
            <a:avLst/>
          </a:prstGeom>
          <a:noFill/>
          <a:ln w="9525" cap="flat" cmpd="sng">
            <a:solidFill>
              <a:schemeClr val="dk2"/>
            </a:solidFill>
            <a:prstDash val="solid"/>
            <a:round/>
            <a:headEnd type="none" w="med" len="med"/>
            <a:tailEnd type="triangle" w="med" len="med"/>
          </a:ln>
        </p:spPr>
      </p:cxnSp>
      <p:sp>
        <p:nvSpPr>
          <p:cNvPr id="625" name="Google Shape;625;p83"/>
          <p:cNvSpPr txBox="1"/>
          <p:nvPr/>
        </p:nvSpPr>
        <p:spPr>
          <a:xfrm>
            <a:off x="3444525" y="2075600"/>
            <a:ext cx="1665900" cy="658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chemeClr val="dk1"/>
                </a:solidFill>
                <a:latin typeface="Calibri"/>
                <a:ea typeface="Calibri"/>
                <a:cs typeface="Calibri"/>
                <a:sym typeface="Calibri"/>
              </a:rPr>
              <a:t>The strapline commands the audience how to behave. “You tell him” - this suggests the audience are passive and will do what The Sun says</a:t>
            </a:r>
            <a:endParaRPr sz="600">
              <a:solidFill>
                <a:schemeClr val="dk1"/>
              </a:solidFill>
              <a:latin typeface="Calibri"/>
              <a:ea typeface="Calibri"/>
              <a:cs typeface="Calibri"/>
              <a:sym typeface="Calibri"/>
            </a:endParaRPr>
          </a:p>
          <a:p>
            <a:pPr marL="0" lvl="0" indent="0" algn="l" rtl="0">
              <a:spcBef>
                <a:spcPts val="0"/>
              </a:spcBef>
              <a:spcAft>
                <a:spcPts val="0"/>
              </a:spcAft>
              <a:buNone/>
            </a:pPr>
            <a:r>
              <a:rPr lang="en-GB" sz="600">
                <a:solidFill>
                  <a:schemeClr val="dk1"/>
                </a:solidFill>
                <a:latin typeface="Calibri"/>
                <a:ea typeface="Calibri"/>
                <a:cs typeface="Calibri"/>
                <a:sym typeface="Calibri"/>
              </a:rPr>
              <a:t>“Draw a red line” is anchored to the image of a red line dividing the UK and EU.</a:t>
            </a:r>
            <a:endParaRPr sz="600">
              <a:solidFill>
                <a:schemeClr val="dk1"/>
              </a:solidFill>
              <a:latin typeface="Calibri"/>
              <a:ea typeface="Calibri"/>
              <a:cs typeface="Calibri"/>
              <a:sym typeface="Calibri"/>
            </a:endParaRPr>
          </a:p>
          <a:p>
            <a:pPr marL="0" lvl="0" indent="0" algn="l" rtl="0">
              <a:spcBef>
                <a:spcPts val="0"/>
              </a:spcBef>
              <a:spcAft>
                <a:spcPts val="0"/>
              </a:spcAft>
              <a:buNone/>
            </a:pPr>
            <a:endParaRPr sz="600">
              <a:solidFill>
                <a:schemeClr val="dk1"/>
              </a:solidFill>
              <a:latin typeface="Calibri"/>
              <a:ea typeface="Calibri"/>
              <a:cs typeface="Calibri"/>
              <a:sym typeface="Calibri"/>
            </a:endParaRPr>
          </a:p>
        </p:txBody>
      </p:sp>
      <p:sp>
        <p:nvSpPr>
          <p:cNvPr id="626" name="Google Shape;626;p83"/>
          <p:cNvSpPr txBox="1"/>
          <p:nvPr/>
        </p:nvSpPr>
        <p:spPr>
          <a:xfrm>
            <a:off x="3838675" y="1044325"/>
            <a:ext cx="1785300" cy="882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b="1">
              <a:solidFill>
                <a:schemeClr val="dk1"/>
              </a:solidFill>
              <a:latin typeface="Calibri"/>
              <a:ea typeface="Calibri"/>
              <a:cs typeface="Calibri"/>
              <a:sym typeface="Calibri"/>
            </a:endParaRPr>
          </a:p>
          <a:p>
            <a:pPr marL="0" lvl="0" indent="0" algn="l" rtl="0">
              <a:spcBef>
                <a:spcPts val="0"/>
              </a:spcBef>
              <a:spcAft>
                <a:spcPts val="0"/>
              </a:spcAft>
              <a:buNone/>
            </a:pPr>
            <a:r>
              <a:rPr lang="en-GB" sz="600" b="1">
                <a:solidFill>
                  <a:schemeClr val="dk1"/>
                </a:solidFill>
                <a:latin typeface="Calibri"/>
                <a:ea typeface="Calibri"/>
                <a:cs typeface="Calibri"/>
                <a:sym typeface="Calibri"/>
              </a:rPr>
              <a:t>The layout is conventional of a tabloid.</a:t>
            </a:r>
            <a:endParaRPr sz="600" b="1">
              <a:solidFill>
                <a:schemeClr val="dk1"/>
              </a:solidFill>
              <a:latin typeface="Calibri"/>
              <a:ea typeface="Calibri"/>
              <a:cs typeface="Calibri"/>
              <a:sym typeface="Calibri"/>
            </a:endParaRPr>
          </a:p>
          <a:p>
            <a:pPr marL="0" lvl="0" indent="0" algn="l" rtl="0">
              <a:spcBef>
                <a:spcPts val="0"/>
              </a:spcBef>
              <a:spcAft>
                <a:spcPts val="0"/>
              </a:spcAft>
              <a:buNone/>
            </a:pPr>
            <a:r>
              <a:rPr lang="en-GB" sz="600" b="1">
                <a:solidFill>
                  <a:schemeClr val="dk1"/>
                </a:solidFill>
                <a:latin typeface="Calibri"/>
                <a:ea typeface="Calibri"/>
                <a:cs typeface="Calibri"/>
                <a:sym typeface="Calibri"/>
              </a:rPr>
              <a:t>It uses large images to make its point to the audience.</a:t>
            </a:r>
            <a:endParaRPr sz="600" b="1">
              <a:solidFill>
                <a:schemeClr val="dk1"/>
              </a:solidFill>
              <a:latin typeface="Calibri"/>
              <a:ea typeface="Calibri"/>
              <a:cs typeface="Calibri"/>
              <a:sym typeface="Calibri"/>
            </a:endParaRPr>
          </a:p>
          <a:p>
            <a:pPr marL="0" lvl="0" indent="0" algn="l" rtl="0">
              <a:spcBef>
                <a:spcPts val="0"/>
              </a:spcBef>
              <a:spcAft>
                <a:spcPts val="0"/>
              </a:spcAft>
              <a:buNone/>
            </a:pPr>
            <a:r>
              <a:rPr lang="en-GB" sz="600" b="1">
                <a:solidFill>
                  <a:schemeClr val="dk1"/>
                </a:solidFill>
                <a:latin typeface="Calibri"/>
                <a:ea typeface="Calibri"/>
                <a:cs typeface="Calibri"/>
                <a:sym typeface="Calibri"/>
              </a:rPr>
              <a:t>There is not much writing, this appeals to the audience who are C2DE and, stereotypically, less educated. </a:t>
            </a:r>
            <a:endParaRPr sz="600" b="1">
              <a:solidFill>
                <a:schemeClr val="dk1"/>
              </a:solidFill>
              <a:latin typeface="Calibri"/>
              <a:ea typeface="Calibri"/>
              <a:cs typeface="Calibri"/>
              <a:sym typeface="Calibri"/>
            </a:endParaRPr>
          </a:p>
          <a:p>
            <a:pPr marL="0" lvl="0" indent="0" algn="l" rtl="0">
              <a:spcBef>
                <a:spcPts val="0"/>
              </a:spcBef>
              <a:spcAft>
                <a:spcPts val="0"/>
              </a:spcAft>
              <a:buNone/>
            </a:pPr>
            <a:r>
              <a:rPr lang="en-GB" sz="600" b="1">
                <a:solidFill>
                  <a:schemeClr val="dk1"/>
                </a:solidFill>
                <a:latin typeface="Calibri"/>
                <a:ea typeface="Calibri"/>
                <a:cs typeface="Calibri"/>
                <a:sym typeface="Calibri"/>
              </a:rPr>
              <a:t>This links to the average reader of The Sun which has a reading age of 8 years old</a:t>
            </a:r>
            <a:endParaRPr sz="600" b="1">
              <a:solidFill>
                <a:schemeClr val="dk1"/>
              </a:solidFill>
              <a:latin typeface="Calibri"/>
              <a:ea typeface="Calibri"/>
              <a:cs typeface="Calibri"/>
              <a:sym typeface="Calibri"/>
            </a:endParaRPr>
          </a:p>
          <a:p>
            <a:pPr marL="0" lvl="0" indent="0" algn="l" rtl="0">
              <a:spcBef>
                <a:spcPts val="640"/>
              </a:spcBef>
              <a:spcAft>
                <a:spcPts val="0"/>
              </a:spcAft>
              <a:buNone/>
            </a:pPr>
            <a:endParaRPr sz="600" b="1">
              <a:solidFill>
                <a:schemeClr val="dk1"/>
              </a:solidFill>
              <a:latin typeface="Calibri"/>
              <a:ea typeface="Calibri"/>
              <a:cs typeface="Calibri"/>
              <a:sym typeface="Calibri"/>
            </a:endParaRPr>
          </a:p>
        </p:txBody>
      </p:sp>
      <p:sp>
        <p:nvSpPr>
          <p:cNvPr id="627" name="Google Shape;627;p83"/>
          <p:cNvSpPr txBox="1"/>
          <p:nvPr/>
        </p:nvSpPr>
        <p:spPr>
          <a:xfrm>
            <a:off x="3486675" y="3378525"/>
            <a:ext cx="1785300" cy="882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600" b="1">
                <a:solidFill>
                  <a:schemeClr val="dk1"/>
                </a:solidFill>
                <a:latin typeface="Calibri"/>
                <a:ea typeface="Calibri"/>
                <a:cs typeface="Calibri"/>
                <a:sym typeface="Calibri"/>
              </a:rPr>
              <a:t>The voucher is in line with the demographic of the target audience who are mainly C2DE placing them as lower middle class and below. Aldi is known as a budget brand. </a:t>
            </a:r>
            <a:endParaRPr sz="600" b="1">
              <a:solidFill>
                <a:schemeClr val="dk1"/>
              </a:solidFill>
              <a:latin typeface="Calibri"/>
              <a:ea typeface="Calibri"/>
              <a:cs typeface="Calibri"/>
              <a:sym typeface="Calibri"/>
            </a:endParaRPr>
          </a:p>
          <a:p>
            <a:pPr marL="0" lvl="0" indent="0" algn="l" rtl="0">
              <a:spcBef>
                <a:spcPts val="0"/>
              </a:spcBef>
              <a:spcAft>
                <a:spcPts val="0"/>
              </a:spcAft>
              <a:buNone/>
            </a:pPr>
            <a:r>
              <a:rPr lang="en-GB" sz="600" b="1">
                <a:solidFill>
                  <a:schemeClr val="dk1"/>
                </a:solidFill>
                <a:latin typeface="Calibri"/>
                <a:ea typeface="Calibri"/>
                <a:cs typeface="Calibri"/>
                <a:sym typeface="Calibri"/>
              </a:rPr>
              <a:t>This is an incentive to get people to buy the paper even if they don’t agree with the headline - because they want to get a good deal.</a:t>
            </a:r>
            <a:endParaRPr sz="600" b="1">
              <a:solidFill>
                <a:schemeClr val="dk1"/>
              </a:solidFill>
              <a:latin typeface="Calibri"/>
              <a:ea typeface="Calibri"/>
              <a:cs typeface="Calibri"/>
              <a:sym typeface="Calibri"/>
            </a:endParaRPr>
          </a:p>
        </p:txBody>
      </p:sp>
      <p:cxnSp>
        <p:nvCxnSpPr>
          <p:cNvPr id="628" name="Google Shape;628;p83"/>
          <p:cNvCxnSpPr/>
          <p:nvPr/>
        </p:nvCxnSpPr>
        <p:spPr>
          <a:xfrm rot="10800000">
            <a:off x="2866975" y="2276500"/>
            <a:ext cx="630600" cy="1260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4"/>
          <p:cNvSpPr txBox="1">
            <a:spLocks noGrp="1"/>
          </p:cNvSpPr>
          <p:nvPr>
            <p:ph type="ctrTitle"/>
          </p:nvPr>
        </p:nvSpPr>
        <p:spPr>
          <a:xfrm>
            <a:off x="142725" y="1927069"/>
            <a:ext cx="6003300" cy="30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WHAT </a:t>
            </a:r>
            <a:r>
              <a:rPr lang="en-GB" sz="1800" i="1"/>
              <a:t>(denotation)</a:t>
            </a:r>
            <a:r>
              <a:rPr lang="en-GB" sz="1800"/>
              <a:t>: </a:t>
            </a:r>
            <a:r>
              <a:rPr lang="en-GB" sz="1800">
                <a:solidFill>
                  <a:srgbClr val="FF0000"/>
                </a:solidFill>
              </a:rPr>
              <a:t>The masthead colours are white and red. </a:t>
            </a:r>
            <a:endParaRPr sz="1800">
              <a:solidFill>
                <a:srgbClr val="FF0000"/>
              </a:solidFill>
            </a:endParaRPr>
          </a:p>
          <a:p>
            <a:pPr marL="0" lvl="0" indent="0" algn="l" rtl="0">
              <a:spcBef>
                <a:spcPts val="0"/>
              </a:spcBef>
              <a:spcAft>
                <a:spcPts val="0"/>
              </a:spcAft>
              <a:buNone/>
            </a:pPr>
            <a:r>
              <a:rPr lang="en-GB" sz="1800"/>
              <a:t>EXPLAIN </a:t>
            </a:r>
            <a:r>
              <a:rPr lang="en-GB" sz="1800" i="1"/>
              <a:t>(connotation)</a:t>
            </a:r>
            <a:r>
              <a:rPr lang="en-GB" sz="1800"/>
              <a:t>: </a:t>
            </a:r>
            <a:r>
              <a:rPr lang="en-GB" sz="1800">
                <a:solidFill>
                  <a:srgbClr val="FF0000"/>
                </a:solidFill>
              </a:rPr>
              <a:t>These connote the colours of the English national flag</a:t>
            </a:r>
            <a:endParaRPr sz="1800">
              <a:solidFill>
                <a:srgbClr val="FF0000"/>
              </a:solidFill>
            </a:endParaRPr>
          </a:p>
          <a:p>
            <a:pPr marL="0" lvl="0" indent="0" algn="l" rtl="0">
              <a:spcBef>
                <a:spcPts val="0"/>
              </a:spcBef>
              <a:spcAft>
                <a:spcPts val="0"/>
              </a:spcAft>
              <a:buNone/>
            </a:pPr>
            <a:r>
              <a:rPr lang="en-GB" sz="1800"/>
              <a:t>EVIDENCE </a:t>
            </a:r>
            <a:r>
              <a:rPr lang="en-GB" sz="1800" i="1"/>
              <a:t>(theory, audience, context)</a:t>
            </a:r>
            <a:r>
              <a:rPr lang="en-GB" sz="1800"/>
              <a:t>:</a:t>
            </a:r>
            <a:endParaRPr sz="1800"/>
          </a:p>
          <a:p>
            <a:pPr marL="0" lvl="0" indent="0" algn="l" rtl="0">
              <a:spcBef>
                <a:spcPts val="0"/>
              </a:spcBef>
              <a:spcAft>
                <a:spcPts val="0"/>
              </a:spcAft>
              <a:buNone/>
            </a:pPr>
            <a:r>
              <a:rPr lang="en-GB" sz="1800">
                <a:solidFill>
                  <a:srgbClr val="FF0000"/>
                </a:solidFill>
              </a:rPr>
              <a:t>This shows it is patriotic to England, linking to its white, male C2DE audience and conservative views. Red also signifies strength and reflects the newspaper’s power in society.</a:t>
            </a:r>
            <a:endParaRPr sz="1800">
              <a:solidFill>
                <a:srgbClr val="FF0000"/>
              </a:solidFill>
            </a:endParaRPr>
          </a:p>
        </p:txBody>
      </p:sp>
      <p:pic>
        <p:nvPicPr>
          <p:cNvPr id="634" name="Google Shape;634;p84"/>
          <p:cNvPicPr preferRelativeResize="0"/>
          <p:nvPr/>
        </p:nvPicPr>
        <p:blipFill rotWithShape="1">
          <a:blip r:embed="rId3">
            <a:alphaModFix/>
          </a:blip>
          <a:srcRect/>
          <a:stretch/>
        </p:blipFill>
        <p:spPr>
          <a:xfrm>
            <a:off x="8602174" y="57150"/>
            <a:ext cx="320643" cy="412687"/>
          </a:xfrm>
          <a:prstGeom prst="rect">
            <a:avLst/>
          </a:prstGeom>
          <a:noFill/>
          <a:ln>
            <a:noFill/>
          </a:ln>
        </p:spPr>
      </p:pic>
      <p:pic>
        <p:nvPicPr>
          <p:cNvPr id="635" name="Google Shape;635;p84"/>
          <p:cNvPicPr preferRelativeResize="0"/>
          <p:nvPr/>
        </p:nvPicPr>
        <p:blipFill rotWithShape="1">
          <a:blip r:embed="rId3">
            <a:alphaModFix/>
          </a:blip>
          <a:srcRect l="2367" t="1441" r="42313" b="82775"/>
          <a:stretch/>
        </p:blipFill>
        <p:spPr>
          <a:xfrm>
            <a:off x="1141525" y="906279"/>
            <a:ext cx="3706500" cy="1020799"/>
          </a:xfrm>
          <a:prstGeom prst="rect">
            <a:avLst/>
          </a:prstGeom>
          <a:noFill/>
          <a:ln>
            <a:noFill/>
          </a:ln>
        </p:spPr>
      </p:pic>
      <p:sp>
        <p:nvSpPr>
          <p:cNvPr id="636" name="Google Shape;636;p84"/>
          <p:cNvSpPr txBox="1"/>
          <p:nvPr/>
        </p:nvSpPr>
        <p:spPr>
          <a:xfrm>
            <a:off x="6417750" y="985977"/>
            <a:ext cx="2018400" cy="9414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t>Analyse the masthead:</a:t>
            </a:r>
            <a:endParaRPr/>
          </a:p>
          <a:p>
            <a:pPr marL="0" lvl="0" indent="0" algn="ctr" rtl="0">
              <a:spcBef>
                <a:spcPts val="0"/>
              </a:spcBef>
              <a:spcAft>
                <a:spcPts val="0"/>
              </a:spcAft>
              <a:buNone/>
            </a:pPr>
            <a:r>
              <a:rPr lang="en-GB" sz="3000"/>
              <a:t>Colour</a:t>
            </a:r>
            <a:endParaRPr sz="3000"/>
          </a:p>
          <a:p>
            <a:pPr marL="457200" lvl="0" indent="0" algn="l" rtl="0">
              <a:spcBef>
                <a:spcPts val="0"/>
              </a:spcBef>
              <a:spcAft>
                <a:spcPts val="0"/>
              </a:spcAft>
              <a:buNone/>
            </a:pPr>
            <a:endParaRPr/>
          </a:p>
          <a:p>
            <a:pPr marL="0" lvl="0" indent="0" algn="l" rtl="0">
              <a:spcBef>
                <a:spcPts val="0"/>
              </a:spcBef>
              <a:spcAft>
                <a:spcPts val="0"/>
              </a:spcAft>
              <a:buNone/>
            </a:pPr>
            <a:endParaRPr/>
          </a:p>
        </p:txBody>
      </p:sp>
      <p:pic>
        <p:nvPicPr>
          <p:cNvPr id="637" name="Google Shape;637;p84"/>
          <p:cNvPicPr preferRelativeResize="0"/>
          <p:nvPr/>
        </p:nvPicPr>
        <p:blipFill>
          <a:blip r:embed="rId4">
            <a:alphaModFix/>
          </a:blip>
          <a:stretch>
            <a:fillRect/>
          </a:stretch>
        </p:blipFill>
        <p:spPr>
          <a:xfrm>
            <a:off x="6146025" y="2794631"/>
            <a:ext cx="1836749" cy="1102049"/>
          </a:xfrm>
          <a:prstGeom prst="rect">
            <a:avLst/>
          </a:prstGeom>
          <a:noFill/>
          <a:ln>
            <a:noFill/>
          </a:ln>
          <a:effectLst>
            <a:outerShdw blurRad="57150" dist="19050" dir="5400000" algn="bl" rotWithShape="0">
              <a:srgbClr val="000000">
                <a:alpha val="50000"/>
              </a:srgbClr>
            </a:outerShdw>
          </a:effectLst>
        </p:spPr>
      </p:pic>
      <p:sp>
        <p:nvSpPr>
          <p:cNvPr id="638" name="Google Shape;638;p84"/>
          <p:cNvSpPr txBox="1"/>
          <p:nvPr/>
        </p:nvSpPr>
        <p:spPr>
          <a:xfrm>
            <a:off x="6735375" y="4287431"/>
            <a:ext cx="1707300" cy="360900"/>
          </a:xfrm>
          <a:prstGeom prst="rect">
            <a:avLst/>
          </a:prstGeom>
          <a:solidFill>
            <a:srgbClr val="4A86E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IDENTITY</a:t>
            </a:r>
            <a:endParaRPr sz="2400" b="1"/>
          </a:p>
        </p:txBody>
      </p:sp>
      <p:sp>
        <p:nvSpPr>
          <p:cNvPr id="639" name="Google Shape;639;p84"/>
          <p:cNvSpPr txBox="1">
            <a:spLocks noGrp="1"/>
          </p:cNvSpPr>
          <p:nvPr>
            <p:ph type="title" idx="4294967295"/>
          </p:nvPr>
        </p:nvSpPr>
        <p:spPr>
          <a:xfrm>
            <a:off x="311700" y="99925"/>
            <a:ext cx="7460100" cy="633900"/>
          </a:xfrm>
          <a:prstGeom prst="rect">
            <a:avLst/>
          </a:prstGeom>
          <a:solidFill>
            <a:srgbClr val="FF99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00"/>
                </a:solidFill>
              </a:rPr>
              <a:t>How do I analyse a set text?</a:t>
            </a:r>
            <a:endParaRPr sz="30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xEl>
                                              <p:pRg st="0" end="0"/>
                                            </p:txEl>
                                          </p:spTgt>
                                        </p:tgtEl>
                                        <p:attrNameLst>
                                          <p:attrName>style.visibility</p:attrName>
                                        </p:attrNameLst>
                                      </p:cBhvr>
                                      <p:to>
                                        <p:strVal val="visible"/>
                                      </p:to>
                                    </p:set>
                                    <p:animEffect transition="in" filter="fade">
                                      <p:cBhvr>
                                        <p:cTn id="7" dur="1000"/>
                                        <p:tgtEl>
                                          <p:spTgt spid="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3">
                                            <p:txEl>
                                              <p:pRg st="1" end="1"/>
                                            </p:txEl>
                                          </p:spTgt>
                                        </p:tgtEl>
                                        <p:attrNameLst>
                                          <p:attrName>style.visibility</p:attrName>
                                        </p:attrNameLst>
                                      </p:cBhvr>
                                      <p:to>
                                        <p:strVal val="visible"/>
                                      </p:to>
                                    </p:set>
                                    <p:animEffect transition="in" filter="fade">
                                      <p:cBhvr>
                                        <p:cTn id="12" dur="1000"/>
                                        <p:tgtEl>
                                          <p:spTgt spid="6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3">
                                            <p:txEl>
                                              <p:pRg st="2" end="2"/>
                                            </p:txEl>
                                          </p:spTgt>
                                        </p:tgtEl>
                                        <p:attrNameLst>
                                          <p:attrName>style.visibility</p:attrName>
                                        </p:attrNameLst>
                                      </p:cBhvr>
                                      <p:to>
                                        <p:strVal val="visible"/>
                                      </p:to>
                                    </p:set>
                                    <p:animEffect transition="in" filter="fade">
                                      <p:cBhvr>
                                        <p:cTn id="17" dur="1000"/>
                                        <p:tgtEl>
                                          <p:spTgt spid="6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3">
                                            <p:txEl>
                                              <p:pRg st="3" end="3"/>
                                            </p:txEl>
                                          </p:spTgt>
                                        </p:tgtEl>
                                        <p:attrNameLst>
                                          <p:attrName>style.visibility</p:attrName>
                                        </p:attrNameLst>
                                      </p:cBhvr>
                                      <p:to>
                                        <p:strVal val="visible"/>
                                      </p:to>
                                    </p:set>
                                    <p:animEffect transition="in" filter="fade">
                                      <p:cBhvr>
                                        <p:cTn id="22" dur="1000"/>
                                        <p:tgtEl>
                                          <p:spTgt spid="6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7"/>
                                        </p:tgtEl>
                                        <p:attrNameLst>
                                          <p:attrName>style.visibility</p:attrName>
                                        </p:attrNameLst>
                                      </p:cBhvr>
                                      <p:to>
                                        <p:strVal val="visible"/>
                                      </p:to>
                                    </p:set>
                                    <p:animEffect transition="in" filter="fade">
                                      <p:cBhvr>
                                        <p:cTn id="27" dur="1000"/>
                                        <p:tgtEl>
                                          <p:spTgt spid="6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8"/>
                                        </p:tgtEl>
                                        <p:attrNameLst>
                                          <p:attrName>style.visibility</p:attrName>
                                        </p:attrNameLst>
                                      </p:cBhvr>
                                      <p:to>
                                        <p:strVal val="visible"/>
                                      </p:to>
                                    </p:set>
                                    <p:animEffect transition="in" filter="fade">
                                      <p:cBhvr>
                                        <p:cTn id="32" dur="10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p8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graphicFrame>
        <p:nvGraphicFramePr>
          <p:cNvPr id="646" name="Google Shape;646;p85"/>
          <p:cNvGraphicFramePr/>
          <p:nvPr/>
        </p:nvGraphicFramePr>
        <p:xfrm>
          <a:off x="482050" y="100875"/>
          <a:ext cx="8561575" cy="4810750"/>
        </p:xfrm>
        <a:graphic>
          <a:graphicData uri="http://schemas.openxmlformats.org/drawingml/2006/table">
            <a:tbl>
              <a:tblPr bandRow="1">
                <a:noFill/>
                <a:tableStyleId>{2EB11A43-D1D8-43B6-AAEC-D16AC6542539}</a:tableStyleId>
              </a:tblPr>
              <a:tblGrid>
                <a:gridCol w="1565650">
                  <a:extLst>
                    <a:ext uri="{9D8B030D-6E8A-4147-A177-3AD203B41FA5}">
                      <a16:colId xmlns:a16="http://schemas.microsoft.com/office/drawing/2014/main" val="20000"/>
                    </a:ext>
                  </a:extLst>
                </a:gridCol>
                <a:gridCol w="1697525">
                  <a:extLst>
                    <a:ext uri="{9D8B030D-6E8A-4147-A177-3AD203B41FA5}">
                      <a16:colId xmlns:a16="http://schemas.microsoft.com/office/drawing/2014/main" val="20001"/>
                    </a:ext>
                  </a:extLst>
                </a:gridCol>
                <a:gridCol w="387475">
                  <a:extLst>
                    <a:ext uri="{9D8B030D-6E8A-4147-A177-3AD203B41FA5}">
                      <a16:colId xmlns:a16="http://schemas.microsoft.com/office/drawing/2014/main" val="20002"/>
                    </a:ext>
                  </a:extLst>
                </a:gridCol>
                <a:gridCol w="1640500">
                  <a:extLst>
                    <a:ext uri="{9D8B030D-6E8A-4147-A177-3AD203B41FA5}">
                      <a16:colId xmlns:a16="http://schemas.microsoft.com/office/drawing/2014/main" val="20003"/>
                    </a:ext>
                  </a:extLst>
                </a:gridCol>
                <a:gridCol w="1290175">
                  <a:extLst>
                    <a:ext uri="{9D8B030D-6E8A-4147-A177-3AD203B41FA5}">
                      <a16:colId xmlns:a16="http://schemas.microsoft.com/office/drawing/2014/main" val="20004"/>
                    </a:ext>
                  </a:extLst>
                </a:gridCol>
                <a:gridCol w="1980250">
                  <a:extLst>
                    <a:ext uri="{9D8B030D-6E8A-4147-A177-3AD203B41FA5}">
                      <a16:colId xmlns:a16="http://schemas.microsoft.com/office/drawing/2014/main" val="20005"/>
                    </a:ext>
                  </a:extLst>
                </a:gridCol>
              </a:tblGrid>
              <a:tr h="1050075">
                <a:tc>
                  <a:txBody>
                    <a:bodyPr/>
                    <a:lstStyle/>
                    <a:p>
                      <a:pPr marL="0" lvl="0" indent="0" algn="l" rtl="0">
                        <a:spcBef>
                          <a:spcPts val="0"/>
                        </a:spcBef>
                        <a:spcAft>
                          <a:spcPts val="0"/>
                        </a:spcAft>
                        <a:buNone/>
                      </a:pPr>
                      <a:r>
                        <a:rPr lang="en-GB" sz="800" b="1">
                          <a:latin typeface="Calibri"/>
                          <a:ea typeface="Calibri"/>
                          <a:cs typeface="Calibri"/>
                          <a:sym typeface="Calibri"/>
                        </a:rPr>
                        <a:t>Production Context</a:t>
                      </a:r>
                      <a:endParaRPr sz="800" b="1">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Tabloid</a:t>
                      </a:r>
                      <a:r>
                        <a:rPr lang="en-GB" sz="800">
                          <a:latin typeface="Calibri"/>
                          <a:ea typeface="Calibri"/>
                          <a:cs typeface="Calibri"/>
                          <a:sym typeface="Calibri"/>
                        </a:rPr>
                        <a:t> newspaper owned by News Corp. Published 7 days a week. Average </a:t>
                      </a:r>
                      <a:r>
                        <a:rPr lang="en-GB" sz="800">
                          <a:solidFill>
                            <a:srgbClr val="FF0000"/>
                          </a:solidFill>
                          <a:latin typeface="Calibri"/>
                          <a:ea typeface="Calibri"/>
                          <a:cs typeface="Calibri"/>
                          <a:sym typeface="Calibri"/>
                        </a:rPr>
                        <a:t>circulation</a:t>
                      </a:r>
                      <a:r>
                        <a:rPr lang="en-GB" sz="800">
                          <a:latin typeface="Calibri"/>
                          <a:ea typeface="Calibri"/>
                          <a:cs typeface="Calibri"/>
                          <a:sym typeface="Calibri"/>
                        </a:rPr>
                        <a:t> of 1.6 million. </a:t>
                      </a:r>
                      <a:r>
                        <a:rPr lang="en-GB" sz="800">
                          <a:solidFill>
                            <a:srgbClr val="FF0000"/>
                          </a:solidFill>
                          <a:latin typeface="Calibri"/>
                          <a:ea typeface="Calibri"/>
                          <a:cs typeface="Calibri"/>
                          <a:sym typeface="Calibri"/>
                        </a:rPr>
                        <a:t>Readership</a:t>
                      </a:r>
                      <a:r>
                        <a:rPr lang="en-GB" sz="800">
                          <a:latin typeface="Calibri"/>
                          <a:ea typeface="Calibri"/>
                          <a:cs typeface="Calibri"/>
                          <a:sym typeface="Calibri"/>
                        </a:rPr>
                        <a:t> of 4.1 million. Largest circulation of any print newspaper in the UK.</a:t>
                      </a:r>
                      <a:endParaRPr sz="800">
                        <a:latin typeface="Calibri"/>
                        <a:ea typeface="Calibri"/>
                        <a:cs typeface="Calibri"/>
                        <a:sym typeface="Calibri"/>
                      </a:endParaRPr>
                    </a:p>
                  </a:txBody>
                  <a:tcPr marL="68575" marR="68575" marT="0" marB="0">
                    <a:solidFill>
                      <a:srgbClr val="E7E6E6"/>
                    </a:solidFill>
                  </a:tcPr>
                </a:tc>
                <a:tc gridSpan="3">
                  <a:txBody>
                    <a:bodyPr/>
                    <a:lstStyle/>
                    <a:p>
                      <a:pPr marL="0" lvl="0" indent="0" algn="l" rtl="0">
                        <a:spcBef>
                          <a:spcPts val="0"/>
                        </a:spcBef>
                        <a:spcAft>
                          <a:spcPts val="0"/>
                        </a:spcAft>
                        <a:buNone/>
                      </a:pPr>
                      <a:r>
                        <a:rPr lang="en-GB" sz="800" b="1">
                          <a:latin typeface="Calibri"/>
                          <a:ea typeface="Calibri"/>
                          <a:cs typeface="Calibri"/>
                          <a:sym typeface="Calibri"/>
                        </a:rPr>
                        <a:t>The Target Audience</a:t>
                      </a:r>
                      <a:endParaRPr sz="800" b="1">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C2DE </a:t>
                      </a:r>
                      <a:r>
                        <a:rPr lang="en-GB" sz="800">
                          <a:latin typeface="Calibri"/>
                          <a:ea typeface="Calibri"/>
                          <a:cs typeface="Calibri"/>
                          <a:sym typeface="Calibri"/>
                        </a:rPr>
                        <a:t>– targets middle social classes. </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Men</a:t>
                      </a:r>
                      <a:r>
                        <a:rPr lang="en-GB" sz="800">
                          <a:latin typeface="Calibri"/>
                          <a:ea typeface="Calibri"/>
                          <a:cs typeface="Calibri"/>
                          <a:sym typeface="Calibri"/>
                        </a:rPr>
                        <a:t> – 54% of readers are men (think Page 3 Girls and sport)</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Most readers </a:t>
                      </a:r>
                      <a:r>
                        <a:rPr lang="en-GB" sz="800">
                          <a:solidFill>
                            <a:srgbClr val="FF0000"/>
                          </a:solidFill>
                          <a:latin typeface="Calibri"/>
                          <a:ea typeface="Calibri"/>
                          <a:cs typeface="Calibri"/>
                          <a:sym typeface="Calibri"/>
                        </a:rPr>
                        <a:t>haven’t attended higher education</a:t>
                      </a:r>
                      <a:r>
                        <a:rPr lang="en-GB" sz="800">
                          <a:latin typeface="Calibri"/>
                          <a:ea typeface="Calibri"/>
                          <a:cs typeface="Calibri"/>
                          <a:sym typeface="Calibri"/>
                        </a:rPr>
                        <a:t> (Uni) and the average reading age of the paper is 8 (the national average is 9 years old). The product is meant to be accessible to everyone, including those with weak literacy.</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a:t>
                      </a:r>
                      <a:r>
                        <a:rPr lang="en-GB" sz="800">
                          <a:solidFill>
                            <a:srgbClr val="FF0000"/>
                          </a:solidFill>
                          <a:latin typeface="Calibri"/>
                          <a:ea typeface="Calibri"/>
                          <a:cs typeface="Calibri"/>
                          <a:sym typeface="Calibri"/>
                        </a:rPr>
                        <a:t>formatting</a:t>
                      </a:r>
                      <a:r>
                        <a:rPr lang="en-GB" sz="800">
                          <a:latin typeface="Calibri"/>
                          <a:ea typeface="Calibri"/>
                          <a:cs typeface="Calibri"/>
                          <a:sym typeface="Calibri"/>
                        </a:rPr>
                        <a:t> (lots of picture and short text) helps this.</a:t>
                      </a:r>
                      <a:endParaRPr sz="800">
                        <a:latin typeface="Calibri"/>
                        <a:ea typeface="Calibri"/>
                        <a:cs typeface="Calibri"/>
                        <a:sym typeface="Calibri"/>
                      </a:endParaRPr>
                    </a:p>
                  </a:txBody>
                  <a:tcPr marL="68575" marR="68575" marT="0" marB="0">
                    <a:solidFill>
                      <a:srgbClr val="DEEBF6"/>
                    </a:solidFill>
                  </a:tcPr>
                </a:tc>
                <a:tc hMerge="1">
                  <a:txBody>
                    <a:bodyPr/>
                    <a:lstStyle/>
                    <a:p>
                      <a:endParaRPr lang="en-US"/>
                    </a:p>
                  </a:txBody>
                  <a:tcPr/>
                </a:tc>
                <a:tc hMerge="1">
                  <a:txBody>
                    <a:bodyPr/>
                    <a:lstStyle/>
                    <a:p>
                      <a:endParaRPr lang="en-US"/>
                    </a:p>
                  </a:txBody>
                  <a:tcPr/>
                </a:tc>
                <a:tc gridSpan="2">
                  <a:txBody>
                    <a:bodyPr/>
                    <a:lstStyle/>
                    <a:p>
                      <a:pPr marL="0" lvl="0" indent="0" algn="l" rtl="0">
                        <a:spcBef>
                          <a:spcPts val="0"/>
                        </a:spcBef>
                        <a:spcAft>
                          <a:spcPts val="0"/>
                        </a:spcAft>
                        <a:buNone/>
                      </a:pPr>
                      <a:r>
                        <a:rPr lang="en-GB" sz="800" b="1">
                          <a:latin typeface="Calibri"/>
                          <a:ea typeface="Calibri"/>
                          <a:cs typeface="Calibri"/>
                          <a:sym typeface="Calibri"/>
                        </a:rPr>
                        <a:t>Messages and Values</a:t>
                      </a:r>
                      <a:endParaRPr sz="800" b="1">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Right wing/Conservative politics </a:t>
                      </a:r>
                      <a:r>
                        <a:rPr lang="en-GB" sz="800">
                          <a:latin typeface="Calibri"/>
                          <a:ea typeface="Calibri"/>
                          <a:cs typeface="Calibri"/>
                          <a:sym typeface="Calibri"/>
                        </a:rPr>
                        <a:t>linked to class – Today The Sun supports The Conservatives. It has, in the past, switched sides between Conservatives and Labour but is very anti-Corbyn at the moment.</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Pro-Brexit</a:t>
                      </a:r>
                      <a:r>
                        <a:rPr lang="en-GB" sz="800">
                          <a:latin typeface="Calibri"/>
                          <a:ea typeface="Calibri"/>
                          <a:cs typeface="Calibri"/>
                          <a:sym typeface="Calibri"/>
                        </a:rPr>
                        <a:t> – The Sun is in favour of the UK leaving the EU. Their headline at the time said “BeLEAVE in Britain”</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Patriotic </a:t>
                      </a:r>
                      <a:r>
                        <a:rPr lang="en-GB" sz="800">
                          <a:latin typeface="Calibri"/>
                          <a:ea typeface="Calibri"/>
                          <a:cs typeface="Calibri"/>
                          <a:sym typeface="Calibri"/>
                        </a:rPr>
                        <a:t>– The Sun is very patriotic and considers itself a voice of ordinary working class British people (links to low price).</a:t>
                      </a:r>
                      <a:endParaRPr sz="800">
                        <a:latin typeface="Calibri"/>
                        <a:ea typeface="Calibri"/>
                        <a:cs typeface="Calibri"/>
                        <a:sym typeface="Calibri"/>
                      </a:endParaRPr>
                    </a:p>
                  </a:txBody>
                  <a:tcPr marL="68575" marR="68575" marT="0" marB="0">
                    <a:solidFill>
                      <a:srgbClr val="FBE5D5"/>
                    </a:solidFill>
                  </a:tcPr>
                </a:tc>
                <a:tc hMerge="1">
                  <a:txBody>
                    <a:bodyPr/>
                    <a:lstStyle/>
                    <a:p>
                      <a:endParaRPr lang="en-US"/>
                    </a:p>
                  </a:txBody>
                  <a:tcPr/>
                </a:tc>
                <a:extLst>
                  <a:ext uri="{0D108BD9-81ED-4DB2-BD59-A6C34878D82A}">
                    <a16:rowId xmlns:a16="http://schemas.microsoft.com/office/drawing/2014/main" val="10000"/>
                  </a:ext>
                </a:extLst>
              </a:tr>
              <a:tr h="131250">
                <a:tc rowSpan="2">
                  <a:txBody>
                    <a:bodyPr/>
                    <a:lstStyle/>
                    <a:p>
                      <a:pPr marL="0" lvl="0" indent="0" algn="l" rtl="0">
                        <a:spcBef>
                          <a:spcPts val="0"/>
                        </a:spcBef>
                        <a:spcAft>
                          <a:spcPts val="0"/>
                        </a:spcAft>
                        <a:buNone/>
                      </a:pPr>
                      <a:r>
                        <a:rPr lang="en-GB" sz="800" b="1">
                          <a:latin typeface="Calibri"/>
                          <a:ea typeface="Calibri"/>
                          <a:cs typeface="Calibri"/>
                          <a:sym typeface="Calibri"/>
                        </a:rPr>
                        <a:t>Social/ Cultural Context</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18</a:t>
                      </a:r>
                      <a:r>
                        <a:rPr lang="en-GB" sz="800" baseline="30000">
                          <a:latin typeface="Calibri"/>
                          <a:ea typeface="Calibri"/>
                          <a:cs typeface="Calibri"/>
                          <a:sym typeface="Calibri"/>
                        </a:rPr>
                        <a:t>th</a:t>
                      </a:r>
                      <a:r>
                        <a:rPr lang="en-GB" sz="800">
                          <a:latin typeface="Calibri"/>
                          <a:ea typeface="Calibri"/>
                          <a:cs typeface="Calibri"/>
                          <a:sym typeface="Calibri"/>
                        </a:rPr>
                        <a:t> Dec is International Migrants Day. Just before this front page was printed, 42% of people in a survey said Britain needed to take back control of Immigration from the EU. Britain voted to leave EU (Brexit) on 23</a:t>
                      </a:r>
                      <a:r>
                        <a:rPr lang="en-GB" sz="800" baseline="30000">
                          <a:latin typeface="Calibri"/>
                          <a:ea typeface="Calibri"/>
                          <a:cs typeface="Calibri"/>
                          <a:sym typeface="Calibri"/>
                        </a:rPr>
                        <a:t>rd</a:t>
                      </a:r>
                      <a:r>
                        <a:rPr lang="en-GB" sz="800">
                          <a:latin typeface="Calibri"/>
                          <a:ea typeface="Calibri"/>
                          <a:cs typeface="Calibri"/>
                          <a:sym typeface="Calibri"/>
                        </a:rPr>
                        <a:t> June 2016. </a:t>
                      </a:r>
                      <a:endParaRPr sz="800">
                        <a:latin typeface="Calibri"/>
                        <a:ea typeface="Calibri"/>
                        <a:cs typeface="Calibri"/>
                        <a:sym typeface="Calibri"/>
                      </a:endParaRPr>
                    </a:p>
                  </a:txBody>
                  <a:tcPr marL="68575" marR="68575" marT="0" marB="0">
                    <a:solidFill>
                      <a:srgbClr val="E7E6E6"/>
                    </a:solidFill>
                  </a:tcPr>
                </a:tc>
                <a:tc gridSpan="5">
                  <a:txBody>
                    <a:bodyPr/>
                    <a:lstStyle/>
                    <a:p>
                      <a:pPr marL="0" lvl="0" indent="0" algn="ctr" rtl="0">
                        <a:spcBef>
                          <a:spcPts val="0"/>
                        </a:spcBef>
                        <a:spcAft>
                          <a:spcPts val="0"/>
                        </a:spcAft>
                        <a:buNone/>
                      </a:pPr>
                      <a:r>
                        <a:rPr lang="en-GB" sz="800" b="1">
                          <a:latin typeface="Calibri"/>
                          <a:ea typeface="Calibri"/>
                          <a:cs typeface="Calibri"/>
                          <a:sym typeface="Calibri"/>
                        </a:rPr>
                        <a:t>Media Language</a:t>
                      </a:r>
                      <a:endParaRPr sz="800" b="1">
                        <a:latin typeface="Calibri"/>
                        <a:ea typeface="Calibri"/>
                        <a:cs typeface="Calibri"/>
                        <a:sym typeface="Calibri"/>
                      </a:endParaRPr>
                    </a:p>
                  </a:txBody>
                  <a:tcPr marL="68575" marR="68575" marT="0" marB="0">
                    <a:solidFill>
                      <a:srgbClr val="FFF2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937175">
                <a:tc vMerge="1">
                  <a:txBody>
                    <a:bodyPr/>
                    <a:lstStyle/>
                    <a:p>
                      <a:endParaRPr lang="en-US"/>
                    </a:p>
                  </a:txBody>
                  <a:tcPr/>
                </a:tc>
                <a:tc rowSpan="2" gridSpan="2">
                  <a:txBody>
                    <a:bodyPr/>
                    <a:lstStyle/>
                    <a:p>
                      <a:pPr marL="0" lvl="0" indent="0" algn="ctr" rtl="0">
                        <a:spcBef>
                          <a:spcPts val="0"/>
                        </a:spcBef>
                        <a:spcAft>
                          <a:spcPts val="0"/>
                        </a:spcAft>
                        <a:buNone/>
                      </a:pPr>
                      <a:r>
                        <a:rPr lang="en-GB" sz="800" b="1">
                          <a:solidFill>
                            <a:srgbClr val="FF0000"/>
                          </a:solidFill>
                          <a:latin typeface="Calibri"/>
                          <a:ea typeface="Calibri"/>
                          <a:cs typeface="Calibri"/>
                          <a:sym typeface="Calibri"/>
                        </a:rPr>
                        <a:t>Technical Codes</a:t>
                      </a:r>
                      <a:endParaRPr sz="800" b="1">
                        <a:solidFill>
                          <a:srgbClr val="FF0000"/>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Composition</a:t>
                      </a:r>
                      <a:r>
                        <a:rPr lang="en-GB" sz="800">
                          <a:latin typeface="Calibri"/>
                          <a:ea typeface="Calibri"/>
                          <a:cs typeface="Calibri"/>
                          <a:sym typeface="Calibri"/>
                        </a:rPr>
                        <a:t> - In thirds.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Images – a major part of a tabloid front page</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Masthead</a:t>
                      </a:r>
                      <a:r>
                        <a:rPr lang="en-GB" sz="800">
                          <a:latin typeface="Calibri"/>
                          <a:ea typeface="Calibri"/>
                          <a:cs typeface="Calibri"/>
                          <a:sym typeface="Calibri"/>
                        </a:rPr>
                        <a:t> – red, bold, sans-serif </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House style</a:t>
                      </a:r>
                      <a:r>
                        <a:rPr lang="en-GB" sz="800">
                          <a:latin typeface="Calibri"/>
                          <a:ea typeface="Calibri"/>
                          <a:cs typeface="Calibri"/>
                          <a:sym typeface="Calibri"/>
                        </a:rPr>
                        <a:t> – large fonts, simple language, money off offers for C2DE social grade (Aldi)</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Headline</a:t>
                      </a:r>
                      <a:r>
                        <a:rPr lang="en-GB" sz="800">
                          <a:latin typeface="Calibri"/>
                          <a:ea typeface="Calibri"/>
                          <a:cs typeface="Calibri"/>
                          <a:sym typeface="Calibri"/>
                        </a:rPr>
                        <a:t> – The head is all in capitals and bold sans-serif font. Easy to read and stands out.</a:t>
                      </a:r>
                      <a:endParaRPr sz="800">
                        <a:latin typeface="Calibri"/>
                        <a:ea typeface="Calibri"/>
                        <a:cs typeface="Calibri"/>
                        <a:sym typeface="Calibri"/>
                      </a:endParaRPr>
                    </a:p>
                  </a:txBody>
                  <a:tcPr marL="68575" marR="68575" marT="0" marB="0">
                    <a:solidFill>
                      <a:srgbClr val="FFF2CC"/>
                    </a:solidFill>
                  </a:tcPr>
                </a:tc>
                <a:tc rowSpan="2" hMerge="1">
                  <a:txBody>
                    <a:bodyPr/>
                    <a:lstStyle/>
                    <a:p>
                      <a:endParaRPr lang="en-US"/>
                    </a:p>
                  </a:txBody>
                  <a:tcPr/>
                </a:tc>
                <a:tc rowSpan="2" gridSpan="2">
                  <a:txBody>
                    <a:bodyPr/>
                    <a:lstStyle/>
                    <a:p>
                      <a:pPr marL="0" lvl="0" indent="0" algn="ctr" rtl="0">
                        <a:spcBef>
                          <a:spcPts val="0"/>
                        </a:spcBef>
                        <a:spcAft>
                          <a:spcPts val="0"/>
                        </a:spcAft>
                        <a:buNone/>
                      </a:pPr>
                      <a:r>
                        <a:rPr lang="en-GB" sz="800" b="1">
                          <a:solidFill>
                            <a:srgbClr val="FF0000"/>
                          </a:solidFill>
                          <a:latin typeface="Calibri"/>
                          <a:ea typeface="Calibri"/>
                          <a:cs typeface="Calibri"/>
                          <a:sym typeface="Calibri"/>
                        </a:rPr>
                        <a:t>Visual Codes</a:t>
                      </a:r>
                      <a:endParaRPr sz="800" b="1">
                        <a:solidFill>
                          <a:srgbClr val="FF0000"/>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Map</a:t>
                      </a:r>
                      <a:r>
                        <a:rPr lang="en-GB" sz="800">
                          <a:latin typeface="Calibri"/>
                          <a:ea typeface="Calibri"/>
                          <a:cs typeface="Calibri"/>
                          <a:sym typeface="Calibri"/>
                        </a:rPr>
                        <a:t> – shows Britain on one side and Romania and Bulgaria on the other side. Pro-Brexit ideas.</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Dominant Image</a:t>
                      </a:r>
                      <a:r>
                        <a:rPr lang="en-GB" sz="800">
                          <a:latin typeface="Calibri"/>
                          <a:ea typeface="Calibri"/>
                          <a:cs typeface="Calibri"/>
                          <a:sym typeface="Calibri"/>
                        </a:rPr>
                        <a:t> – the main picture of a map is anchored by the headline as being about the EU.</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Red Tape</a:t>
                      </a:r>
                      <a:r>
                        <a:rPr lang="en-GB" sz="800">
                          <a:latin typeface="Calibri"/>
                          <a:ea typeface="Calibri"/>
                          <a:cs typeface="Calibri"/>
                          <a:sym typeface="Calibri"/>
                        </a:rPr>
                        <a:t> – splits UK and the Eastern European countries.</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Close up shot</a:t>
                      </a:r>
                      <a:r>
                        <a:rPr lang="en-GB" sz="800">
                          <a:latin typeface="Calibri"/>
                          <a:ea typeface="Calibri"/>
                          <a:cs typeface="Calibri"/>
                          <a:sym typeface="Calibri"/>
                        </a:rPr>
                        <a:t> – of (former) Prime Minister David Cameron in an </a:t>
                      </a:r>
                      <a:r>
                        <a:rPr lang="en-GB" sz="800">
                          <a:solidFill>
                            <a:srgbClr val="FF0000"/>
                          </a:solidFill>
                          <a:latin typeface="Calibri"/>
                          <a:ea typeface="Calibri"/>
                          <a:cs typeface="Calibri"/>
                          <a:sym typeface="Calibri"/>
                        </a:rPr>
                        <a:t>inset image</a:t>
                      </a:r>
                      <a:r>
                        <a:rPr lang="en-GB" sz="800">
                          <a:latin typeface="Calibri"/>
                          <a:ea typeface="Calibri"/>
                          <a:cs typeface="Calibri"/>
                          <a:sym typeface="Calibri"/>
                        </a:rPr>
                        <a:t>. He looks stressed and tired showing he is under pressure. (He was anti-Brexit)</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Red and white – like the English flag.</a:t>
                      </a:r>
                      <a:endParaRPr sz="800">
                        <a:latin typeface="Calibri"/>
                        <a:ea typeface="Calibri"/>
                        <a:cs typeface="Calibri"/>
                        <a:sym typeface="Calibri"/>
                      </a:endParaRPr>
                    </a:p>
                  </a:txBody>
                  <a:tcPr marL="68575" marR="68575" marT="0" marB="0">
                    <a:solidFill>
                      <a:srgbClr val="FFF2CC"/>
                    </a:solidFill>
                  </a:tcPr>
                </a:tc>
                <a:tc rowSpan="2" hMerge="1">
                  <a:txBody>
                    <a:bodyPr/>
                    <a:lstStyle/>
                    <a:p>
                      <a:endParaRPr lang="en-US"/>
                    </a:p>
                  </a:txBody>
                  <a:tcPr/>
                </a:tc>
                <a:tc rowSpan="2">
                  <a:txBody>
                    <a:bodyPr/>
                    <a:lstStyle/>
                    <a:p>
                      <a:pPr marL="0" lvl="0" indent="0" algn="ctr" rtl="0">
                        <a:spcBef>
                          <a:spcPts val="0"/>
                        </a:spcBef>
                        <a:spcAft>
                          <a:spcPts val="0"/>
                        </a:spcAft>
                        <a:buNone/>
                      </a:pPr>
                      <a:r>
                        <a:rPr lang="en-GB" sz="800" b="1">
                          <a:solidFill>
                            <a:srgbClr val="FF0000"/>
                          </a:solidFill>
                          <a:latin typeface="Calibri"/>
                          <a:ea typeface="Calibri"/>
                          <a:cs typeface="Calibri"/>
                          <a:sym typeface="Calibri"/>
                        </a:rPr>
                        <a:t>Written Codes</a:t>
                      </a:r>
                      <a:endParaRPr sz="800" b="1">
                        <a:solidFill>
                          <a:srgbClr val="FF0000"/>
                        </a:solidFill>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Imperatives</a:t>
                      </a:r>
                      <a:r>
                        <a:rPr lang="en-GB" sz="800">
                          <a:latin typeface="Calibri"/>
                          <a:ea typeface="Calibri"/>
                          <a:cs typeface="Calibri"/>
                          <a:sym typeface="Calibri"/>
                        </a:rPr>
                        <a:t> – commands</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Informal register</a:t>
                      </a:r>
                      <a:r>
                        <a:rPr lang="en-GB" sz="800">
                          <a:latin typeface="Calibri"/>
                          <a:ea typeface="Calibri"/>
                          <a:cs typeface="Calibri"/>
                          <a:sym typeface="Calibri"/>
                        </a:rPr>
                        <a:t> – the words used are all simple. For example “or else”</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Idiom</a:t>
                      </a:r>
                      <a:r>
                        <a:rPr lang="en-GB" sz="800">
                          <a:latin typeface="Calibri"/>
                          <a:ea typeface="Calibri"/>
                          <a:cs typeface="Calibri"/>
                          <a:sym typeface="Calibri"/>
                        </a:rPr>
                        <a:t> – “red line” means a limit on something (in this case immigrants). </a:t>
                      </a:r>
                      <a:r>
                        <a:rPr lang="en-GB" sz="800">
                          <a:solidFill>
                            <a:srgbClr val="FF0000"/>
                          </a:solidFill>
                          <a:latin typeface="Calibri"/>
                          <a:ea typeface="Calibri"/>
                          <a:cs typeface="Calibri"/>
                          <a:sym typeface="Calibri"/>
                        </a:rPr>
                        <a:t>Direct address</a:t>
                      </a:r>
                      <a:r>
                        <a:rPr lang="en-GB" sz="800">
                          <a:latin typeface="Calibri"/>
                          <a:ea typeface="Calibri"/>
                          <a:cs typeface="Calibri"/>
                          <a:sym typeface="Calibri"/>
                        </a:rPr>
                        <a:t> – “You tell him…” tries to make the reader feel empowered to challenge the PM.</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Ultimatum</a:t>
                      </a:r>
                      <a:r>
                        <a:rPr lang="en-GB" sz="800">
                          <a:latin typeface="Calibri"/>
                          <a:ea typeface="Calibri"/>
                          <a:cs typeface="Calibri"/>
                          <a:sym typeface="Calibri"/>
                        </a:rPr>
                        <a:t> – “or else” sounds like a threat to David Cameron.</a:t>
                      </a:r>
                      <a:endParaRPr sz="800">
                        <a:latin typeface="Calibri"/>
                        <a:ea typeface="Calibri"/>
                        <a:cs typeface="Calibri"/>
                        <a:sym typeface="Calibri"/>
                      </a:endParaRPr>
                    </a:p>
                  </a:txBody>
                  <a:tcPr marL="68575" marR="68575" marT="0" marB="0">
                    <a:solidFill>
                      <a:srgbClr val="FFF2CC"/>
                    </a:solidFill>
                  </a:tcPr>
                </a:tc>
                <a:extLst>
                  <a:ext uri="{0D108BD9-81ED-4DB2-BD59-A6C34878D82A}">
                    <a16:rowId xmlns:a16="http://schemas.microsoft.com/office/drawing/2014/main" val="10002"/>
                  </a:ext>
                </a:extLst>
              </a:tr>
              <a:tr h="460825">
                <a:tc rowSpan="2">
                  <a:txBody>
                    <a:bodyPr/>
                    <a:lstStyle/>
                    <a:p>
                      <a:pPr marL="0" lvl="0" indent="0" algn="l" rtl="0">
                        <a:spcBef>
                          <a:spcPts val="0"/>
                        </a:spcBef>
                        <a:spcAft>
                          <a:spcPts val="0"/>
                        </a:spcAft>
                        <a:buNone/>
                      </a:pPr>
                      <a:r>
                        <a:rPr lang="en-GB" sz="800" b="1">
                          <a:latin typeface="Calibri"/>
                          <a:ea typeface="Calibri"/>
                          <a:cs typeface="Calibri"/>
                          <a:sym typeface="Calibri"/>
                        </a:rPr>
                        <a:t>Historical/Political Context</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First </a:t>
                      </a:r>
                      <a:r>
                        <a:rPr lang="en-GB" sz="800">
                          <a:solidFill>
                            <a:srgbClr val="FF0000"/>
                          </a:solidFill>
                          <a:latin typeface="Calibri"/>
                          <a:ea typeface="Calibri"/>
                          <a:cs typeface="Calibri"/>
                          <a:sym typeface="Calibri"/>
                        </a:rPr>
                        <a:t>published</a:t>
                      </a:r>
                      <a:r>
                        <a:rPr lang="en-GB" sz="800">
                          <a:latin typeface="Calibri"/>
                          <a:ea typeface="Calibri"/>
                          <a:cs typeface="Calibri"/>
                          <a:sym typeface="Calibri"/>
                        </a:rPr>
                        <a:t> 1964, became a tabloid in 1969. Sex a major part of marketing strategy (Page 3 girls). Called ‘The Scum’ in Liverpool following Hillsborough disaster.</a:t>
                      </a:r>
                      <a:endParaRPr sz="800">
                        <a:latin typeface="Calibri"/>
                        <a:ea typeface="Calibri"/>
                        <a:cs typeface="Calibri"/>
                        <a:sym typeface="Calibri"/>
                      </a:endParaRPr>
                    </a:p>
                  </a:txBody>
                  <a:tcPr marL="68575" marR="68575" marT="0" marB="0">
                    <a:solidFill>
                      <a:srgbClr val="E7E6E6"/>
                    </a:solidFill>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50075">
                <a:tc vMerge="1">
                  <a:txBody>
                    <a:bodyPr/>
                    <a:lstStyle/>
                    <a:p>
                      <a:endParaRPr lang="en-US"/>
                    </a:p>
                  </a:txBody>
                  <a:tcPr/>
                </a:tc>
                <a:tc gridSpan="5">
                  <a:txBody>
                    <a:bodyPr/>
                    <a:lstStyle/>
                    <a:p>
                      <a:pPr marL="0" lvl="0" indent="0" algn="ctr" rtl="0">
                        <a:spcBef>
                          <a:spcPts val="0"/>
                        </a:spcBef>
                        <a:spcAft>
                          <a:spcPts val="0"/>
                        </a:spcAft>
                        <a:buNone/>
                      </a:pPr>
                      <a:r>
                        <a:rPr lang="en-GB" sz="800" b="1">
                          <a:latin typeface="Calibri"/>
                          <a:ea typeface="Calibri"/>
                          <a:cs typeface="Calibri"/>
                          <a:sym typeface="Calibri"/>
                        </a:rPr>
                        <a:t>Representation</a:t>
                      </a:r>
                      <a:endParaRPr sz="800" b="1">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Immigration </a:t>
                      </a:r>
                      <a:r>
                        <a:rPr lang="en-GB" sz="800">
                          <a:latin typeface="Calibri"/>
                          <a:ea typeface="Calibri"/>
                          <a:cs typeface="Calibri"/>
                          <a:sym typeface="Calibri"/>
                        </a:rPr>
                        <a:t>–</a:t>
                      </a:r>
                      <a:r>
                        <a:rPr lang="en-GB" sz="800">
                          <a:solidFill>
                            <a:srgbClr val="FF0000"/>
                          </a:solidFill>
                          <a:latin typeface="Calibri"/>
                          <a:ea typeface="Calibri"/>
                          <a:cs typeface="Calibri"/>
                          <a:sym typeface="Calibri"/>
                        </a:rPr>
                        <a:t>map</a:t>
                      </a:r>
                      <a:r>
                        <a:rPr lang="en-GB" sz="800">
                          <a:latin typeface="Calibri"/>
                          <a:ea typeface="Calibri"/>
                          <a:cs typeface="Calibri"/>
                          <a:sym typeface="Calibri"/>
                        </a:rPr>
                        <a:t> only shows two countries which presents the idea that the paper sees those countries as a threat. Are they implying that they don’t want Romanian and Bulgarian immigrants in the UK?</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Immigration </a:t>
                      </a:r>
                      <a:r>
                        <a:rPr lang="en-GB" sz="800">
                          <a:latin typeface="Calibri"/>
                          <a:ea typeface="Calibri"/>
                          <a:cs typeface="Calibri"/>
                          <a:sym typeface="Calibri"/>
                        </a:rPr>
                        <a:t>–</a:t>
                      </a:r>
                      <a:r>
                        <a:rPr lang="en-GB" sz="800">
                          <a:solidFill>
                            <a:srgbClr val="FF0000"/>
                          </a:solidFill>
                          <a:latin typeface="Calibri"/>
                          <a:ea typeface="Calibri"/>
                          <a:cs typeface="Calibri"/>
                          <a:sym typeface="Calibri"/>
                        </a:rPr>
                        <a:t>headline</a:t>
                      </a:r>
                      <a:r>
                        <a:rPr lang="en-GB" sz="800">
                          <a:latin typeface="Calibri"/>
                          <a:ea typeface="Calibri"/>
                          <a:cs typeface="Calibri"/>
                          <a:sym typeface="Calibri"/>
                        </a:rPr>
                        <a:t> and front page are reporting a survey by YouGov that said 42% of people want an immigration limit. The Sun has interpreted this as meaning that its readers want a complete ban on immigration. </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Negative stereotypes</a:t>
                      </a:r>
                      <a:r>
                        <a:rPr lang="en-GB" sz="800">
                          <a:latin typeface="Calibri"/>
                          <a:ea typeface="Calibri"/>
                          <a:cs typeface="Calibri"/>
                          <a:sym typeface="Calibri"/>
                        </a:rPr>
                        <a:t> – the way the front page has been constructed with a full page, dominant image and headline that takes two thirds of the cover, seems to be continuing the negative stereotype that migrants are people to be feared, are benefit cheats and criminals.</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Patriotism </a:t>
                      </a:r>
                      <a:r>
                        <a:rPr lang="en-GB" sz="800">
                          <a:latin typeface="Calibri"/>
                          <a:ea typeface="Calibri"/>
                          <a:cs typeface="Calibri"/>
                          <a:sym typeface="Calibri"/>
                        </a:rPr>
                        <a:t>–colours and idea of Britain ‘taking back control’ aims to make Britain sound powerful against the 27 other EU nations.</a:t>
                      </a:r>
                      <a:endParaRPr sz="800">
                        <a:latin typeface="Calibri"/>
                        <a:ea typeface="Calibri"/>
                        <a:cs typeface="Calibri"/>
                        <a:sym typeface="Calibri"/>
                      </a:endParaRPr>
                    </a:p>
                  </a:txBody>
                  <a:tcPr marL="68575" marR="68575" marT="0" marB="0">
                    <a:solidFill>
                      <a:srgbClr val="E2EF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181350">
                <a:tc gridSpan="2">
                  <a:txBody>
                    <a:bodyPr/>
                    <a:lstStyle/>
                    <a:p>
                      <a:pPr marL="0" lvl="0" indent="0" algn="l" rtl="0">
                        <a:spcBef>
                          <a:spcPts val="0"/>
                        </a:spcBef>
                        <a:spcAft>
                          <a:spcPts val="0"/>
                        </a:spcAft>
                        <a:buNone/>
                      </a:pPr>
                      <a:r>
                        <a:rPr lang="en-GB" sz="800" b="1">
                          <a:latin typeface="Calibri"/>
                          <a:ea typeface="Calibri"/>
                          <a:cs typeface="Calibri"/>
                          <a:sym typeface="Calibri"/>
                        </a:rPr>
                        <a:t>Key Terms and conventions</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Circulation, tabloid newspaper, readership, published, masthead, dominant image, inset image, close up shot, headline, thirds, Brexit, xenophobia, Patriotism, Uses and Gratifications, Identity, Education, News Values, negative stereotypes, direct address, ultimatum, composition, enigma codes, active/passive audiences. </a:t>
                      </a:r>
                      <a:endParaRPr sz="800">
                        <a:latin typeface="Calibri"/>
                        <a:ea typeface="Calibri"/>
                        <a:cs typeface="Calibri"/>
                        <a:sym typeface="Calibri"/>
                      </a:endParaRPr>
                    </a:p>
                  </a:txBody>
                  <a:tcPr marL="68575" marR="68575" marT="0" marB="0">
                    <a:solidFill>
                      <a:srgbClr val="D5DCE4"/>
                    </a:solidFill>
                  </a:tcPr>
                </a:tc>
                <a:tc hMerge="1">
                  <a:txBody>
                    <a:bodyPr/>
                    <a:lstStyle/>
                    <a:p>
                      <a:endParaRPr lang="en-US"/>
                    </a:p>
                  </a:txBody>
                  <a:tcPr/>
                </a:tc>
                <a:tc gridSpan="4">
                  <a:txBody>
                    <a:bodyPr/>
                    <a:lstStyle/>
                    <a:p>
                      <a:pPr marL="0" lvl="0" indent="0" algn="l" rtl="0">
                        <a:spcBef>
                          <a:spcPts val="0"/>
                        </a:spcBef>
                        <a:spcAft>
                          <a:spcPts val="0"/>
                        </a:spcAft>
                        <a:buNone/>
                      </a:pPr>
                      <a:r>
                        <a:rPr lang="en-GB" sz="800" b="1">
                          <a:latin typeface="Calibri"/>
                          <a:ea typeface="Calibri"/>
                          <a:cs typeface="Calibri"/>
                          <a:sym typeface="Calibri"/>
                        </a:rPr>
                        <a:t>Link to Theorists and Theories</a:t>
                      </a:r>
                      <a:endParaRPr sz="800" b="1">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Roland Barthes</a:t>
                      </a:r>
                      <a:r>
                        <a:rPr lang="en-GB" sz="800">
                          <a:latin typeface="Calibri"/>
                          <a:ea typeface="Calibri"/>
                          <a:cs typeface="Calibri"/>
                          <a:sym typeface="Calibri"/>
                        </a:rPr>
                        <a:t> –headline written using Enigma Codes to encourage readers to read certain articles.</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Active/Passive Audiences </a:t>
                      </a:r>
                      <a:r>
                        <a:rPr lang="en-GB" sz="800">
                          <a:latin typeface="Calibri"/>
                          <a:ea typeface="Calibri"/>
                          <a:cs typeface="Calibri"/>
                          <a:sym typeface="Calibri"/>
                        </a:rPr>
                        <a:t>– People used to believe everything they read (passive) but are becoming more aware of media manipulation and “fake news” (active). The Sun challenges its audience to join them by using Direct Address. Are they treating us as active or passive?</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Uses and Gratifications (Blumler and Katz) </a:t>
                      </a:r>
                      <a:r>
                        <a:rPr lang="en-GB" sz="800">
                          <a:latin typeface="Calibri"/>
                          <a:ea typeface="Calibri"/>
                          <a:cs typeface="Calibri"/>
                          <a:sym typeface="Calibri"/>
                        </a:rPr>
                        <a:t>– mainly </a:t>
                      </a:r>
                      <a:r>
                        <a:rPr lang="en-GB" sz="800">
                          <a:solidFill>
                            <a:srgbClr val="FF0000"/>
                          </a:solidFill>
                          <a:latin typeface="Calibri"/>
                          <a:ea typeface="Calibri"/>
                          <a:cs typeface="Calibri"/>
                          <a:sym typeface="Calibri"/>
                        </a:rPr>
                        <a:t>Identity</a:t>
                      </a:r>
                      <a:r>
                        <a:rPr lang="en-GB" sz="800">
                          <a:latin typeface="Calibri"/>
                          <a:ea typeface="Calibri"/>
                          <a:cs typeface="Calibri"/>
                          <a:sym typeface="Calibri"/>
                        </a:rPr>
                        <a:t> (direct address including audience in the paper’s views), </a:t>
                      </a:r>
                      <a:r>
                        <a:rPr lang="en-GB" sz="800">
                          <a:solidFill>
                            <a:srgbClr val="FF0000"/>
                          </a:solidFill>
                          <a:latin typeface="Calibri"/>
                          <a:ea typeface="Calibri"/>
                          <a:cs typeface="Calibri"/>
                          <a:sym typeface="Calibri"/>
                        </a:rPr>
                        <a:t>Education</a:t>
                      </a:r>
                      <a:r>
                        <a:rPr lang="en-GB" sz="800">
                          <a:latin typeface="Calibri"/>
                          <a:ea typeface="Calibri"/>
                          <a:cs typeface="Calibri"/>
                          <a:sym typeface="Calibri"/>
                        </a:rPr>
                        <a:t> (learning about the news); also Social Interaction, less so Entertainment</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News Values (Galtung and Ruge)</a:t>
                      </a:r>
                      <a:r>
                        <a:rPr lang="en-GB" sz="800">
                          <a:latin typeface="Calibri"/>
                          <a:ea typeface="Calibri"/>
                          <a:cs typeface="Calibri"/>
                          <a:sym typeface="Calibri"/>
                        </a:rPr>
                        <a:t> – threshold (story that could impact lots of people), meaningfulness (about something close to home), unambiguity (story with clear implications).</a:t>
                      </a:r>
                      <a:endParaRPr sz="800">
                        <a:latin typeface="Calibri"/>
                        <a:ea typeface="Calibri"/>
                        <a:cs typeface="Calibri"/>
                        <a:sym typeface="Calibri"/>
                      </a:endParaRPr>
                    </a:p>
                  </a:txBody>
                  <a:tcPr marL="68575" marR="68575" marT="0" marB="0">
                    <a:solidFill>
                      <a:srgbClr val="CAC4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47" name="Google Shape;647;p85"/>
          <p:cNvSpPr txBox="1"/>
          <p:nvPr/>
        </p:nvSpPr>
        <p:spPr>
          <a:xfrm rot="-5400000">
            <a:off x="-2280600" y="2405850"/>
            <a:ext cx="5075400" cy="399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lt1"/>
                </a:solidFill>
              </a:rPr>
              <a:t>KNOWLEDGE ORGANISER: THE SUN</a:t>
            </a:r>
            <a:endParaRPr sz="1800" b="1">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311700" y="445025"/>
            <a:ext cx="8520600" cy="40233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t>EXAM: PAPER 1</a:t>
            </a:r>
            <a:endParaRPr sz="9600"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6"/>
          <p:cNvSpPr txBox="1">
            <a:spLocks noGrp="1"/>
          </p:cNvSpPr>
          <p:nvPr>
            <p:ph type="title"/>
          </p:nvPr>
        </p:nvSpPr>
        <p:spPr>
          <a:xfrm>
            <a:off x="162725" y="445025"/>
            <a:ext cx="86697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b="1" u="sng">
                <a:solidFill>
                  <a:schemeClr val="hlink"/>
                </a:solidFill>
                <a:hlinkClick r:id="rId3"/>
              </a:rPr>
              <a:t>LINK</a:t>
            </a:r>
            <a:r>
              <a:rPr lang="en-GB" b="1">
                <a:solidFill>
                  <a:schemeClr val="hlink"/>
                </a:solidFill>
                <a:uFill>
                  <a:noFill/>
                </a:uFill>
                <a:hlinkClick r:id="rId3"/>
              </a:rPr>
              <a:t> </a:t>
            </a:r>
            <a:r>
              <a:rPr lang="en-GB">
                <a:solidFill>
                  <a:srgbClr val="FF0000"/>
                </a:solidFill>
              </a:rPr>
              <a:t>TO </a:t>
            </a:r>
            <a:r>
              <a:rPr lang="en-GB" u="sng">
                <a:solidFill>
                  <a:srgbClr val="FF0000"/>
                </a:solidFill>
              </a:rPr>
              <a:t>ALL</a:t>
            </a:r>
            <a:r>
              <a:rPr lang="en-GB">
                <a:solidFill>
                  <a:srgbClr val="FF0000"/>
                </a:solidFill>
              </a:rPr>
              <a:t> THE INFORMATION ON </a:t>
            </a:r>
            <a:r>
              <a:rPr lang="en-GB" b="1">
                <a:solidFill>
                  <a:srgbClr val="FF0000"/>
                </a:solidFill>
              </a:rPr>
              <a:t>The Sun</a:t>
            </a:r>
            <a:endParaRPr b="1">
              <a:solidFill>
                <a:srgbClr val="FF0000"/>
              </a:solidFill>
            </a:endParaRPr>
          </a:p>
        </p:txBody>
      </p:sp>
      <p:sp>
        <p:nvSpPr>
          <p:cNvPr id="653" name="Google Shape;653;p86"/>
          <p:cNvSpPr txBox="1">
            <a:spLocks noGrp="1"/>
          </p:cNvSpPr>
          <p:nvPr>
            <p:ph type="body" idx="1"/>
          </p:nvPr>
        </p:nvSpPr>
        <p:spPr>
          <a:xfrm>
            <a:off x="311700" y="1152475"/>
            <a:ext cx="21705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u="sng">
                <a:solidFill>
                  <a:schemeClr val="hlink"/>
                </a:solidFill>
                <a:hlinkClick r:id="rId4"/>
              </a:rPr>
              <a:t>CLICK HERE TO SEE THE EDUQAS FACT SHEET O</a:t>
            </a:r>
            <a:r>
              <a:rPr lang="en-GB" u="sng">
                <a:solidFill>
                  <a:schemeClr val="hlink"/>
                </a:solidFill>
                <a:hlinkClick r:id="rId4"/>
              </a:rPr>
              <a:t>N The Sun</a:t>
            </a:r>
            <a:endParaRPr/>
          </a:p>
          <a:p>
            <a:pPr marL="0" lvl="0" indent="0" algn="l" rtl="0">
              <a:spcBef>
                <a:spcPts val="1600"/>
              </a:spcBef>
              <a:spcAft>
                <a:spcPts val="1600"/>
              </a:spcAft>
              <a:buNone/>
            </a:pPr>
            <a:endParaRPr/>
          </a:p>
        </p:txBody>
      </p:sp>
      <p:pic>
        <p:nvPicPr>
          <p:cNvPr id="654" name="Google Shape;654;p86"/>
          <p:cNvPicPr preferRelativeResize="0"/>
          <p:nvPr/>
        </p:nvPicPr>
        <p:blipFill>
          <a:blip r:embed="rId5">
            <a:alphaModFix/>
          </a:blip>
          <a:stretch>
            <a:fillRect/>
          </a:stretch>
        </p:blipFill>
        <p:spPr>
          <a:xfrm>
            <a:off x="2482200" y="1455500"/>
            <a:ext cx="2269724" cy="3005850"/>
          </a:xfrm>
          <a:prstGeom prst="rect">
            <a:avLst/>
          </a:prstGeom>
          <a:noFill/>
          <a:ln>
            <a:noFill/>
          </a:ln>
        </p:spPr>
      </p:pic>
      <p:pic>
        <p:nvPicPr>
          <p:cNvPr id="655" name="Google Shape;655;p86"/>
          <p:cNvPicPr preferRelativeResize="0"/>
          <p:nvPr/>
        </p:nvPicPr>
        <p:blipFill>
          <a:blip r:embed="rId6">
            <a:alphaModFix/>
          </a:blip>
          <a:stretch>
            <a:fillRect/>
          </a:stretch>
        </p:blipFill>
        <p:spPr>
          <a:xfrm>
            <a:off x="4909500" y="1458025"/>
            <a:ext cx="1935376" cy="2805300"/>
          </a:xfrm>
          <a:prstGeom prst="rect">
            <a:avLst/>
          </a:prstGeom>
          <a:noFill/>
          <a:ln>
            <a:noFill/>
          </a:ln>
        </p:spPr>
      </p:pic>
      <p:pic>
        <p:nvPicPr>
          <p:cNvPr id="656" name="Google Shape;656;p86"/>
          <p:cNvPicPr preferRelativeResize="0"/>
          <p:nvPr/>
        </p:nvPicPr>
        <p:blipFill>
          <a:blip r:embed="rId7">
            <a:alphaModFix/>
          </a:blip>
          <a:stretch>
            <a:fillRect/>
          </a:stretch>
        </p:blipFill>
        <p:spPr>
          <a:xfrm>
            <a:off x="7002451" y="1455500"/>
            <a:ext cx="1994324" cy="291116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7"/>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8400" b="1">
                <a:solidFill>
                  <a:srgbClr val="FF0000"/>
                </a:solidFill>
              </a:rPr>
              <a:t>THE GUARDIAN</a:t>
            </a:r>
            <a:endParaRPr sz="8400" b="1">
              <a:solidFill>
                <a:srgbClr val="FF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8"/>
          <p:cNvSpPr txBox="1">
            <a:spLocks noGrp="1"/>
          </p:cNvSpPr>
          <p:nvPr>
            <p:ph type="title"/>
          </p:nvPr>
        </p:nvSpPr>
        <p:spPr>
          <a:xfrm>
            <a:off x="4917850" y="445025"/>
            <a:ext cx="3914400" cy="572700"/>
          </a:xfrm>
          <a:prstGeom prst="rect">
            <a:avLst/>
          </a:prstGeom>
          <a:solidFill>
            <a:srgbClr val="FF99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Things to consider</a:t>
            </a:r>
            <a:endParaRPr>
              <a:solidFill>
                <a:srgbClr val="FFFFFF"/>
              </a:solidFill>
            </a:endParaRPr>
          </a:p>
        </p:txBody>
      </p:sp>
      <p:sp>
        <p:nvSpPr>
          <p:cNvPr id="667" name="Google Shape;667;p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68" name="Google Shape;668;p88"/>
          <p:cNvPicPr preferRelativeResize="0"/>
          <p:nvPr/>
        </p:nvPicPr>
        <p:blipFill rotWithShape="1">
          <a:blip r:embed="rId3">
            <a:alphaModFix/>
          </a:blip>
          <a:srcRect r="34032"/>
          <a:stretch/>
        </p:blipFill>
        <p:spPr>
          <a:xfrm>
            <a:off x="92900" y="2322825"/>
            <a:ext cx="2995774" cy="2300550"/>
          </a:xfrm>
          <a:prstGeom prst="rect">
            <a:avLst/>
          </a:prstGeom>
          <a:noFill/>
          <a:ln>
            <a:noFill/>
          </a:ln>
        </p:spPr>
      </p:pic>
      <p:pic>
        <p:nvPicPr>
          <p:cNvPr id="669" name="Google Shape;669;p88"/>
          <p:cNvPicPr preferRelativeResize="0"/>
          <p:nvPr/>
        </p:nvPicPr>
        <p:blipFill rotWithShape="1">
          <a:blip r:embed="rId4">
            <a:alphaModFix/>
          </a:blip>
          <a:srcRect b="1816"/>
          <a:stretch/>
        </p:blipFill>
        <p:spPr>
          <a:xfrm>
            <a:off x="92900" y="80225"/>
            <a:ext cx="4507401" cy="2156375"/>
          </a:xfrm>
          <a:prstGeom prst="rect">
            <a:avLst/>
          </a:prstGeom>
          <a:noFill/>
          <a:ln>
            <a:noFill/>
          </a:ln>
        </p:spPr>
      </p:pic>
      <p:pic>
        <p:nvPicPr>
          <p:cNvPr id="670" name="Google Shape;670;p88"/>
          <p:cNvPicPr preferRelativeResize="0"/>
          <p:nvPr/>
        </p:nvPicPr>
        <p:blipFill rotWithShape="1">
          <a:blip r:embed="rId5">
            <a:alphaModFix/>
          </a:blip>
          <a:srcRect b="12587"/>
          <a:stretch/>
        </p:blipFill>
        <p:spPr>
          <a:xfrm>
            <a:off x="3364175" y="2422375"/>
            <a:ext cx="4133951" cy="2011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89"/>
          <p:cNvSpPr txBox="1">
            <a:spLocks noGrp="1"/>
          </p:cNvSpPr>
          <p:nvPr>
            <p:ph type="title"/>
          </p:nvPr>
        </p:nvSpPr>
        <p:spPr>
          <a:xfrm>
            <a:off x="4917850" y="445025"/>
            <a:ext cx="3914400" cy="572700"/>
          </a:xfrm>
          <a:prstGeom prst="rect">
            <a:avLst/>
          </a:prstGeom>
          <a:solidFill>
            <a:srgbClr val="FF99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Things to consider</a:t>
            </a:r>
            <a:endParaRPr>
              <a:solidFill>
                <a:srgbClr val="FFFFFF"/>
              </a:solidFill>
            </a:endParaRPr>
          </a:p>
        </p:txBody>
      </p:sp>
      <p:sp>
        <p:nvSpPr>
          <p:cNvPr id="676" name="Google Shape;676;p8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77" name="Google Shape;677;p89"/>
          <p:cNvPicPr preferRelativeResize="0"/>
          <p:nvPr/>
        </p:nvPicPr>
        <p:blipFill rotWithShape="1">
          <a:blip r:embed="rId3">
            <a:alphaModFix/>
          </a:blip>
          <a:srcRect b="5303"/>
          <a:stretch/>
        </p:blipFill>
        <p:spPr>
          <a:xfrm>
            <a:off x="232275" y="950325"/>
            <a:ext cx="4571273" cy="2314951"/>
          </a:xfrm>
          <a:prstGeom prst="rect">
            <a:avLst/>
          </a:prstGeom>
          <a:noFill/>
          <a:ln>
            <a:noFill/>
          </a:ln>
        </p:spPr>
      </p:pic>
      <p:pic>
        <p:nvPicPr>
          <p:cNvPr id="678" name="Google Shape;678;p89"/>
          <p:cNvPicPr preferRelativeResize="0"/>
          <p:nvPr/>
        </p:nvPicPr>
        <p:blipFill>
          <a:blip r:embed="rId4">
            <a:alphaModFix/>
          </a:blip>
          <a:stretch>
            <a:fillRect/>
          </a:stretch>
        </p:blipFill>
        <p:spPr>
          <a:xfrm>
            <a:off x="5103650" y="1106001"/>
            <a:ext cx="3623700" cy="18748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4" name="Google Shape;684;p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graphicFrame>
        <p:nvGraphicFramePr>
          <p:cNvPr id="685" name="Google Shape;685;p90"/>
          <p:cNvGraphicFramePr/>
          <p:nvPr/>
        </p:nvGraphicFramePr>
        <p:xfrm>
          <a:off x="568250" y="113375"/>
          <a:ext cx="8520575" cy="4825475"/>
        </p:xfrm>
        <a:graphic>
          <a:graphicData uri="http://schemas.openxmlformats.org/drawingml/2006/table">
            <a:tbl>
              <a:tblPr bandRow="1">
                <a:noFill/>
                <a:tableStyleId>{2EB11A43-D1D8-43B6-AAEC-D16AC6542539}</a:tableStyleId>
              </a:tblPr>
              <a:tblGrid>
                <a:gridCol w="1340350">
                  <a:extLst>
                    <a:ext uri="{9D8B030D-6E8A-4147-A177-3AD203B41FA5}">
                      <a16:colId xmlns:a16="http://schemas.microsoft.com/office/drawing/2014/main" val="20000"/>
                    </a:ext>
                  </a:extLst>
                </a:gridCol>
                <a:gridCol w="1446125">
                  <a:extLst>
                    <a:ext uri="{9D8B030D-6E8A-4147-A177-3AD203B41FA5}">
                      <a16:colId xmlns:a16="http://schemas.microsoft.com/office/drawing/2014/main" val="20001"/>
                    </a:ext>
                  </a:extLst>
                </a:gridCol>
                <a:gridCol w="5734100">
                  <a:extLst>
                    <a:ext uri="{9D8B030D-6E8A-4147-A177-3AD203B41FA5}">
                      <a16:colId xmlns:a16="http://schemas.microsoft.com/office/drawing/2014/main" val="20002"/>
                    </a:ext>
                  </a:extLst>
                </a:gridCol>
              </a:tblGrid>
              <a:tr h="1428775">
                <a:tc>
                  <a:txBody>
                    <a:bodyPr/>
                    <a:lstStyle/>
                    <a:p>
                      <a:pPr marL="0" lvl="0" indent="0" algn="l" rtl="0">
                        <a:spcBef>
                          <a:spcPts val="0"/>
                        </a:spcBef>
                        <a:spcAft>
                          <a:spcPts val="0"/>
                        </a:spcAft>
                        <a:buNone/>
                      </a:pPr>
                      <a:r>
                        <a:rPr lang="en-GB" sz="800">
                          <a:latin typeface="Calibri"/>
                          <a:ea typeface="Calibri"/>
                          <a:cs typeface="Calibri"/>
                          <a:sym typeface="Calibri"/>
                        </a:rPr>
                        <a:t>Production Context</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It is a </a:t>
                      </a:r>
                      <a:r>
                        <a:rPr lang="en-GB" sz="800">
                          <a:solidFill>
                            <a:srgbClr val="FF0000"/>
                          </a:solidFill>
                          <a:latin typeface="Calibri"/>
                          <a:ea typeface="Calibri"/>
                          <a:cs typeface="Calibri"/>
                          <a:sym typeface="Calibri"/>
                        </a:rPr>
                        <a:t>nationa</a:t>
                      </a:r>
                      <a:r>
                        <a:rPr lang="en-GB" sz="800">
                          <a:latin typeface="Calibri"/>
                          <a:ea typeface="Calibri"/>
                          <a:cs typeface="Calibri"/>
                          <a:sym typeface="Calibri"/>
                        </a:rPr>
                        <a:t>l, daily paper</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Circulation</a:t>
                      </a:r>
                      <a:r>
                        <a:rPr lang="en-GB" sz="800">
                          <a:latin typeface="Calibri"/>
                          <a:ea typeface="Calibri"/>
                          <a:cs typeface="Calibri"/>
                          <a:sym typeface="Calibri"/>
                        </a:rPr>
                        <a:t>- 189,000</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Online edition </a:t>
                      </a:r>
                      <a:r>
                        <a:rPr lang="en-GB" sz="800">
                          <a:latin typeface="Calibri"/>
                          <a:ea typeface="Calibri"/>
                          <a:cs typeface="Calibri"/>
                          <a:sym typeface="Calibri"/>
                        </a:rPr>
                        <a:t>has over 42.6 mill readers and the website is </a:t>
                      </a:r>
                      <a:r>
                        <a:rPr lang="en-GB" sz="800">
                          <a:solidFill>
                            <a:srgbClr val="FF0000"/>
                          </a:solidFill>
                          <a:latin typeface="Calibri"/>
                          <a:ea typeface="Calibri"/>
                          <a:cs typeface="Calibri"/>
                          <a:sym typeface="Calibri"/>
                        </a:rPr>
                        <a:t>free to access</a:t>
                      </a:r>
                      <a:r>
                        <a:rPr lang="en-GB" sz="800">
                          <a:latin typeface="Calibri"/>
                          <a:ea typeface="Calibri"/>
                          <a:cs typeface="Calibri"/>
                          <a:sym typeface="Calibri"/>
                        </a:rPr>
                        <a:t>.</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In 2006 the size of the newspaper changed - it was made smaller but it is still considered to be a </a:t>
                      </a:r>
                      <a:r>
                        <a:rPr lang="en-GB" sz="800">
                          <a:solidFill>
                            <a:srgbClr val="FF0000"/>
                          </a:solidFill>
                          <a:latin typeface="Calibri"/>
                          <a:ea typeface="Calibri"/>
                          <a:cs typeface="Calibri"/>
                          <a:sym typeface="Calibri"/>
                        </a:rPr>
                        <a:t>broadsheet</a:t>
                      </a:r>
                      <a:endParaRPr sz="800">
                        <a:latin typeface="Calibri"/>
                        <a:ea typeface="Calibri"/>
                        <a:cs typeface="Calibri"/>
                        <a:sym typeface="Calibri"/>
                      </a:endParaRPr>
                    </a:p>
                  </a:txBody>
                  <a:tcPr marL="68575" marR="68575" marT="0" marB="0">
                    <a:solidFill>
                      <a:srgbClr val="E7E6E6"/>
                    </a:solidFill>
                  </a:tcPr>
                </a:tc>
                <a:tc>
                  <a:txBody>
                    <a:bodyPr/>
                    <a:lstStyle/>
                    <a:p>
                      <a:pPr marL="0" lvl="0" indent="0" algn="l" rtl="0">
                        <a:spcBef>
                          <a:spcPts val="0"/>
                        </a:spcBef>
                        <a:spcAft>
                          <a:spcPts val="0"/>
                        </a:spcAft>
                        <a:buNone/>
                      </a:pPr>
                      <a:r>
                        <a:rPr lang="en-GB" sz="800">
                          <a:latin typeface="Calibri"/>
                          <a:ea typeface="Calibri"/>
                          <a:cs typeface="Calibri"/>
                          <a:sym typeface="Calibri"/>
                        </a:rPr>
                        <a:t>The Target Audience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Is </a:t>
                      </a:r>
                      <a:r>
                        <a:rPr lang="en-GB" sz="800">
                          <a:solidFill>
                            <a:srgbClr val="FF0000"/>
                          </a:solidFill>
                          <a:latin typeface="Calibri"/>
                          <a:ea typeface="Calibri"/>
                          <a:cs typeface="Calibri"/>
                          <a:sym typeface="Calibri"/>
                        </a:rPr>
                        <a:t>well educated</a:t>
                      </a:r>
                      <a:r>
                        <a:rPr lang="en-GB" sz="800">
                          <a:latin typeface="Calibri"/>
                          <a:ea typeface="Calibri"/>
                          <a:cs typeface="Calibri"/>
                          <a:sym typeface="Calibri"/>
                        </a:rPr>
                        <a:t>, relatively </a:t>
                      </a:r>
                      <a:r>
                        <a:rPr lang="en-GB" sz="800">
                          <a:solidFill>
                            <a:srgbClr val="FF0000"/>
                          </a:solidFill>
                          <a:latin typeface="Calibri"/>
                          <a:ea typeface="Calibri"/>
                          <a:cs typeface="Calibri"/>
                          <a:sym typeface="Calibri"/>
                        </a:rPr>
                        <a:t>young</a:t>
                      </a:r>
                      <a:r>
                        <a:rPr lang="en-GB" sz="800">
                          <a:latin typeface="Calibri"/>
                          <a:ea typeface="Calibri"/>
                          <a:cs typeface="Calibri"/>
                          <a:sym typeface="Calibri"/>
                        </a:rPr>
                        <a:t> - most aged between 18 - 39 (60%), more men read it than women (59%), they are very </a:t>
                      </a:r>
                      <a:r>
                        <a:rPr lang="en-GB" sz="800">
                          <a:solidFill>
                            <a:srgbClr val="FF0000"/>
                          </a:solidFill>
                          <a:latin typeface="Calibri"/>
                          <a:ea typeface="Calibri"/>
                          <a:cs typeface="Calibri"/>
                          <a:sym typeface="Calibri"/>
                        </a:rPr>
                        <a:t>liberal</a:t>
                      </a:r>
                      <a:r>
                        <a:rPr lang="en-GB" sz="800">
                          <a:latin typeface="Calibri"/>
                          <a:ea typeface="Calibri"/>
                          <a:cs typeface="Calibri"/>
                          <a:sym typeface="Calibri"/>
                        </a:rPr>
                        <a:t> (open to new ideas, different opinions, govt support for health, education, welfare etc.) and 89% are </a:t>
                      </a:r>
                      <a:r>
                        <a:rPr lang="en-GB" sz="800">
                          <a:solidFill>
                            <a:srgbClr val="FF0000"/>
                          </a:solidFill>
                          <a:latin typeface="Calibri"/>
                          <a:ea typeface="Calibri"/>
                          <a:cs typeface="Calibri"/>
                          <a:sym typeface="Calibri"/>
                        </a:rPr>
                        <a:t>middle class or higher (ABC1</a:t>
                      </a:r>
                      <a:r>
                        <a:rPr lang="en-GB" sz="800">
                          <a:latin typeface="Calibri"/>
                          <a:ea typeface="Calibri"/>
                          <a:cs typeface="Calibri"/>
                          <a:sym typeface="Calibri"/>
                        </a:rPr>
                        <a:t>) </a:t>
                      </a:r>
                      <a:endParaRPr sz="800">
                        <a:latin typeface="Calibri"/>
                        <a:ea typeface="Calibri"/>
                        <a:cs typeface="Calibri"/>
                        <a:sym typeface="Calibri"/>
                      </a:endParaRPr>
                    </a:p>
                  </a:txBody>
                  <a:tcPr marL="68575" marR="68575" marT="0" marB="0">
                    <a:solidFill>
                      <a:srgbClr val="DEEBF6"/>
                    </a:solidFill>
                  </a:tcPr>
                </a:tc>
                <a:tc>
                  <a:txBody>
                    <a:bodyPr/>
                    <a:lstStyle/>
                    <a:p>
                      <a:pPr marL="0" lvl="0" indent="0" algn="l" rtl="0">
                        <a:spcBef>
                          <a:spcPts val="0"/>
                        </a:spcBef>
                        <a:spcAft>
                          <a:spcPts val="0"/>
                        </a:spcAft>
                        <a:buNone/>
                      </a:pPr>
                      <a:r>
                        <a:rPr lang="en-GB" sz="800">
                          <a:latin typeface="Calibri"/>
                          <a:ea typeface="Calibri"/>
                          <a:cs typeface="Calibri"/>
                          <a:sym typeface="Calibri"/>
                        </a:rPr>
                        <a:t>Messages and Values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Overall the front cover has a </a:t>
                      </a:r>
                      <a:r>
                        <a:rPr lang="en-GB" sz="800">
                          <a:solidFill>
                            <a:srgbClr val="FF0000"/>
                          </a:solidFill>
                          <a:latin typeface="Calibri"/>
                          <a:ea typeface="Calibri"/>
                          <a:cs typeface="Calibri"/>
                          <a:sym typeface="Calibri"/>
                        </a:rPr>
                        <a:t>positive bias </a:t>
                      </a:r>
                      <a:r>
                        <a:rPr lang="en-GB" sz="800">
                          <a:latin typeface="Calibri"/>
                          <a:ea typeface="Calibri"/>
                          <a:cs typeface="Calibri"/>
                          <a:sym typeface="Calibri"/>
                        </a:rPr>
                        <a:t>towards the issue of refugees and immigration, they are showing sympathy to the situation and seem to be suggesting that </a:t>
                      </a:r>
                      <a:r>
                        <a:rPr lang="en-GB" sz="800">
                          <a:solidFill>
                            <a:srgbClr val="FF0000"/>
                          </a:solidFill>
                          <a:latin typeface="Calibri"/>
                          <a:ea typeface="Calibri"/>
                          <a:cs typeface="Calibri"/>
                          <a:sym typeface="Calibri"/>
                        </a:rPr>
                        <a:t>European govt </a:t>
                      </a:r>
                      <a:r>
                        <a:rPr lang="en-GB" sz="800">
                          <a:latin typeface="Calibri"/>
                          <a:ea typeface="Calibri"/>
                          <a:cs typeface="Calibri"/>
                          <a:sym typeface="Calibri"/>
                        </a:rPr>
                        <a:t>have allowed this crisis to continue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newspaper has a liberal bias and are more supportive of the </a:t>
                      </a:r>
                      <a:r>
                        <a:rPr lang="en-GB" sz="800">
                          <a:solidFill>
                            <a:srgbClr val="FF0000"/>
                          </a:solidFill>
                          <a:latin typeface="Calibri"/>
                          <a:ea typeface="Calibri"/>
                          <a:cs typeface="Calibri"/>
                          <a:sym typeface="Calibri"/>
                        </a:rPr>
                        <a:t>Labour party </a:t>
                      </a:r>
                      <a:r>
                        <a:rPr lang="en-GB" sz="800">
                          <a:latin typeface="Calibri"/>
                          <a:ea typeface="Calibri"/>
                          <a:cs typeface="Calibri"/>
                          <a:sym typeface="Calibri"/>
                        </a:rPr>
                        <a:t>so in this front cover they are critical of the conservative govt response to the crisis.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a:t>
                      </a:r>
                      <a:r>
                        <a:rPr lang="en-GB" sz="800">
                          <a:solidFill>
                            <a:srgbClr val="FF0000"/>
                          </a:solidFill>
                          <a:latin typeface="Calibri"/>
                          <a:ea typeface="Calibri"/>
                          <a:cs typeface="Calibri"/>
                          <a:sym typeface="Calibri"/>
                        </a:rPr>
                        <a:t>key message </a:t>
                      </a:r>
                      <a:r>
                        <a:rPr lang="en-GB" sz="800">
                          <a:latin typeface="Calibri"/>
                          <a:ea typeface="Calibri"/>
                          <a:cs typeface="Calibri"/>
                          <a:sym typeface="Calibri"/>
                        </a:rPr>
                        <a:t>is that we need to do more to help and that refugees and migrants are valued. They are in part blaming David Cameron.  The messages and values on this front cover are ones that the target audience will also have. </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They want use to use the </a:t>
                      </a:r>
                      <a:r>
                        <a:rPr lang="en-GB" sz="800">
                          <a:solidFill>
                            <a:srgbClr val="FF0000"/>
                          </a:solidFill>
                          <a:latin typeface="Calibri"/>
                          <a:ea typeface="Calibri"/>
                          <a:cs typeface="Calibri"/>
                          <a:sym typeface="Calibri"/>
                        </a:rPr>
                        <a:t>children</a:t>
                      </a:r>
                      <a:r>
                        <a:rPr lang="en-GB" sz="800">
                          <a:latin typeface="Calibri"/>
                          <a:ea typeface="Calibri"/>
                          <a:cs typeface="Calibri"/>
                          <a:sym typeface="Calibri"/>
                        </a:rPr>
                        <a:t> as innocent victims and see that the father is not to blame. </a:t>
                      </a:r>
                      <a:endParaRPr sz="800">
                        <a:latin typeface="Calibri"/>
                        <a:ea typeface="Calibri"/>
                        <a:cs typeface="Calibri"/>
                        <a:sym typeface="Calibri"/>
                      </a:endParaRPr>
                    </a:p>
                  </a:txBody>
                  <a:tcPr marL="68575" marR="68575" marT="0" marB="0">
                    <a:solidFill>
                      <a:srgbClr val="FBE5D5"/>
                    </a:solidFill>
                  </a:tcPr>
                </a:tc>
                <a:extLst>
                  <a:ext uri="{0D108BD9-81ED-4DB2-BD59-A6C34878D82A}">
                    <a16:rowId xmlns:a16="http://schemas.microsoft.com/office/drawing/2014/main" val="10000"/>
                  </a:ext>
                </a:extLst>
              </a:tr>
              <a:tr h="1428775">
                <a:tc rowSpan="2">
                  <a:txBody>
                    <a:bodyPr/>
                    <a:lstStyle/>
                    <a:p>
                      <a:pPr marL="0" lvl="0" indent="0" algn="l" rtl="0">
                        <a:spcBef>
                          <a:spcPts val="0"/>
                        </a:spcBef>
                        <a:spcAft>
                          <a:spcPts val="0"/>
                        </a:spcAft>
                        <a:buNone/>
                      </a:pPr>
                      <a:r>
                        <a:rPr lang="en-GB" sz="800">
                          <a:latin typeface="Calibri"/>
                          <a:ea typeface="Calibri"/>
                          <a:cs typeface="Calibri"/>
                          <a:sym typeface="Calibri"/>
                        </a:rPr>
                        <a:t>Social Context</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March 2011 </a:t>
                      </a:r>
                      <a:r>
                        <a:rPr lang="en-GB" sz="800">
                          <a:latin typeface="Calibri"/>
                          <a:ea typeface="Calibri"/>
                          <a:cs typeface="Calibri"/>
                          <a:sym typeface="Calibri"/>
                        </a:rPr>
                        <a:t>civil war broke out in Syria, 11 mill people have fled their homes, 1 mill have fled to Europe. The </a:t>
                      </a:r>
                      <a:r>
                        <a:rPr lang="en-GB" sz="800">
                          <a:solidFill>
                            <a:srgbClr val="FF0000"/>
                          </a:solidFill>
                          <a:latin typeface="Calibri"/>
                          <a:ea typeface="Calibri"/>
                          <a:cs typeface="Calibri"/>
                          <a:sym typeface="Calibri"/>
                        </a:rPr>
                        <a:t>journey</a:t>
                      </a:r>
                      <a:r>
                        <a:rPr lang="en-GB" sz="800">
                          <a:latin typeface="Calibri"/>
                          <a:ea typeface="Calibri"/>
                          <a:cs typeface="Calibri"/>
                          <a:sym typeface="Calibri"/>
                        </a:rPr>
                        <a:t> is very dangerous and difficult. </a:t>
                      </a:r>
                      <a:r>
                        <a:rPr lang="en-GB" sz="800">
                          <a:solidFill>
                            <a:srgbClr val="FF0000"/>
                          </a:solidFill>
                          <a:latin typeface="Calibri"/>
                          <a:ea typeface="Calibri"/>
                          <a:cs typeface="Calibri"/>
                          <a:sym typeface="Calibri"/>
                        </a:rPr>
                        <a:t>Opinions</a:t>
                      </a:r>
                      <a:r>
                        <a:rPr lang="en-GB" sz="800">
                          <a:latin typeface="Calibri"/>
                          <a:ea typeface="Calibri"/>
                          <a:cs typeface="Calibri"/>
                          <a:sym typeface="Calibri"/>
                        </a:rPr>
                        <a:t> on these migrants vary - some want to help but there is also fear and uncertainty </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Cultural Context</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audience will recognise </a:t>
                      </a:r>
                      <a:r>
                        <a:rPr lang="en-GB" sz="800">
                          <a:solidFill>
                            <a:srgbClr val="FF0000"/>
                          </a:solidFill>
                          <a:latin typeface="Calibri"/>
                          <a:ea typeface="Calibri"/>
                          <a:cs typeface="Calibri"/>
                          <a:sym typeface="Calibri"/>
                        </a:rPr>
                        <a:t>the 2 robots </a:t>
                      </a:r>
                      <a:r>
                        <a:rPr lang="en-GB" sz="800">
                          <a:latin typeface="Calibri"/>
                          <a:ea typeface="Calibri"/>
                          <a:cs typeface="Calibri"/>
                          <a:sym typeface="Calibri"/>
                        </a:rPr>
                        <a:t>- subtle form of advertising, the film is out soon.  They are also </a:t>
                      </a:r>
                      <a:r>
                        <a:rPr lang="en-GB" sz="800">
                          <a:solidFill>
                            <a:srgbClr val="FF0000"/>
                          </a:solidFill>
                          <a:latin typeface="Calibri"/>
                          <a:ea typeface="Calibri"/>
                          <a:cs typeface="Calibri"/>
                          <a:sym typeface="Calibri"/>
                        </a:rPr>
                        <a:t>intertextual references </a:t>
                      </a:r>
                      <a:r>
                        <a:rPr lang="en-GB" sz="800">
                          <a:latin typeface="Calibri"/>
                          <a:ea typeface="Calibri"/>
                          <a:cs typeface="Calibri"/>
                          <a:sym typeface="Calibri"/>
                        </a:rPr>
                        <a:t>(link to a different media product). they created a shared understanding </a:t>
                      </a:r>
                      <a:endParaRPr sz="800">
                        <a:latin typeface="Calibri"/>
                        <a:ea typeface="Calibri"/>
                        <a:cs typeface="Calibri"/>
                        <a:sym typeface="Calibri"/>
                      </a:endParaRPr>
                    </a:p>
                  </a:txBody>
                  <a:tcPr marL="68575" marR="68575" marT="0" marB="0">
                    <a:solidFill>
                      <a:srgbClr val="E7E6E6"/>
                    </a:solidFill>
                  </a:tcPr>
                </a:tc>
                <a:tc gridSpan="2">
                  <a:txBody>
                    <a:bodyPr/>
                    <a:lstStyle/>
                    <a:p>
                      <a:pPr marL="0" lvl="0" indent="0" algn="l" rtl="0">
                        <a:spcBef>
                          <a:spcPts val="0"/>
                        </a:spcBef>
                        <a:spcAft>
                          <a:spcPts val="0"/>
                        </a:spcAft>
                        <a:buNone/>
                      </a:pPr>
                      <a:r>
                        <a:rPr lang="en-GB" sz="800">
                          <a:latin typeface="Calibri"/>
                          <a:ea typeface="Calibri"/>
                          <a:cs typeface="Calibri"/>
                          <a:sym typeface="Calibri"/>
                        </a:rPr>
                        <a:t>                                                                                                  Media Language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Technical Codes                                                                       Visual Codes                                                               Written Codes</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Masthead</a:t>
                      </a:r>
                      <a:r>
                        <a:rPr lang="en-GB" sz="800">
                          <a:latin typeface="Calibri"/>
                          <a:ea typeface="Calibri"/>
                          <a:cs typeface="Calibri"/>
                          <a:sym typeface="Calibri"/>
                        </a:rPr>
                        <a:t> is lowercase curvy and colourful= unique,                 </a:t>
                      </a:r>
                      <a:r>
                        <a:rPr lang="en-GB" sz="800">
                          <a:solidFill>
                            <a:srgbClr val="FF0000"/>
                          </a:solidFill>
                          <a:latin typeface="Calibri"/>
                          <a:ea typeface="Calibri"/>
                          <a:cs typeface="Calibri"/>
                          <a:sym typeface="Calibri"/>
                        </a:rPr>
                        <a:t>Dominant image </a:t>
                      </a:r>
                      <a:r>
                        <a:rPr lang="en-GB" sz="800">
                          <a:latin typeface="Calibri"/>
                          <a:ea typeface="Calibri"/>
                          <a:cs typeface="Calibri"/>
                          <a:sym typeface="Calibri"/>
                        </a:rPr>
                        <a:t>shows the 2 boys as happy little             </a:t>
                      </a:r>
                      <a:r>
                        <a:rPr lang="en-GB" sz="800">
                          <a:solidFill>
                            <a:srgbClr val="FF0000"/>
                          </a:solidFill>
                          <a:latin typeface="Calibri"/>
                          <a:ea typeface="Calibri"/>
                          <a:cs typeface="Calibri"/>
                          <a:sym typeface="Calibri"/>
                        </a:rPr>
                        <a:t>Quote</a:t>
                      </a:r>
                      <a:r>
                        <a:rPr lang="en-GB" sz="800">
                          <a:latin typeface="Calibri"/>
                          <a:ea typeface="Calibri"/>
                          <a:cs typeface="Calibri"/>
                          <a:sym typeface="Calibri"/>
                        </a:rPr>
                        <a:t> from father explaining their</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personal mode of address, informal                                               boys wearing typical clothes, </a:t>
                      </a:r>
                      <a:r>
                        <a:rPr lang="en-GB" sz="800">
                          <a:solidFill>
                            <a:srgbClr val="FF0000"/>
                          </a:solidFill>
                          <a:latin typeface="Calibri"/>
                          <a:ea typeface="Calibri"/>
                          <a:cs typeface="Calibri"/>
                          <a:sym typeface="Calibri"/>
                        </a:rPr>
                        <a:t>smiling</a:t>
                      </a:r>
                      <a:r>
                        <a:rPr lang="en-GB" sz="800">
                          <a:latin typeface="Calibri"/>
                          <a:ea typeface="Calibri"/>
                          <a:cs typeface="Calibri"/>
                          <a:sym typeface="Calibri"/>
                        </a:rPr>
                        <a:t> = human face          deaths as wholly accidental = </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Headline</a:t>
                      </a:r>
                      <a:r>
                        <a:rPr lang="en-GB" sz="800">
                          <a:latin typeface="Calibri"/>
                          <a:ea typeface="Calibri"/>
                          <a:cs typeface="Calibri"/>
                          <a:sym typeface="Calibri"/>
                        </a:rPr>
                        <a:t> - quote, this is not typical, will draw attention            to the tragedy = allows reader to IDENTIFY and has             </a:t>
                      </a:r>
                      <a:r>
                        <a:rPr lang="en-GB" sz="800">
                          <a:solidFill>
                            <a:srgbClr val="FF0000"/>
                          </a:solidFill>
                          <a:latin typeface="Calibri"/>
                          <a:ea typeface="Calibri"/>
                          <a:cs typeface="Calibri"/>
                          <a:sym typeface="Calibri"/>
                        </a:rPr>
                        <a:t>anchorage text </a:t>
                      </a:r>
                      <a:r>
                        <a:rPr lang="en-GB" sz="800">
                          <a:latin typeface="Calibri"/>
                          <a:ea typeface="Calibri"/>
                          <a:cs typeface="Calibri"/>
                          <a:sym typeface="Calibri"/>
                        </a:rPr>
                        <a:t>that tells us how to</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Caption</a:t>
                      </a:r>
                      <a:r>
                        <a:rPr lang="en-GB" sz="800">
                          <a:latin typeface="Calibri"/>
                          <a:ea typeface="Calibri"/>
                          <a:cs typeface="Calibri"/>
                          <a:sym typeface="Calibri"/>
                        </a:rPr>
                        <a:t> - explains death, anchorage text that makes us            connotations of innocence and vulnerability                      react, </a:t>
                      </a:r>
                      <a:r>
                        <a:rPr lang="en-GB" sz="800">
                          <a:solidFill>
                            <a:srgbClr val="FF0000"/>
                          </a:solidFill>
                          <a:latin typeface="Calibri"/>
                          <a:ea typeface="Calibri"/>
                          <a:cs typeface="Calibri"/>
                          <a:sym typeface="Calibri"/>
                        </a:rPr>
                        <a:t>Emotive language </a:t>
                      </a:r>
                      <a:r>
                        <a:rPr lang="en-GB" sz="800">
                          <a:latin typeface="Calibri"/>
                          <a:ea typeface="Calibri"/>
                          <a:cs typeface="Calibri"/>
                          <a:sym typeface="Calibri"/>
                        </a:rPr>
                        <a:t>- anguish, </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sympathise with the situation                                                         </a:t>
                      </a:r>
                      <a:r>
                        <a:rPr lang="en-GB" sz="800">
                          <a:solidFill>
                            <a:srgbClr val="FF0000"/>
                          </a:solidFill>
                          <a:latin typeface="Calibri"/>
                          <a:ea typeface="Calibri"/>
                          <a:cs typeface="Calibri"/>
                          <a:sym typeface="Calibri"/>
                        </a:rPr>
                        <a:t>Colourful images </a:t>
                      </a:r>
                      <a:r>
                        <a:rPr lang="en-GB" sz="800">
                          <a:latin typeface="Calibri"/>
                          <a:ea typeface="Calibri"/>
                          <a:cs typeface="Calibri"/>
                          <a:sym typeface="Calibri"/>
                        </a:rPr>
                        <a:t>at the top - eye catching and                  tragedy = audience is </a:t>
                      </a:r>
                      <a:r>
                        <a:rPr lang="en-GB" sz="800">
                          <a:solidFill>
                            <a:srgbClr val="FF0000"/>
                          </a:solidFill>
                          <a:latin typeface="Calibri"/>
                          <a:ea typeface="Calibri"/>
                          <a:cs typeface="Calibri"/>
                          <a:sym typeface="Calibri"/>
                        </a:rPr>
                        <a:t>positioned</a:t>
                      </a:r>
                      <a:r>
                        <a:rPr lang="en-GB" sz="800">
                          <a:latin typeface="Calibri"/>
                          <a:ea typeface="Calibri"/>
                          <a:cs typeface="Calibri"/>
                          <a:sym typeface="Calibri"/>
                        </a:rPr>
                        <a:t> to     </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Secondary story </a:t>
                      </a:r>
                      <a:r>
                        <a:rPr lang="en-GB" sz="800">
                          <a:latin typeface="Calibri"/>
                          <a:ea typeface="Calibri"/>
                          <a:cs typeface="Calibri"/>
                          <a:sym typeface="Calibri"/>
                        </a:rPr>
                        <a:t>- linked, the headline attempts to show          Happy (change of tone), first thing audience see              feel for the refugees and dislike 	</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DC is a bad light, he lacks compassion, empathy                         </a:t>
                      </a:r>
                      <a:r>
                        <a:rPr lang="en-GB" sz="800">
                          <a:solidFill>
                            <a:srgbClr val="FF0000"/>
                          </a:solidFill>
                          <a:latin typeface="Calibri"/>
                          <a:ea typeface="Calibri"/>
                          <a:cs typeface="Calibri"/>
                          <a:sym typeface="Calibri"/>
                        </a:rPr>
                        <a:t>No image of DC </a:t>
                      </a:r>
                      <a:r>
                        <a:rPr lang="en-GB" sz="800">
                          <a:latin typeface="Calibri"/>
                          <a:ea typeface="Calibri"/>
                          <a:cs typeface="Calibri"/>
                          <a:sym typeface="Calibri"/>
                        </a:rPr>
                        <a:t>- less important than the boys	the govt as they have not done </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G2</a:t>
                      </a:r>
                      <a:r>
                        <a:rPr lang="en-GB" sz="800">
                          <a:latin typeface="Calibri"/>
                          <a:ea typeface="Calibri"/>
                          <a:cs typeface="Calibri"/>
                          <a:sym typeface="Calibri"/>
                        </a:rPr>
                        <a:t> Regular segment placed at the top - selling point                 Iconic images of R2D2 and C3PO, Emma Stone                  enough</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                                                                                                              -recognisable to the audience, selling point</a:t>
                      </a:r>
                      <a:endParaRPr sz="800">
                        <a:latin typeface="Calibri"/>
                        <a:ea typeface="Calibri"/>
                        <a:cs typeface="Calibri"/>
                        <a:sym typeface="Calibri"/>
                      </a:endParaRPr>
                    </a:p>
                  </a:txBody>
                  <a:tcPr marL="68575" marR="68575" marT="0" marB="0">
                    <a:solidFill>
                      <a:srgbClr val="FFF2CC"/>
                    </a:solidFill>
                  </a:tcPr>
                </a:tc>
                <a:tc hMerge="1">
                  <a:txBody>
                    <a:bodyPr/>
                    <a:lstStyle/>
                    <a:p>
                      <a:endParaRPr lang="en-US"/>
                    </a:p>
                  </a:txBody>
                  <a:tcPr/>
                </a:tc>
                <a:extLst>
                  <a:ext uri="{0D108BD9-81ED-4DB2-BD59-A6C34878D82A}">
                    <a16:rowId xmlns:a16="http://schemas.microsoft.com/office/drawing/2014/main" val="10001"/>
                  </a:ext>
                </a:extLst>
              </a:tr>
              <a:tr h="1247200">
                <a:tc vMerge="1">
                  <a:txBody>
                    <a:bodyPr/>
                    <a:lstStyle/>
                    <a:p>
                      <a:endParaRPr lang="en-US"/>
                    </a:p>
                  </a:txBody>
                  <a:tcPr/>
                </a:tc>
                <a:tc gridSpan="2">
                  <a:txBody>
                    <a:bodyPr/>
                    <a:lstStyle/>
                    <a:p>
                      <a:pPr marL="0" lvl="0" indent="0" algn="ctr" rtl="0">
                        <a:spcBef>
                          <a:spcPts val="0"/>
                        </a:spcBef>
                        <a:spcAft>
                          <a:spcPts val="0"/>
                        </a:spcAft>
                        <a:buNone/>
                      </a:pPr>
                      <a:r>
                        <a:rPr lang="en-GB" sz="800">
                          <a:latin typeface="Calibri"/>
                          <a:ea typeface="Calibri"/>
                          <a:cs typeface="Calibri"/>
                          <a:sym typeface="Calibri"/>
                        </a:rPr>
                        <a:t>Representation</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a:t>
                      </a:r>
                      <a:r>
                        <a:rPr lang="en-GB" sz="800">
                          <a:solidFill>
                            <a:srgbClr val="FF0000"/>
                          </a:solidFill>
                          <a:latin typeface="Calibri"/>
                          <a:ea typeface="Calibri"/>
                          <a:cs typeface="Calibri"/>
                          <a:sym typeface="Calibri"/>
                        </a:rPr>
                        <a:t>text of the main </a:t>
                      </a:r>
                      <a:r>
                        <a:rPr lang="en-GB" sz="800">
                          <a:latin typeface="Calibri"/>
                          <a:ea typeface="Calibri"/>
                          <a:cs typeface="Calibri"/>
                          <a:sym typeface="Calibri"/>
                        </a:rPr>
                        <a:t>article is constructed to position the audience to accept the newspapers viewpoint - the Kurdi family (and all refugees) are blameless victims. It does not see the father as someone to blame (other papers did).  The </a:t>
                      </a:r>
                      <a:r>
                        <a:rPr lang="en-GB" sz="800">
                          <a:solidFill>
                            <a:srgbClr val="FF0000"/>
                          </a:solidFill>
                          <a:latin typeface="Calibri"/>
                          <a:ea typeface="Calibri"/>
                          <a:cs typeface="Calibri"/>
                          <a:sym typeface="Calibri"/>
                        </a:rPr>
                        <a:t>selection of the image </a:t>
                      </a:r>
                      <a:r>
                        <a:rPr lang="en-GB" sz="800">
                          <a:latin typeface="Calibri"/>
                          <a:ea typeface="Calibri"/>
                          <a:cs typeface="Calibri"/>
                          <a:sym typeface="Calibri"/>
                        </a:rPr>
                        <a:t>makes the boys look just like any other youngers, their nationality is irrelevant and contrasts with the images used before (of the boy’s body on the beach), </a:t>
                      </a:r>
                      <a:r>
                        <a:rPr lang="en-GB" sz="800">
                          <a:solidFill>
                            <a:srgbClr val="FF0000"/>
                          </a:solidFill>
                          <a:latin typeface="Calibri"/>
                          <a:ea typeface="Calibri"/>
                          <a:cs typeface="Calibri"/>
                          <a:sym typeface="Calibri"/>
                        </a:rPr>
                        <a:t>using this image</a:t>
                      </a:r>
                      <a:r>
                        <a:rPr lang="en-GB" sz="800">
                          <a:latin typeface="Calibri"/>
                          <a:ea typeface="Calibri"/>
                          <a:cs typeface="Calibri"/>
                          <a:sym typeface="Calibri"/>
                        </a:rPr>
                        <a:t> might make the audience more likely to pick up the paper as it was not so shocking. This representation of refugees/migrants contracts to the </a:t>
                      </a:r>
                      <a:r>
                        <a:rPr lang="en-GB" sz="800">
                          <a:solidFill>
                            <a:srgbClr val="FF0000"/>
                          </a:solidFill>
                          <a:latin typeface="Calibri"/>
                          <a:ea typeface="Calibri"/>
                          <a:cs typeface="Calibri"/>
                          <a:sym typeface="Calibri"/>
                        </a:rPr>
                        <a:t>dominant stereotype </a:t>
                      </a:r>
                      <a:r>
                        <a:rPr lang="en-GB" sz="800">
                          <a:latin typeface="Calibri"/>
                          <a:ea typeface="Calibri"/>
                          <a:cs typeface="Calibri"/>
                          <a:sym typeface="Calibri"/>
                        </a:rPr>
                        <a:t>of middle eastern people (terrorist, criminals, benefit scrounger and ‘stealing jobs’.) The image serves to remind the readers of the </a:t>
                      </a:r>
                      <a:r>
                        <a:rPr lang="en-GB" sz="800">
                          <a:solidFill>
                            <a:srgbClr val="FF0000"/>
                          </a:solidFill>
                          <a:latin typeface="Calibri"/>
                          <a:ea typeface="Calibri"/>
                          <a:cs typeface="Calibri"/>
                          <a:sym typeface="Calibri"/>
                        </a:rPr>
                        <a:t>reality of the situation </a:t>
                      </a:r>
                      <a:r>
                        <a:rPr lang="en-GB" sz="800">
                          <a:latin typeface="Calibri"/>
                          <a:ea typeface="Calibri"/>
                          <a:cs typeface="Calibri"/>
                          <a:sym typeface="Calibri"/>
                        </a:rPr>
                        <a:t>and show how desperate many people are to flee their home in search of safety. </a:t>
                      </a:r>
                      <a:r>
                        <a:rPr lang="en-GB" sz="800">
                          <a:solidFill>
                            <a:srgbClr val="FF0000"/>
                          </a:solidFill>
                          <a:latin typeface="Calibri"/>
                          <a:ea typeface="Calibri"/>
                          <a:cs typeface="Calibri"/>
                          <a:sym typeface="Calibri"/>
                        </a:rPr>
                        <a:t>The boys </a:t>
                      </a:r>
                      <a:r>
                        <a:rPr lang="en-GB" sz="800">
                          <a:latin typeface="Calibri"/>
                          <a:ea typeface="Calibri"/>
                          <a:cs typeface="Calibri"/>
                          <a:sym typeface="Calibri"/>
                        </a:rPr>
                        <a:t>could represent all migrant children involved in the war, highlighting their innocence, vulnerability and defencelessness.</a:t>
                      </a:r>
                      <a:endParaRPr sz="800">
                        <a:latin typeface="Calibri"/>
                        <a:ea typeface="Calibri"/>
                        <a:cs typeface="Calibri"/>
                        <a:sym typeface="Calibri"/>
                      </a:endParaRPr>
                    </a:p>
                  </a:txBody>
                  <a:tcPr marL="68575" marR="68575" marT="0" marB="0">
                    <a:solidFill>
                      <a:srgbClr val="E2EFD9"/>
                    </a:solidFill>
                  </a:tcPr>
                </a:tc>
                <a:tc hMerge="1">
                  <a:txBody>
                    <a:bodyPr/>
                    <a:lstStyle/>
                    <a:p>
                      <a:endParaRPr lang="en-US"/>
                    </a:p>
                  </a:txBody>
                  <a:tcPr/>
                </a:tc>
                <a:extLst>
                  <a:ext uri="{0D108BD9-81ED-4DB2-BD59-A6C34878D82A}">
                    <a16:rowId xmlns:a16="http://schemas.microsoft.com/office/drawing/2014/main" val="10002"/>
                  </a:ext>
                </a:extLst>
              </a:tr>
              <a:tr h="720725">
                <a:tc gridSpan="3">
                  <a:txBody>
                    <a:bodyPr/>
                    <a:lstStyle/>
                    <a:p>
                      <a:pPr marL="0" lvl="0" indent="0" algn="l" rtl="0">
                        <a:spcBef>
                          <a:spcPts val="0"/>
                        </a:spcBef>
                        <a:spcAft>
                          <a:spcPts val="0"/>
                        </a:spcAft>
                        <a:buNone/>
                      </a:pPr>
                      <a:r>
                        <a:rPr lang="en-GB" sz="800">
                          <a:latin typeface="Calibri"/>
                          <a:ea typeface="Calibri"/>
                          <a:cs typeface="Calibri"/>
                          <a:sym typeface="Calibri"/>
                        </a:rPr>
                        <a:t>Key Terms and conventions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Masthead, Headline, Caption, Copy, Pug, Standfirst, Secondary Story, By-line, Puff, Turn, Trail, Splash, Left Wing, Right Wing, Liberal, Conservative, Demographics, Immigration, Immigrates, Migrant, refugees, Civil war, Mode of address, stereotype </a:t>
                      </a:r>
                      <a:endParaRPr sz="800">
                        <a:latin typeface="Calibri"/>
                        <a:ea typeface="Calibri"/>
                        <a:cs typeface="Calibri"/>
                        <a:sym typeface="Calibri"/>
                      </a:endParaRPr>
                    </a:p>
                  </a:txBody>
                  <a:tcPr marL="68575" marR="68575" marT="0" marB="0">
                    <a:solidFill>
                      <a:srgbClr val="D5D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686" name="Google Shape;686;p90"/>
          <p:cNvSpPr txBox="1"/>
          <p:nvPr/>
        </p:nvSpPr>
        <p:spPr>
          <a:xfrm rot="-5400000">
            <a:off x="-2280600" y="2405850"/>
            <a:ext cx="5075400" cy="399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lt1"/>
                </a:solidFill>
              </a:rPr>
              <a:t>KNOWLEDGE ORGANISER: THE GUARDIAN</a:t>
            </a:r>
            <a:endParaRPr sz="1800" b="1">
              <a:solidFill>
                <a:schemeClr val="lt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1"/>
          <p:cNvSpPr txBox="1">
            <a:spLocks noGrp="1"/>
          </p:cNvSpPr>
          <p:nvPr>
            <p:ph type="title"/>
          </p:nvPr>
        </p:nvSpPr>
        <p:spPr>
          <a:xfrm>
            <a:off x="162725" y="445025"/>
            <a:ext cx="86697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sz="2400" b="1" u="sng">
                <a:solidFill>
                  <a:schemeClr val="hlink"/>
                </a:solidFill>
                <a:hlinkClick r:id="rId3"/>
              </a:rPr>
              <a:t>LINK</a:t>
            </a:r>
            <a:r>
              <a:rPr lang="en-GB" sz="2400" b="1">
                <a:solidFill>
                  <a:schemeClr val="hlink"/>
                </a:solidFill>
                <a:uFill>
                  <a:noFill/>
                </a:uFill>
                <a:hlinkClick r:id="rId3"/>
              </a:rPr>
              <a:t> </a:t>
            </a:r>
            <a:r>
              <a:rPr lang="en-GB" sz="2400">
                <a:solidFill>
                  <a:srgbClr val="FF0000"/>
                </a:solidFill>
              </a:rPr>
              <a:t>TO </a:t>
            </a:r>
            <a:r>
              <a:rPr lang="en-GB" sz="2400" u="sng">
                <a:solidFill>
                  <a:srgbClr val="FF0000"/>
                </a:solidFill>
              </a:rPr>
              <a:t>ALL</a:t>
            </a:r>
            <a:r>
              <a:rPr lang="en-GB" sz="2400">
                <a:solidFill>
                  <a:srgbClr val="FF0000"/>
                </a:solidFill>
              </a:rPr>
              <a:t> THE INFORMATION ON </a:t>
            </a:r>
            <a:r>
              <a:rPr lang="en-GB" sz="2400" b="1">
                <a:solidFill>
                  <a:srgbClr val="FF0000"/>
                </a:solidFill>
              </a:rPr>
              <a:t>The Guardian</a:t>
            </a:r>
            <a:endParaRPr sz="2400" b="1">
              <a:solidFill>
                <a:srgbClr val="FF0000"/>
              </a:solidFill>
            </a:endParaRPr>
          </a:p>
        </p:txBody>
      </p:sp>
      <p:sp>
        <p:nvSpPr>
          <p:cNvPr id="692" name="Google Shape;692;p91"/>
          <p:cNvSpPr txBox="1">
            <a:spLocks noGrp="1"/>
          </p:cNvSpPr>
          <p:nvPr>
            <p:ph type="body" idx="1"/>
          </p:nvPr>
        </p:nvSpPr>
        <p:spPr>
          <a:xfrm>
            <a:off x="311700" y="1152475"/>
            <a:ext cx="21705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u="sng">
                <a:solidFill>
                  <a:schemeClr val="hlink"/>
                </a:solidFill>
                <a:hlinkClick r:id="rId4"/>
              </a:rPr>
              <a:t>CLICK HERE TO SEE THE EDUQAS FACT SHEET ON </a:t>
            </a:r>
            <a:r>
              <a:rPr lang="en-GB" u="sng">
                <a:solidFill>
                  <a:schemeClr val="hlink"/>
                </a:solidFill>
                <a:hlinkClick r:id="rId4"/>
              </a:rPr>
              <a:t>The Guardian</a:t>
            </a:r>
            <a:endParaRPr/>
          </a:p>
          <a:p>
            <a:pPr marL="0" lvl="0" indent="0" algn="l" rtl="0">
              <a:spcBef>
                <a:spcPts val="1600"/>
              </a:spcBef>
              <a:spcAft>
                <a:spcPts val="1600"/>
              </a:spcAft>
              <a:buNone/>
            </a:pPr>
            <a:endParaRPr/>
          </a:p>
        </p:txBody>
      </p:sp>
      <p:pic>
        <p:nvPicPr>
          <p:cNvPr id="693" name="Google Shape;693;p91"/>
          <p:cNvPicPr preferRelativeResize="0"/>
          <p:nvPr/>
        </p:nvPicPr>
        <p:blipFill>
          <a:blip r:embed="rId5">
            <a:alphaModFix/>
          </a:blip>
          <a:stretch>
            <a:fillRect/>
          </a:stretch>
        </p:blipFill>
        <p:spPr>
          <a:xfrm>
            <a:off x="2482200" y="1181350"/>
            <a:ext cx="2247149" cy="3272175"/>
          </a:xfrm>
          <a:prstGeom prst="rect">
            <a:avLst/>
          </a:prstGeom>
          <a:noFill/>
          <a:ln>
            <a:noFill/>
          </a:ln>
        </p:spPr>
      </p:pic>
      <p:pic>
        <p:nvPicPr>
          <p:cNvPr id="694" name="Google Shape;694;p91"/>
          <p:cNvPicPr preferRelativeResize="0"/>
          <p:nvPr/>
        </p:nvPicPr>
        <p:blipFill>
          <a:blip r:embed="rId6">
            <a:alphaModFix/>
          </a:blip>
          <a:stretch>
            <a:fillRect/>
          </a:stretch>
        </p:blipFill>
        <p:spPr>
          <a:xfrm>
            <a:off x="4729350" y="1181350"/>
            <a:ext cx="2133326" cy="3087325"/>
          </a:xfrm>
          <a:prstGeom prst="rect">
            <a:avLst/>
          </a:prstGeom>
          <a:noFill/>
          <a:ln>
            <a:noFill/>
          </a:ln>
        </p:spPr>
      </p:pic>
      <p:pic>
        <p:nvPicPr>
          <p:cNvPr id="695" name="Google Shape;695;p91"/>
          <p:cNvPicPr preferRelativeResize="0"/>
          <p:nvPr/>
        </p:nvPicPr>
        <p:blipFill>
          <a:blip r:embed="rId7">
            <a:alphaModFix/>
          </a:blip>
          <a:stretch>
            <a:fillRect/>
          </a:stretch>
        </p:blipFill>
        <p:spPr>
          <a:xfrm>
            <a:off x="6948726" y="1787350"/>
            <a:ext cx="1976525" cy="167324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1" name="Google Shape;701;p9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702" name="Google Shape;702;p92"/>
          <p:cNvSpPr txBox="1">
            <a:spLocks noGrp="1"/>
          </p:cNvSpPr>
          <p:nvPr>
            <p:ph type="title"/>
          </p:nvPr>
        </p:nvSpPr>
        <p:spPr>
          <a:xfrm>
            <a:off x="155300" y="221350"/>
            <a:ext cx="8877300" cy="4782900"/>
          </a:xfrm>
          <a:prstGeom prst="rect">
            <a:avLst/>
          </a:prstGeom>
          <a:solidFill>
            <a:srgbClr val="FF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solidFill>
                  <a:srgbClr val="FFFF00"/>
                </a:solidFill>
              </a:rPr>
              <a:t>SECTION B: Component 1</a:t>
            </a:r>
            <a:endParaRPr sz="9600" b="1">
              <a:solidFill>
                <a:srgbClr val="FFFF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3"/>
          <p:cNvSpPr txBox="1">
            <a:spLocks noGrp="1"/>
          </p:cNvSpPr>
          <p:nvPr>
            <p:ph type="body" idx="1"/>
          </p:nvPr>
        </p:nvSpPr>
        <p:spPr>
          <a:xfrm>
            <a:off x="311700" y="1152475"/>
            <a:ext cx="8520600" cy="79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In Section B of exam 1 you will ONLY be asked about MEDIA INDUSTRIES and AUDIENCES for these set products, This means you don’t analyse what you see, but what you know about how they are made and who they are made by:</a:t>
            </a:r>
            <a:endParaRPr/>
          </a:p>
        </p:txBody>
      </p:sp>
      <p:sp>
        <p:nvSpPr>
          <p:cNvPr id="708" name="Google Shape;708;p93"/>
          <p:cNvSpPr txBox="1">
            <a:spLocks noGrp="1"/>
          </p:cNvSpPr>
          <p:nvPr>
            <p:ph type="title"/>
          </p:nvPr>
        </p:nvSpPr>
        <p:spPr>
          <a:xfrm>
            <a:off x="155300" y="221350"/>
            <a:ext cx="6392700" cy="7965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rgbClr val="FF0000"/>
                </a:solidFill>
              </a:rPr>
              <a:t>SECTION B: Component 1</a:t>
            </a:r>
            <a:endParaRPr sz="3600" b="1">
              <a:solidFill>
                <a:srgbClr val="FF0000"/>
              </a:solidFill>
            </a:endParaRPr>
          </a:p>
        </p:txBody>
      </p:sp>
      <p:pic>
        <p:nvPicPr>
          <p:cNvPr id="709" name="Google Shape;709;p93"/>
          <p:cNvPicPr preferRelativeResize="0"/>
          <p:nvPr/>
        </p:nvPicPr>
        <p:blipFill rotWithShape="1">
          <a:blip r:embed="rId3">
            <a:alphaModFix/>
          </a:blip>
          <a:srcRect t="52554" r="12960"/>
          <a:stretch/>
        </p:blipFill>
        <p:spPr>
          <a:xfrm>
            <a:off x="352000" y="2256675"/>
            <a:ext cx="8440001" cy="19547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4"/>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8400" b="1">
                <a:solidFill>
                  <a:srgbClr val="FF0000"/>
                </a:solidFill>
              </a:rPr>
              <a:t>THE ARCHERS</a:t>
            </a:r>
            <a:endParaRPr sz="8400" b="1">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Listen </a:t>
            </a:r>
            <a:r>
              <a:rPr lang="en-GB" u="sng">
                <a:solidFill>
                  <a:schemeClr val="hlink"/>
                </a:solidFill>
                <a:hlinkClick r:id="rId3"/>
              </a:rPr>
              <a:t>here </a:t>
            </a:r>
            <a:r>
              <a:rPr lang="en-GB"/>
              <a:t>for essential Archers storyline!</a:t>
            </a:r>
            <a:endParaRPr/>
          </a:p>
        </p:txBody>
      </p:sp>
      <p:sp>
        <p:nvSpPr>
          <p:cNvPr id="720" name="Google Shape;720;p95"/>
          <p:cNvSpPr txBox="1">
            <a:spLocks noGrp="1"/>
          </p:cNvSpPr>
          <p:nvPr>
            <p:ph type="body" idx="1"/>
          </p:nvPr>
        </p:nvSpPr>
        <p:spPr>
          <a:xfrm>
            <a:off x="278525" y="1159100"/>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Font typeface="Arial"/>
              <a:buNone/>
            </a:pPr>
            <a:r>
              <a:rPr lang="en-GB" sz="1200" b="1" u="sng">
                <a:solidFill>
                  <a:schemeClr val="dk1"/>
                </a:solidFill>
                <a:latin typeface="Calibri"/>
                <a:ea typeface="Calibri"/>
                <a:cs typeface="Calibri"/>
                <a:sym typeface="Calibri"/>
              </a:rPr>
              <a:t>Some Key facts – The Archers </a:t>
            </a:r>
            <a:r>
              <a:rPr lang="en-GB" sz="1200" b="1" u="sng">
                <a:solidFill>
                  <a:srgbClr val="FF0000"/>
                </a:solidFill>
                <a:latin typeface="Calibri"/>
                <a:ea typeface="Calibri"/>
                <a:cs typeface="Calibri"/>
                <a:sym typeface="Calibri"/>
              </a:rPr>
              <a:t>(see product factsheet for more)</a:t>
            </a:r>
            <a:endParaRPr sz="1200" b="1" u="sng">
              <a:solidFill>
                <a:srgbClr val="FF0000"/>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endParaRPr sz="1200" b="1" u="sng">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sz="1200">
                <a:solidFill>
                  <a:schemeClr val="dk1"/>
                </a:solidFill>
                <a:latin typeface="Calibri"/>
                <a:ea typeface="Calibri"/>
                <a:cs typeface="Calibri"/>
                <a:sym typeface="Calibri"/>
              </a:rPr>
              <a:t>On Radio 4, 5 million listeners, run for 65 years, 6 x 13 min episodes a week, omnibus on Sunday.  Set in Ambridge, Borsetshire, English Midlands 'contemporary drama in rural setting‘.</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sz="1200">
                <a:solidFill>
                  <a:schemeClr val="dk1"/>
                </a:solidFill>
                <a:latin typeface="Calibri"/>
                <a:ea typeface="Calibri"/>
                <a:cs typeface="Calibri"/>
                <a:sym typeface="Calibri"/>
              </a:rPr>
              <a:t> </a:t>
            </a:r>
            <a:endParaRPr sz="1200">
              <a:solidFill>
                <a:schemeClr val="dk1"/>
              </a:solidFill>
            </a:endParaRPr>
          </a:p>
          <a:p>
            <a:pPr marL="0" lvl="0" indent="0" algn="l" rtl="0">
              <a:lnSpc>
                <a:spcPct val="100000"/>
              </a:lnSpc>
              <a:spcBef>
                <a:spcPts val="0"/>
              </a:spcBef>
              <a:spcAft>
                <a:spcPts val="0"/>
              </a:spcAft>
              <a:buClr>
                <a:schemeClr val="dk1"/>
              </a:buClr>
              <a:buFont typeface="Arial"/>
              <a:buNone/>
            </a:pPr>
            <a:r>
              <a:rPr lang="en-GB" sz="1200" b="1">
                <a:solidFill>
                  <a:schemeClr val="dk1"/>
                </a:solidFill>
                <a:latin typeface="Calibri"/>
                <a:ea typeface="Calibri"/>
                <a:cs typeface="Calibri"/>
                <a:sym typeface="Calibri"/>
              </a:rPr>
              <a:t>Historical</a:t>
            </a:r>
            <a:r>
              <a:rPr lang="en-GB" sz="1200">
                <a:solidFill>
                  <a:schemeClr val="dk1"/>
                </a:solidFill>
                <a:latin typeface="Calibri"/>
                <a:ea typeface="Calibri"/>
                <a:cs typeface="Calibri"/>
                <a:sym typeface="Calibri"/>
              </a:rPr>
              <a:t> – purpose in early 50’s to educate farmers</a:t>
            </a:r>
            <a:endParaRPr sz="1200">
              <a:solidFill>
                <a:schemeClr val="dk1"/>
              </a:solidFill>
            </a:endParaRPr>
          </a:p>
          <a:p>
            <a:pPr marL="0" lvl="0" indent="0" algn="l" rtl="0">
              <a:lnSpc>
                <a:spcPct val="100000"/>
              </a:lnSpc>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sz="1200" b="1">
                <a:solidFill>
                  <a:schemeClr val="dk1"/>
                </a:solidFill>
                <a:latin typeface="Calibri"/>
                <a:ea typeface="Calibri"/>
                <a:cs typeface="Calibri"/>
                <a:sym typeface="Calibri"/>
              </a:rPr>
              <a:t>Socio-cultural</a:t>
            </a:r>
            <a:r>
              <a:rPr lang="en-GB" sz="1200">
                <a:solidFill>
                  <a:schemeClr val="dk1"/>
                </a:solidFill>
                <a:latin typeface="Calibri"/>
                <a:ea typeface="Calibri"/>
                <a:cs typeface="Calibri"/>
                <a:sym typeface="Calibri"/>
              </a:rPr>
              <a:t> - ‘real time’, real events, controversial storylines,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sz="1200">
                <a:solidFill>
                  <a:schemeClr val="dk1"/>
                </a:solidFill>
                <a:latin typeface="Calibri"/>
                <a:ea typeface="Calibri"/>
                <a:cs typeface="Calibri"/>
                <a:sym typeface="Calibri"/>
              </a:rPr>
              <a:t>multi-strand narratives (typical ‘soap’ conventions.)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sz="1200">
                <a:solidFill>
                  <a:schemeClr val="dk1"/>
                </a:solidFill>
                <a:latin typeface="Calibri"/>
                <a:ea typeface="Calibri"/>
                <a:cs typeface="Calibri"/>
                <a:sym typeface="Calibri"/>
              </a:rPr>
              <a:t> </a:t>
            </a:r>
            <a:endParaRPr sz="1200">
              <a:solidFill>
                <a:schemeClr val="dk1"/>
              </a:solidFill>
            </a:endParaRPr>
          </a:p>
          <a:p>
            <a:pPr marL="0" lvl="0" indent="0" algn="l" rtl="0">
              <a:lnSpc>
                <a:spcPct val="100000"/>
              </a:lnSpc>
              <a:spcBef>
                <a:spcPts val="0"/>
              </a:spcBef>
              <a:spcAft>
                <a:spcPts val="0"/>
              </a:spcAft>
              <a:buClr>
                <a:schemeClr val="dk1"/>
              </a:buClr>
              <a:buFont typeface="Arial"/>
              <a:buNone/>
            </a:pPr>
            <a:r>
              <a:rPr lang="en-GB" sz="1200">
                <a:solidFill>
                  <a:schemeClr val="dk1"/>
                </a:solidFill>
                <a:latin typeface="Calibri"/>
                <a:ea typeface="Calibri"/>
                <a:cs typeface="Calibri"/>
                <a:sym typeface="Calibri"/>
              </a:rPr>
              <a:t>BBC - licence fee, 'educate, entertainment, inform'-charter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sz="1200" b="1">
                <a:solidFill>
                  <a:schemeClr val="dk1"/>
                </a:solidFill>
                <a:latin typeface="Calibri"/>
                <a:ea typeface="Calibri"/>
                <a:cs typeface="Calibri"/>
                <a:sym typeface="Calibri"/>
              </a:rPr>
              <a:t>Convergence</a:t>
            </a:r>
            <a:r>
              <a:rPr lang="en-GB" sz="1200">
                <a:solidFill>
                  <a:schemeClr val="dk1"/>
                </a:solidFill>
                <a:latin typeface="Calibri"/>
                <a:ea typeface="Calibri"/>
                <a:cs typeface="Calibri"/>
                <a:sym typeface="Calibri"/>
              </a:rPr>
              <a:t> - Facebook, website, twitter, Radio 4 Xtra, download podcast, I-player</a:t>
            </a:r>
            <a:endParaRPr sz="1200">
              <a:solidFill>
                <a:schemeClr val="dk1"/>
              </a:solidFill>
            </a:endParaRPr>
          </a:p>
          <a:p>
            <a:pPr marL="0" lvl="0" indent="0" algn="l" rtl="0">
              <a:lnSpc>
                <a:spcPct val="100000"/>
              </a:lnSpc>
              <a:spcBef>
                <a:spcPts val="0"/>
              </a:spcBef>
              <a:spcAft>
                <a:spcPts val="0"/>
              </a:spcAft>
              <a:buClr>
                <a:schemeClr val="dk1"/>
              </a:buClr>
              <a:buFont typeface="Arial"/>
              <a:buNone/>
            </a:pPr>
            <a:r>
              <a:rPr lang="en-GB" sz="1200">
                <a:solidFill>
                  <a:schemeClr val="dk1"/>
                </a:solidFill>
                <a:latin typeface="Calibri"/>
                <a:ea typeface="Calibri"/>
                <a:cs typeface="Calibri"/>
                <a:sym typeface="Calibri"/>
              </a:rPr>
              <a:t> </a:t>
            </a:r>
            <a:endParaRPr sz="1200">
              <a:solidFill>
                <a:schemeClr val="dk1"/>
              </a:solidFill>
            </a:endParaRPr>
          </a:p>
          <a:p>
            <a:pPr marL="0" lvl="0" indent="0" algn="l" rtl="0">
              <a:lnSpc>
                <a:spcPct val="100000"/>
              </a:lnSpc>
              <a:spcBef>
                <a:spcPts val="0"/>
              </a:spcBef>
              <a:spcAft>
                <a:spcPts val="0"/>
              </a:spcAft>
              <a:buClr>
                <a:schemeClr val="dk1"/>
              </a:buClr>
              <a:buFont typeface="Arial"/>
              <a:buNone/>
            </a:pPr>
            <a:r>
              <a:rPr lang="en-GB" sz="1200">
                <a:solidFill>
                  <a:schemeClr val="dk1"/>
                </a:solidFill>
                <a:latin typeface="Calibri"/>
                <a:ea typeface="Calibri"/>
                <a:cs typeface="Calibri"/>
                <a:sym typeface="Calibri"/>
              </a:rPr>
              <a:t>Soap </a:t>
            </a:r>
            <a:r>
              <a:rPr lang="en-GB" sz="1200" b="1">
                <a:solidFill>
                  <a:schemeClr val="dk1"/>
                </a:solidFill>
                <a:latin typeface="Calibri"/>
                <a:ea typeface="Calibri"/>
                <a:cs typeface="Calibri"/>
                <a:sym typeface="Calibri"/>
              </a:rPr>
              <a:t>audience</a:t>
            </a:r>
            <a:r>
              <a:rPr lang="en-GB" sz="1200">
                <a:solidFill>
                  <a:schemeClr val="dk1"/>
                </a:solidFill>
                <a:latin typeface="Calibri"/>
                <a:ea typeface="Calibri"/>
                <a:cs typeface="Calibri"/>
                <a:sym typeface="Calibri"/>
              </a:rPr>
              <a:t> - traditionally women (originally farmers) some recent complaints-too melodramatic, too 'TV' soap but drawing in new listeners. Older </a:t>
            </a:r>
            <a:r>
              <a:rPr lang="en-GB" sz="1200" b="1">
                <a:solidFill>
                  <a:schemeClr val="dk1"/>
                </a:solidFill>
                <a:latin typeface="Calibri"/>
                <a:ea typeface="Calibri"/>
                <a:cs typeface="Calibri"/>
                <a:sym typeface="Calibri"/>
              </a:rPr>
              <a:t>demographic</a:t>
            </a:r>
            <a:r>
              <a:rPr lang="en-GB" sz="1200">
                <a:solidFill>
                  <a:schemeClr val="dk1"/>
                </a:solidFill>
                <a:latin typeface="Calibri"/>
                <a:ea typeface="Calibri"/>
                <a:cs typeface="Calibri"/>
                <a:sym typeface="Calibri"/>
              </a:rPr>
              <a:t>, loyal listeners, higher </a:t>
            </a:r>
            <a:r>
              <a:rPr lang="en-GB" sz="1200" b="1">
                <a:solidFill>
                  <a:schemeClr val="dk1"/>
                </a:solidFill>
                <a:latin typeface="Calibri"/>
                <a:ea typeface="Calibri"/>
                <a:cs typeface="Calibri"/>
                <a:sym typeface="Calibri"/>
              </a:rPr>
              <a:t>socio-economic</a:t>
            </a: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niche</a:t>
            </a:r>
            <a:r>
              <a:rPr lang="en-GB" sz="1200">
                <a:solidFill>
                  <a:schemeClr val="dk1"/>
                </a:solidFill>
                <a:latin typeface="Calibri"/>
                <a:ea typeface="Calibri"/>
                <a:cs typeface="Calibri"/>
                <a:sym typeface="Calibri"/>
              </a:rPr>
              <a:t> audience. </a:t>
            </a:r>
            <a:endParaRPr sz="1200">
              <a:solidFill>
                <a:schemeClr val="dk1"/>
              </a:solidFill>
            </a:endParaRPr>
          </a:p>
          <a:p>
            <a:pPr marL="0" lvl="0" indent="0" algn="l" rtl="0">
              <a:lnSpc>
                <a:spcPct val="100000"/>
              </a:lnSpc>
              <a:spcBef>
                <a:spcPts val="0"/>
              </a:spcBef>
              <a:spcAft>
                <a:spcPts val="0"/>
              </a:spcAft>
              <a:buClr>
                <a:schemeClr val="dk1"/>
              </a:buClr>
              <a:buFont typeface="Arial"/>
              <a:buNone/>
            </a:pPr>
            <a:r>
              <a:rPr lang="en-GB" sz="1200">
                <a:solidFill>
                  <a:schemeClr val="dk1"/>
                </a:solidFill>
                <a:latin typeface="Calibri"/>
                <a:ea typeface="Calibri"/>
                <a:cs typeface="Calibri"/>
                <a:sym typeface="Calibri"/>
              </a:rPr>
              <a:t> </a:t>
            </a:r>
            <a:endParaRPr sz="1200">
              <a:solidFill>
                <a:schemeClr val="dk1"/>
              </a:solidFill>
            </a:endParaRPr>
          </a:p>
          <a:p>
            <a:pPr marL="0" lvl="0" indent="0" algn="l" rtl="0">
              <a:lnSpc>
                <a:spcPct val="100000"/>
              </a:lnSpc>
              <a:spcBef>
                <a:spcPts val="0"/>
              </a:spcBef>
              <a:spcAft>
                <a:spcPts val="0"/>
              </a:spcAft>
              <a:buClr>
                <a:schemeClr val="dk1"/>
              </a:buClr>
              <a:buFont typeface="Arial"/>
              <a:buNone/>
            </a:pPr>
            <a:r>
              <a:rPr lang="en-GB" sz="1200" b="1">
                <a:solidFill>
                  <a:schemeClr val="dk1"/>
                </a:solidFill>
                <a:latin typeface="Calibri"/>
                <a:ea typeface="Calibri"/>
                <a:cs typeface="Calibri"/>
                <a:sym typeface="Calibri"/>
              </a:rPr>
              <a:t>Uses and gratification </a:t>
            </a:r>
            <a:r>
              <a:rPr lang="en-GB" sz="1200">
                <a:solidFill>
                  <a:schemeClr val="dk1"/>
                </a:solidFill>
                <a:latin typeface="Calibri"/>
                <a:ea typeface="Calibri"/>
                <a:cs typeface="Calibri"/>
                <a:sym typeface="Calibri"/>
              </a:rPr>
              <a:t>- personal identification, escapism/entertainment, social interaction, information ?? </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9" name="Google Shape;199;p33"/>
          <p:cNvPicPr preferRelativeResize="0"/>
          <p:nvPr/>
        </p:nvPicPr>
        <p:blipFill>
          <a:blip r:embed="rId3">
            <a:alphaModFix/>
          </a:blip>
          <a:stretch>
            <a:fillRect/>
          </a:stretch>
        </p:blipFill>
        <p:spPr>
          <a:xfrm>
            <a:off x="0" y="19262"/>
            <a:ext cx="9144000" cy="5104977"/>
          </a:xfrm>
          <a:prstGeom prst="rect">
            <a:avLst/>
          </a:prstGeom>
          <a:noFill/>
          <a:ln>
            <a:noFill/>
          </a:ln>
        </p:spPr>
      </p:pic>
      <p:pic>
        <p:nvPicPr>
          <p:cNvPr id="200" name="Google Shape;200;p33"/>
          <p:cNvPicPr preferRelativeResize="0"/>
          <p:nvPr/>
        </p:nvPicPr>
        <p:blipFill>
          <a:blip r:embed="rId4">
            <a:alphaModFix/>
          </a:blip>
          <a:stretch>
            <a:fillRect/>
          </a:stretch>
        </p:blipFill>
        <p:spPr>
          <a:xfrm>
            <a:off x="8149300" y="4043852"/>
            <a:ext cx="633425" cy="806748"/>
          </a:xfrm>
          <a:prstGeom prst="rect">
            <a:avLst/>
          </a:prstGeom>
          <a:noFill/>
          <a:ln>
            <a:noFill/>
          </a:ln>
        </p:spPr>
      </p:pic>
      <p:pic>
        <p:nvPicPr>
          <p:cNvPr id="201" name="Google Shape;201;p33"/>
          <p:cNvPicPr preferRelativeResize="0"/>
          <p:nvPr/>
        </p:nvPicPr>
        <p:blipFill>
          <a:blip r:embed="rId5">
            <a:alphaModFix/>
          </a:blip>
          <a:stretch>
            <a:fillRect/>
          </a:stretch>
        </p:blipFill>
        <p:spPr>
          <a:xfrm>
            <a:off x="7818875" y="4281500"/>
            <a:ext cx="878649" cy="4923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6"/>
          <p:cNvSpPr txBox="1">
            <a:spLocks noGrp="1"/>
          </p:cNvSpPr>
          <p:nvPr>
            <p:ph type="title"/>
          </p:nvPr>
        </p:nvSpPr>
        <p:spPr>
          <a:xfrm>
            <a:off x="311700" y="445025"/>
            <a:ext cx="8520600" cy="572700"/>
          </a:xfrm>
          <a:prstGeom prst="rect">
            <a:avLst/>
          </a:prstGeom>
          <a:solidFill>
            <a:srgbClr val="FF99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Answering The Archers Exam Questions</a:t>
            </a:r>
            <a:endParaRPr>
              <a:solidFill>
                <a:srgbClr val="FFFFFF"/>
              </a:solidFill>
            </a:endParaRPr>
          </a:p>
        </p:txBody>
      </p:sp>
      <p:sp>
        <p:nvSpPr>
          <p:cNvPr id="726" name="Google Shape;726;p9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Font typeface="Arial"/>
              <a:buNone/>
            </a:pPr>
            <a:r>
              <a:rPr lang="en-GB" b="1" u="sng">
                <a:solidFill>
                  <a:schemeClr val="dk1"/>
                </a:solidFill>
                <a:latin typeface="Calibri"/>
                <a:ea typeface="Calibri"/>
                <a:cs typeface="Calibri"/>
                <a:sym typeface="Calibri"/>
              </a:rPr>
              <a:t>Exam style questions:</a:t>
            </a:r>
            <a:endParaRPr sz="1400">
              <a:solidFill>
                <a:schemeClr val="dk1"/>
              </a:solidFill>
            </a:endParaRPr>
          </a:p>
          <a:p>
            <a:pPr marL="0" lvl="0" indent="0" algn="l" rtl="0">
              <a:lnSpc>
                <a:spcPct val="100000"/>
              </a:lnSpc>
              <a:spcBef>
                <a:spcPts val="0"/>
              </a:spcBef>
              <a:spcAft>
                <a:spcPts val="0"/>
              </a:spcAft>
              <a:buClr>
                <a:schemeClr val="dk1"/>
              </a:buClr>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a:solidFill>
                  <a:srgbClr val="FF0000"/>
                </a:solidFill>
                <a:latin typeface="Calibri"/>
                <a:ea typeface="Calibri"/>
                <a:cs typeface="Calibri"/>
                <a:sym typeface="Calibri"/>
              </a:rPr>
              <a:t>How would you answer these?  The ‘ideal’ answers from the exam spec are on next few slides – write your answers then we’ll look at how many marks you might get / how you could get more. </a:t>
            </a:r>
            <a:endParaRPr>
              <a:solidFill>
                <a:srgbClr val="FF0000"/>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a:solidFill>
                  <a:schemeClr val="dk1"/>
                </a:solidFill>
                <a:latin typeface="Calibri"/>
                <a:ea typeface="Calibri"/>
                <a:cs typeface="Calibri"/>
                <a:sym typeface="Calibri"/>
              </a:rPr>
              <a:t>Which radio station broadcasts The Archers? [1]</a:t>
            </a:r>
            <a:endParaRPr sz="1400">
              <a:solidFill>
                <a:schemeClr val="dk1"/>
              </a:solidFill>
            </a:endParaRPr>
          </a:p>
          <a:p>
            <a:pPr marL="0" lvl="0" indent="0" algn="l" rtl="0">
              <a:lnSpc>
                <a:spcPct val="100000"/>
              </a:lnSpc>
              <a:spcBef>
                <a:spcPts val="0"/>
              </a:spcBef>
              <a:spcAft>
                <a:spcPts val="0"/>
              </a:spcAft>
              <a:buClr>
                <a:schemeClr val="dk1"/>
              </a:buClr>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a:solidFill>
                  <a:schemeClr val="dk1"/>
                </a:solidFill>
                <a:latin typeface="Calibri"/>
                <a:ea typeface="Calibri"/>
                <a:cs typeface="Calibri"/>
                <a:sym typeface="Calibri"/>
              </a:rPr>
              <a:t>Identify two audiences for The Archers. [1]</a:t>
            </a:r>
            <a:endParaRPr sz="1400">
              <a:solidFill>
                <a:schemeClr val="dk1"/>
              </a:solidFill>
            </a:endParaRPr>
          </a:p>
          <a:p>
            <a:pPr marL="0" lvl="0" indent="0" algn="l" rtl="0">
              <a:lnSpc>
                <a:spcPct val="100000"/>
              </a:lnSpc>
              <a:spcBef>
                <a:spcPts val="0"/>
              </a:spcBef>
              <a:spcAft>
                <a:spcPts val="0"/>
              </a:spcAft>
              <a:buClr>
                <a:schemeClr val="dk1"/>
              </a:buClr>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a:solidFill>
                  <a:schemeClr val="dk1"/>
                </a:solidFill>
                <a:latin typeface="Calibri"/>
                <a:ea typeface="Calibri"/>
                <a:cs typeface="Calibri"/>
                <a:sym typeface="Calibri"/>
              </a:rPr>
              <a:t>Explain two ways in which they are targeted. [4]</a:t>
            </a:r>
            <a:endParaRPr sz="1400">
              <a:solidFill>
                <a:schemeClr val="dk1"/>
              </a:solidFill>
            </a:endParaRPr>
          </a:p>
          <a:p>
            <a:pPr marL="0" lvl="0" indent="0" algn="l" rtl="0">
              <a:lnSpc>
                <a:spcPct val="100000"/>
              </a:lnSpc>
              <a:spcBef>
                <a:spcPts val="0"/>
              </a:spcBef>
              <a:spcAft>
                <a:spcPts val="0"/>
              </a:spcAft>
              <a:buClr>
                <a:schemeClr val="dk1"/>
              </a:buClr>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a:solidFill>
                  <a:schemeClr val="dk1"/>
                </a:solidFill>
                <a:latin typeface="Calibri"/>
                <a:ea typeface="Calibri"/>
                <a:cs typeface="Calibri"/>
                <a:sym typeface="Calibri"/>
              </a:rPr>
              <a:t>Explain why the audiences you have identified may listen to the program.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Font typeface="Arial"/>
              <a:buNone/>
            </a:pPr>
            <a:r>
              <a:rPr lang="en-GB">
                <a:solidFill>
                  <a:schemeClr val="dk1"/>
                </a:solidFill>
                <a:latin typeface="Calibri"/>
                <a:ea typeface="Calibri"/>
                <a:cs typeface="Calibri"/>
                <a:sym typeface="Calibri"/>
              </a:rPr>
              <a:t>Refer to the Uses and Gratification theory in your answer. [12] </a:t>
            </a:r>
            <a:endParaRPr>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7"/>
          <p:cNvSpPr txBox="1">
            <a:spLocks noGrp="1"/>
          </p:cNvSpPr>
          <p:nvPr>
            <p:ph type="title"/>
          </p:nvPr>
        </p:nvSpPr>
        <p:spPr>
          <a:xfrm>
            <a:off x="311700" y="445025"/>
            <a:ext cx="8520600" cy="572700"/>
          </a:xfrm>
          <a:prstGeom prst="rect">
            <a:avLst/>
          </a:prstGeom>
          <a:solidFill>
            <a:srgbClr val="FF99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ANSWERS</a:t>
            </a:r>
            <a:endParaRPr>
              <a:solidFill>
                <a:srgbClr val="FFFFFF"/>
              </a:solidFill>
            </a:endParaRPr>
          </a:p>
        </p:txBody>
      </p:sp>
      <p:pic>
        <p:nvPicPr>
          <p:cNvPr id="732" name="Google Shape;732;p97"/>
          <p:cNvPicPr preferRelativeResize="0"/>
          <p:nvPr/>
        </p:nvPicPr>
        <p:blipFill rotWithShape="1">
          <a:blip r:embed="rId3">
            <a:alphaModFix/>
          </a:blip>
          <a:srcRect l="9591" t="13782" r="23334" b="24132"/>
          <a:stretch/>
        </p:blipFill>
        <p:spPr>
          <a:xfrm>
            <a:off x="219022" y="1440750"/>
            <a:ext cx="4271850" cy="2965574"/>
          </a:xfrm>
          <a:prstGeom prst="rect">
            <a:avLst/>
          </a:prstGeom>
          <a:noFill/>
          <a:ln>
            <a:noFill/>
          </a:ln>
        </p:spPr>
      </p:pic>
      <p:pic>
        <p:nvPicPr>
          <p:cNvPr id="733" name="Google Shape;733;p97"/>
          <p:cNvPicPr preferRelativeResize="0"/>
          <p:nvPr/>
        </p:nvPicPr>
        <p:blipFill rotWithShape="1">
          <a:blip r:embed="rId4">
            <a:alphaModFix/>
          </a:blip>
          <a:srcRect l="10577" t="12795" r="22308" b="13880"/>
          <a:stretch/>
        </p:blipFill>
        <p:spPr>
          <a:xfrm>
            <a:off x="4566126" y="1380414"/>
            <a:ext cx="3766499" cy="308625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98"/>
          <p:cNvSpPr txBox="1">
            <a:spLocks noGrp="1"/>
          </p:cNvSpPr>
          <p:nvPr>
            <p:ph type="title"/>
          </p:nvPr>
        </p:nvSpPr>
        <p:spPr>
          <a:xfrm>
            <a:off x="311700" y="445025"/>
            <a:ext cx="2555400" cy="572700"/>
          </a:xfrm>
          <a:prstGeom prst="rect">
            <a:avLst/>
          </a:prstGeom>
          <a:solidFill>
            <a:srgbClr val="FF99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ANSWERS</a:t>
            </a:r>
            <a:endParaRPr>
              <a:solidFill>
                <a:srgbClr val="FFFFFF"/>
              </a:solidFill>
            </a:endParaRPr>
          </a:p>
        </p:txBody>
      </p:sp>
      <p:sp>
        <p:nvSpPr>
          <p:cNvPr id="739" name="Google Shape;739;p98"/>
          <p:cNvSpPr txBox="1">
            <a:spLocks noGrp="1"/>
          </p:cNvSpPr>
          <p:nvPr>
            <p:ph type="body" idx="1"/>
          </p:nvPr>
        </p:nvSpPr>
        <p:spPr>
          <a:xfrm>
            <a:off x="311700" y="1152475"/>
            <a:ext cx="27942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Explain why the audiences you have identified may listen to the program.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Refer to the Uses and Gratification theory in your answer. [12] </a:t>
            </a:r>
            <a:endParaRPr/>
          </a:p>
        </p:txBody>
      </p:sp>
      <p:pic>
        <p:nvPicPr>
          <p:cNvPr id="740" name="Google Shape;740;p98"/>
          <p:cNvPicPr preferRelativeResize="0"/>
          <p:nvPr/>
        </p:nvPicPr>
        <p:blipFill rotWithShape="1">
          <a:blip r:embed="rId3">
            <a:alphaModFix/>
          </a:blip>
          <a:srcRect l="11919" t="13109" r="25643" b="11116"/>
          <a:stretch/>
        </p:blipFill>
        <p:spPr>
          <a:xfrm>
            <a:off x="3079450" y="315950"/>
            <a:ext cx="5303501" cy="48275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p9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graphicFrame>
        <p:nvGraphicFramePr>
          <p:cNvPr id="747" name="Google Shape;747;p99"/>
          <p:cNvGraphicFramePr/>
          <p:nvPr/>
        </p:nvGraphicFramePr>
        <p:xfrm>
          <a:off x="620300" y="326000"/>
          <a:ext cx="8489825" cy="4588775"/>
        </p:xfrm>
        <a:graphic>
          <a:graphicData uri="http://schemas.openxmlformats.org/drawingml/2006/table">
            <a:tbl>
              <a:tblPr bandRow="1">
                <a:noFill/>
                <a:tableStyleId>{2EB11A43-D1D8-43B6-AAEC-D16AC6542539}</a:tableStyleId>
              </a:tblPr>
              <a:tblGrid>
                <a:gridCol w="2171700">
                  <a:extLst>
                    <a:ext uri="{9D8B030D-6E8A-4147-A177-3AD203B41FA5}">
                      <a16:colId xmlns:a16="http://schemas.microsoft.com/office/drawing/2014/main" val="20000"/>
                    </a:ext>
                  </a:extLst>
                </a:gridCol>
                <a:gridCol w="2770900">
                  <a:extLst>
                    <a:ext uri="{9D8B030D-6E8A-4147-A177-3AD203B41FA5}">
                      <a16:colId xmlns:a16="http://schemas.microsoft.com/office/drawing/2014/main" val="20001"/>
                    </a:ext>
                  </a:extLst>
                </a:gridCol>
                <a:gridCol w="3547225">
                  <a:extLst>
                    <a:ext uri="{9D8B030D-6E8A-4147-A177-3AD203B41FA5}">
                      <a16:colId xmlns:a16="http://schemas.microsoft.com/office/drawing/2014/main" val="20002"/>
                    </a:ext>
                  </a:extLst>
                </a:gridCol>
              </a:tblGrid>
              <a:tr h="1018975">
                <a:tc>
                  <a:txBody>
                    <a:bodyPr/>
                    <a:lstStyle/>
                    <a:p>
                      <a:pPr marL="0" lvl="0" indent="0" algn="l" rtl="0">
                        <a:spcBef>
                          <a:spcPts val="0"/>
                        </a:spcBef>
                        <a:spcAft>
                          <a:spcPts val="0"/>
                        </a:spcAft>
                        <a:buNone/>
                      </a:pPr>
                      <a:r>
                        <a:rPr lang="en-GB" sz="800" b="1">
                          <a:latin typeface="Calibri"/>
                          <a:ea typeface="Calibri"/>
                          <a:cs typeface="Calibri"/>
                          <a:sym typeface="Calibri"/>
                        </a:rPr>
                        <a:t>Production Context</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Produced by the BBC, publicly funded broadcaster.  Aired on Radio 4 the main spoken word station.</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Convergence with other technologies. Available on iPlayer and has presence on social media with websites/Twitter etc.</a:t>
                      </a:r>
                      <a:endParaRPr sz="800">
                        <a:latin typeface="Calibri"/>
                        <a:ea typeface="Calibri"/>
                        <a:cs typeface="Calibri"/>
                        <a:sym typeface="Calibri"/>
                      </a:endParaRPr>
                    </a:p>
                  </a:txBody>
                  <a:tcPr marL="68575" marR="68575" marT="0" marB="0">
                    <a:solidFill>
                      <a:srgbClr val="E7E6E6"/>
                    </a:solidFill>
                  </a:tcPr>
                </a:tc>
                <a:tc>
                  <a:txBody>
                    <a:bodyPr/>
                    <a:lstStyle/>
                    <a:p>
                      <a:pPr marL="0" lvl="0" indent="0" algn="l" rtl="0">
                        <a:spcBef>
                          <a:spcPts val="0"/>
                        </a:spcBef>
                        <a:spcAft>
                          <a:spcPts val="0"/>
                        </a:spcAft>
                        <a:buNone/>
                      </a:pPr>
                      <a:r>
                        <a:rPr lang="en-GB" sz="800" b="1">
                          <a:latin typeface="Calibri"/>
                          <a:ea typeface="Calibri"/>
                          <a:cs typeface="Calibri"/>
                          <a:sym typeface="Calibri"/>
                        </a:rPr>
                        <a:t>The Target Audience</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Original audience was agricultural workers.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Now audience mainly female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ABC1 demographic</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Older demographic 40 plus listeners who are targeted with storylines which they can relate to</a:t>
                      </a:r>
                      <a:endParaRPr sz="800">
                        <a:latin typeface="Calibri"/>
                        <a:ea typeface="Calibri"/>
                        <a:cs typeface="Calibri"/>
                        <a:sym typeface="Calibri"/>
                      </a:endParaRPr>
                    </a:p>
                    <a:p>
                      <a:pPr marL="0" lvl="0" indent="0" algn="l" rtl="0">
                        <a:spcBef>
                          <a:spcPts val="0"/>
                        </a:spcBef>
                        <a:spcAft>
                          <a:spcPts val="0"/>
                        </a:spcAft>
                        <a:buNone/>
                      </a:pPr>
                      <a:endParaRPr sz="800">
                        <a:latin typeface="Calibri"/>
                        <a:ea typeface="Calibri"/>
                        <a:cs typeface="Calibri"/>
                        <a:sym typeface="Calibri"/>
                      </a:endParaRPr>
                    </a:p>
                  </a:txBody>
                  <a:tcPr marL="68575" marR="68575" marT="0" marB="0">
                    <a:solidFill>
                      <a:srgbClr val="DEEBF6"/>
                    </a:solidFill>
                  </a:tcPr>
                </a:tc>
                <a:tc>
                  <a:txBody>
                    <a:bodyPr/>
                    <a:lstStyle/>
                    <a:p>
                      <a:pPr marL="0" lvl="0" indent="0" algn="l" rtl="0">
                        <a:spcBef>
                          <a:spcPts val="0"/>
                        </a:spcBef>
                        <a:spcAft>
                          <a:spcPts val="0"/>
                        </a:spcAft>
                        <a:buNone/>
                      </a:pPr>
                      <a:r>
                        <a:rPr lang="en-GB" sz="800" b="1">
                          <a:latin typeface="Calibri"/>
                          <a:ea typeface="Calibri"/>
                          <a:cs typeface="Calibri"/>
                          <a:sym typeface="Calibri"/>
                        </a:rPr>
                        <a:t>Messages and Values</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Strong community values.  Set in fictional village where everyone knows each other.</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Family values:  based round the Archer family</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Specific messages delivered through storylines.  For example introduced gay marriage and surrogacy and issues of drug supply in rural communities</a:t>
                      </a:r>
                      <a:endParaRPr sz="800">
                        <a:latin typeface="Calibri"/>
                        <a:ea typeface="Calibri"/>
                        <a:cs typeface="Calibri"/>
                        <a:sym typeface="Calibri"/>
                      </a:endParaRPr>
                    </a:p>
                  </a:txBody>
                  <a:tcPr marL="68575" marR="68575" marT="0" marB="0">
                    <a:solidFill>
                      <a:srgbClr val="FBE5D5"/>
                    </a:solidFill>
                  </a:tcPr>
                </a:tc>
                <a:extLst>
                  <a:ext uri="{0D108BD9-81ED-4DB2-BD59-A6C34878D82A}">
                    <a16:rowId xmlns:a16="http://schemas.microsoft.com/office/drawing/2014/main" val="10000"/>
                  </a:ext>
                </a:extLst>
              </a:tr>
              <a:tr h="1528475">
                <a:tc>
                  <a:txBody>
                    <a:bodyPr/>
                    <a:lstStyle/>
                    <a:p>
                      <a:pPr marL="0" lvl="0" indent="0" algn="l" rtl="0">
                        <a:spcBef>
                          <a:spcPts val="0"/>
                        </a:spcBef>
                        <a:spcAft>
                          <a:spcPts val="0"/>
                        </a:spcAft>
                        <a:buNone/>
                      </a:pPr>
                      <a:r>
                        <a:rPr lang="en-GB" sz="800" b="1">
                          <a:latin typeface="Calibri"/>
                          <a:ea typeface="Calibri"/>
                          <a:cs typeface="Calibri"/>
                          <a:sym typeface="Calibri"/>
                        </a:rPr>
                        <a:t>Social/ Cultural Context</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Covers contemporary issues which are in the news.  Helps shape national debate on issues such as domestic abuse with the Helen &amp; Rob story.</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Would include real events like the death of Princess Di, foot and mouth outbreak, and 9/11.  They would often re-record episodes to do this. </a:t>
                      </a:r>
                      <a:r>
                        <a:rPr lang="en-GB" sz="800">
                          <a:solidFill>
                            <a:srgbClr val="211D1E"/>
                          </a:solidFill>
                          <a:latin typeface="Calibri"/>
                          <a:ea typeface="Calibri"/>
                          <a:cs typeface="Calibri"/>
                          <a:sym typeface="Calibri"/>
                        </a:rPr>
                        <a:t>In the 1950s it was seen as a way of bring people together and even now people will discuss it but now that happens mostly online</a:t>
                      </a:r>
                      <a:endParaRPr sz="800">
                        <a:latin typeface="Calibri"/>
                        <a:ea typeface="Calibri"/>
                        <a:cs typeface="Calibri"/>
                        <a:sym typeface="Calibri"/>
                      </a:endParaRPr>
                    </a:p>
                  </a:txBody>
                  <a:tcPr marL="68575" marR="68575" marT="0" marB="0">
                    <a:solidFill>
                      <a:srgbClr val="E7E6E6"/>
                    </a:solidFill>
                  </a:tcPr>
                </a:tc>
                <a:tc gridSpan="2">
                  <a:txBody>
                    <a:bodyPr/>
                    <a:lstStyle/>
                    <a:p>
                      <a:pPr marL="0" lvl="0" indent="0" algn="ctr" rtl="0">
                        <a:spcBef>
                          <a:spcPts val="0"/>
                        </a:spcBef>
                        <a:spcAft>
                          <a:spcPts val="0"/>
                        </a:spcAft>
                        <a:buNone/>
                      </a:pPr>
                      <a:r>
                        <a:rPr lang="en-GB" sz="800" b="1">
                          <a:latin typeface="Calibri"/>
                          <a:ea typeface="Calibri"/>
                          <a:cs typeface="Calibri"/>
                          <a:sym typeface="Calibri"/>
                        </a:rPr>
                        <a:t>Uses and Gratifications</a:t>
                      </a:r>
                      <a:endParaRPr sz="800" b="1">
                        <a:latin typeface="Calibri"/>
                        <a:ea typeface="Calibri"/>
                        <a:cs typeface="Calibri"/>
                        <a:sym typeface="Calibri"/>
                      </a:endParaRPr>
                    </a:p>
                    <a:p>
                      <a:pPr marL="0" lvl="0" indent="0" algn="l" rtl="0">
                        <a:spcBef>
                          <a:spcPts val="0"/>
                        </a:spcBef>
                        <a:spcAft>
                          <a:spcPts val="0"/>
                        </a:spcAft>
                        <a:buNone/>
                      </a:pPr>
                      <a:r>
                        <a:rPr lang="en-GB" sz="800" b="1">
                          <a:latin typeface="Calibri"/>
                          <a:ea typeface="Calibri"/>
                          <a:cs typeface="Calibri"/>
                          <a:sym typeface="Calibri"/>
                        </a:rPr>
                        <a:t>Simple entertainment</a:t>
                      </a:r>
                      <a:r>
                        <a:rPr lang="en-GB" sz="800">
                          <a:latin typeface="Calibri"/>
                          <a:ea typeface="Calibri"/>
                          <a:cs typeface="Calibri"/>
                          <a:sym typeface="Calibri"/>
                        </a:rPr>
                        <a:t> – Story lines are designed to entertain the audience with trivial events like the ‘Flower and Produce’ show, they would be engaged by the ongoing storylines, reflect that their relationship was better than Rob and Helen’s</a:t>
                      </a:r>
                      <a:endParaRPr sz="800">
                        <a:latin typeface="Calibri"/>
                        <a:ea typeface="Calibri"/>
                        <a:cs typeface="Calibri"/>
                        <a:sym typeface="Calibri"/>
                      </a:endParaRPr>
                    </a:p>
                    <a:p>
                      <a:pPr marL="0" lvl="0" indent="0" algn="l" rtl="0">
                        <a:spcBef>
                          <a:spcPts val="0"/>
                        </a:spcBef>
                        <a:spcAft>
                          <a:spcPts val="0"/>
                        </a:spcAft>
                        <a:buNone/>
                      </a:pPr>
                      <a:r>
                        <a:rPr lang="en-GB" sz="800" b="1">
                          <a:latin typeface="Calibri"/>
                          <a:ea typeface="Calibri"/>
                          <a:cs typeface="Calibri"/>
                          <a:sym typeface="Calibri"/>
                        </a:rPr>
                        <a:t>Information and education</a:t>
                      </a:r>
                      <a:r>
                        <a:rPr lang="en-GB" sz="800">
                          <a:latin typeface="Calibri"/>
                          <a:ea typeface="Calibri"/>
                          <a:cs typeface="Calibri"/>
                          <a:sym typeface="Calibri"/>
                        </a:rPr>
                        <a:t> – Many storylines are designed to inform the public about current issues in agriculture such as intensive farming.  The plots educate the audience about issues like domestic violence. Gave information out about domestic abuse - warning signs and helpline, info about ‘Battered Women’s Syndrome’</a:t>
                      </a:r>
                      <a:endParaRPr sz="800">
                        <a:latin typeface="Calibri"/>
                        <a:ea typeface="Calibri"/>
                        <a:cs typeface="Calibri"/>
                        <a:sym typeface="Calibri"/>
                      </a:endParaRPr>
                    </a:p>
                    <a:p>
                      <a:pPr marL="0" lvl="0" indent="0" algn="l" rtl="0">
                        <a:spcBef>
                          <a:spcPts val="0"/>
                        </a:spcBef>
                        <a:spcAft>
                          <a:spcPts val="0"/>
                        </a:spcAft>
                        <a:buNone/>
                      </a:pPr>
                      <a:r>
                        <a:rPr lang="en-GB" sz="800" b="1">
                          <a:latin typeface="Calibri"/>
                          <a:ea typeface="Calibri"/>
                          <a:cs typeface="Calibri"/>
                          <a:sym typeface="Calibri"/>
                        </a:rPr>
                        <a:t>Personal identity</a:t>
                      </a:r>
                      <a:r>
                        <a:rPr lang="en-GB" sz="800">
                          <a:latin typeface="Calibri"/>
                          <a:ea typeface="Calibri"/>
                          <a:cs typeface="Calibri"/>
                          <a:sym typeface="Calibri"/>
                        </a:rPr>
                        <a:t> – The audience relates their own lives to those of the characters, see Helen as a role model as she stood up to Rob</a:t>
                      </a:r>
                      <a:endParaRPr sz="800">
                        <a:latin typeface="Calibri"/>
                        <a:ea typeface="Calibri"/>
                        <a:cs typeface="Calibri"/>
                        <a:sym typeface="Calibri"/>
                      </a:endParaRPr>
                    </a:p>
                    <a:p>
                      <a:pPr marL="0" lvl="0" indent="0" algn="l" rtl="0">
                        <a:spcBef>
                          <a:spcPts val="0"/>
                        </a:spcBef>
                        <a:spcAft>
                          <a:spcPts val="0"/>
                        </a:spcAft>
                        <a:buNone/>
                      </a:pPr>
                      <a:r>
                        <a:rPr lang="en-GB" sz="800" b="1">
                          <a:latin typeface="Calibri"/>
                          <a:ea typeface="Calibri"/>
                          <a:cs typeface="Calibri"/>
                          <a:sym typeface="Calibri"/>
                        </a:rPr>
                        <a:t>Social Interaction</a:t>
                      </a:r>
                      <a:r>
                        <a:rPr lang="en-GB" sz="800">
                          <a:latin typeface="Calibri"/>
                          <a:ea typeface="Calibri"/>
                          <a:cs typeface="Calibri"/>
                          <a:sym typeface="Calibri"/>
                        </a:rPr>
                        <a:t> – By using social media outlets, the audience can share their reactions to the programme with other listeners</a:t>
                      </a:r>
                      <a:endParaRPr sz="800">
                        <a:latin typeface="Calibri"/>
                        <a:ea typeface="Calibri"/>
                        <a:cs typeface="Calibri"/>
                        <a:sym typeface="Calibri"/>
                      </a:endParaRPr>
                    </a:p>
                    <a:p>
                      <a:pPr marL="0" lvl="0" indent="0" algn="l" rtl="0">
                        <a:spcBef>
                          <a:spcPts val="0"/>
                        </a:spcBef>
                        <a:spcAft>
                          <a:spcPts val="0"/>
                        </a:spcAft>
                        <a:buNone/>
                      </a:pPr>
                      <a:r>
                        <a:rPr lang="en-GB" sz="800" b="1">
                          <a:latin typeface="Calibri"/>
                          <a:ea typeface="Calibri"/>
                          <a:cs typeface="Calibri"/>
                          <a:sym typeface="Calibri"/>
                        </a:rPr>
                        <a:t>Escapism</a:t>
                      </a:r>
                      <a:r>
                        <a:rPr lang="en-GB" sz="800">
                          <a:latin typeface="Calibri"/>
                          <a:ea typeface="Calibri"/>
                          <a:cs typeface="Calibri"/>
                          <a:sym typeface="Calibri"/>
                        </a:rPr>
                        <a:t> – Many listeners wish they lived in an ‘idyllic’ English village and use the programme to imagine that they live in Ambridge. </a:t>
                      </a:r>
                      <a:endParaRPr sz="800">
                        <a:latin typeface="Calibri"/>
                        <a:ea typeface="Calibri"/>
                        <a:cs typeface="Calibri"/>
                        <a:sym typeface="Calibri"/>
                      </a:endParaRPr>
                    </a:p>
                  </a:txBody>
                  <a:tcPr marL="68575" marR="68575" marT="0" marB="0">
                    <a:solidFill>
                      <a:srgbClr val="FFF2CC"/>
                    </a:solidFill>
                  </a:tcPr>
                </a:tc>
                <a:tc hMerge="1">
                  <a:txBody>
                    <a:bodyPr/>
                    <a:lstStyle/>
                    <a:p>
                      <a:endParaRPr lang="en-US"/>
                    </a:p>
                  </a:txBody>
                  <a:tcPr/>
                </a:tc>
                <a:extLst>
                  <a:ext uri="{0D108BD9-81ED-4DB2-BD59-A6C34878D82A}">
                    <a16:rowId xmlns:a16="http://schemas.microsoft.com/office/drawing/2014/main" val="10001"/>
                  </a:ext>
                </a:extLst>
              </a:tr>
              <a:tr h="1151475">
                <a:tc>
                  <a:txBody>
                    <a:bodyPr/>
                    <a:lstStyle/>
                    <a:p>
                      <a:pPr marL="0" lvl="0" indent="0" algn="l" rtl="0">
                        <a:spcBef>
                          <a:spcPts val="0"/>
                        </a:spcBef>
                        <a:spcAft>
                          <a:spcPts val="0"/>
                        </a:spcAft>
                        <a:buNone/>
                      </a:pPr>
                      <a:r>
                        <a:rPr lang="en-GB" sz="800" b="1">
                          <a:latin typeface="Calibri"/>
                          <a:ea typeface="Calibri"/>
                          <a:cs typeface="Calibri"/>
                          <a:sym typeface="Calibri"/>
                        </a:rPr>
                        <a:t>Historical/Political Context</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Oldest ‘soap opera’ has been running for 65 years. Originally for farmers to gain information on crop developments.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Broadly neutral politically but covers issues of political interest to rural communities </a:t>
                      </a:r>
                      <a:endParaRPr sz="800">
                        <a:latin typeface="Calibri"/>
                        <a:ea typeface="Calibri"/>
                        <a:cs typeface="Calibri"/>
                        <a:sym typeface="Calibri"/>
                      </a:endParaRPr>
                    </a:p>
                  </a:txBody>
                  <a:tcPr marL="68575" marR="68575" marT="0" marB="0">
                    <a:solidFill>
                      <a:srgbClr val="E7E6E6"/>
                    </a:solidFill>
                  </a:tcPr>
                </a:tc>
                <a:tc gridSpan="2">
                  <a:txBody>
                    <a:bodyPr/>
                    <a:lstStyle/>
                    <a:p>
                      <a:pPr marL="0" lvl="0" indent="0" algn="ctr" rtl="0">
                        <a:spcBef>
                          <a:spcPts val="0"/>
                        </a:spcBef>
                        <a:spcAft>
                          <a:spcPts val="0"/>
                        </a:spcAft>
                        <a:buNone/>
                      </a:pPr>
                      <a:r>
                        <a:rPr lang="en-GB" sz="800" b="1">
                          <a:latin typeface="Calibri"/>
                          <a:ea typeface="Calibri"/>
                          <a:cs typeface="Calibri"/>
                          <a:sym typeface="Calibri"/>
                        </a:rPr>
                        <a:t>Representation</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tagline of ‘An everyday story of country life’ positions the listener to believe that the characters are typical of those found in rural communities.</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A number of stereotypical representations are used.  The large scale farmer, the small contractor, the village busybody.  These simplify the characters for the audience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Increasing representation of gay and minority ethnic characters used to increase audience and to reflect the diversity of British life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Clear use of victims and villain following gender stereotypes</a:t>
                      </a:r>
                      <a:endParaRPr sz="800">
                        <a:latin typeface="Calibri"/>
                        <a:ea typeface="Calibri"/>
                        <a:cs typeface="Calibri"/>
                        <a:sym typeface="Calibri"/>
                      </a:endParaRPr>
                    </a:p>
                  </a:txBody>
                  <a:tcPr marL="68575" marR="68575" marT="0" marB="0">
                    <a:solidFill>
                      <a:srgbClr val="E2EFD9"/>
                    </a:solidFill>
                  </a:tcPr>
                </a:tc>
                <a:tc hMerge="1">
                  <a:txBody>
                    <a:bodyPr/>
                    <a:lstStyle/>
                    <a:p>
                      <a:endParaRPr lang="en-US"/>
                    </a:p>
                  </a:txBody>
                  <a:tcPr/>
                </a:tc>
                <a:extLst>
                  <a:ext uri="{0D108BD9-81ED-4DB2-BD59-A6C34878D82A}">
                    <a16:rowId xmlns:a16="http://schemas.microsoft.com/office/drawing/2014/main" val="10002"/>
                  </a:ext>
                </a:extLst>
              </a:tr>
              <a:tr h="889850">
                <a:tc>
                  <a:txBody>
                    <a:bodyPr/>
                    <a:lstStyle/>
                    <a:p>
                      <a:pPr marL="0" lvl="0" indent="0" algn="l" rtl="0">
                        <a:spcBef>
                          <a:spcPts val="0"/>
                        </a:spcBef>
                        <a:spcAft>
                          <a:spcPts val="0"/>
                        </a:spcAft>
                        <a:buNone/>
                      </a:pPr>
                      <a:r>
                        <a:rPr lang="en-GB" sz="800" b="1">
                          <a:latin typeface="Calibri"/>
                          <a:ea typeface="Calibri"/>
                          <a:cs typeface="Calibri"/>
                          <a:sym typeface="Calibri"/>
                        </a:rPr>
                        <a:t>Key Terms and conventions</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Radio Soap Opera, Public Service Broadcasting, Convergence, OFCOM, licence fee, remit, omnibus, market share, brand identity. cliff-hangers, on going narratives, multi strand narratives, melodrama</a:t>
                      </a:r>
                      <a:endParaRPr sz="800">
                        <a:latin typeface="Calibri"/>
                        <a:ea typeface="Calibri"/>
                        <a:cs typeface="Calibri"/>
                        <a:sym typeface="Calibri"/>
                      </a:endParaRPr>
                    </a:p>
                    <a:p>
                      <a:pPr marL="0" lvl="0" indent="0" algn="l" rtl="0">
                        <a:spcBef>
                          <a:spcPts val="0"/>
                        </a:spcBef>
                        <a:spcAft>
                          <a:spcPts val="0"/>
                        </a:spcAft>
                        <a:buNone/>
                      </a:pPr>
                      <a:endParaRPr sz="800">
                        <a:latin typeface="Calibri"/>
                        <a:ea typeface="Calibri"/>
                        <a:cs typeface="Calibri"/>
                        <a:sym typeface="Calibri"/>
                      </a:endParaRPr>
                    </a:p>
                  </a:txBody>
                  <a:tcPr marL="68575" marR="68575" marT="0" marB="0">
                    <a:solidFill>
                      <a:srgbClr val="D5DCE4"/>
                    </a:solidFill>
                  </a:tcPr>
                </a:tc>
                <a:tc gridSpan="2">
                  <a:txBody>
                    <a:bodyPr/>
                    <a:lstStyle/>
                    <a:p>
                      <a:pPr marL="0" lvl="0" indent="0" algn="ctr" rtl="0">
                        <a:spcBef>
                          <a:spcPts val="0"/>
                        </a:spcBef>
                        <a:spcAft>
                          <a:spcPts val="0"/>
                        </a:spcAft>
                        <a:buNone/>
                      </a:pPr>
                      <a:r>
                        <a:rPr lang="en-GB" sz="800" b="1">
                          <a:latin typeface="Calibri"/>
                          <a:ea typeface="Calibri"/>
                          <a:cs typeface="Calibri"/>
                          <a:sym typeface="Calibri"/>
                        </a:rPr>
                        <a:t>Industry Information</a:t>
                      </a:r>
                      <a:endParaRPr sz="800" b="1">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radio industry was considered under threat from digital media like Youtube but has embraced change and found new ways of attracting listeners through digital platforms.  The BBC especially has been at the forefront with the introduction of the Radio IPlayer which The Archers can be accessed on. Radio 4 has maintained its position as the UK’s flagship spoken word station. Radio is regulated by OFCOM. There are two type of radio - commercial (has adverts) and Public Service (govt money, licence fee), not for profit, to benefit people and this is BBC Radio 4. BBC remit - education, inform and entertain. There is a tight production schedule that includes biannual meeting (pre-production) monthly recording session that last for 6 day (production) and the shows go to air 3-6 weeks after recording (post-production/ distribution)</a:t>
                      </a:r>
                      <a:endParaRPr sz="800">
                        <a:latin typeface="Calibri"/>
                        <a:ea typeface="Calibri"/>
                        <a:cs typeface="Calibri"/>
                        <a:sym typeface="Calibri"/>
                      </a:endParaRPr>
                    </a:p>
                  </a:txBody>
                  <a:tcPr marL="68575" marR="68575" marT="0" marB="0">
                    <a:solidFill>
                      <a:srgbClr val="CAC4EA"/>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48" name="Google Shape;748;p99"/>
          <p:cNvSpPr txBox="1"/>
          <p:nvPr/>
        </p:nvSpPr>
        <p:spPr>
          <a:xfrm rot="-5400000">
            <a:off x="-2280600" y="2405850"/>
            <a:ext cx="5075400" cy="399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lt1"/>
                </a:solidFill>
              </a:rPr>
              <a:t>KNOWLEDGE ORGANISER: THE ARCHERS</a:t>
            </a:r>
            <a:endParaRPr sz="1800" b="1">
              <a:solidFill>
                <a:schemeClr val="lt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00"/>
          <p:cNvSpPr txBox="1">
            <a:spLocks noGrp="1"/>
          </p:cNvSpPr>
          <p:nvPr>
            <p:ph type="title"/>
          </p:nvPr>
        </p:nvSpPr>
        <p:spPr>
          <a:xfrm>
            <a:off x="162725" y="445025"/>
            <a:ext cx="86697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sz="2400" b="1" u="sng">
                <a:solidFill>
                  <a:schemeClr val="hlink"/>
                </a:solidFill>
                <a:hlinkClick r:id="rId3"/>
              </a:rPr>
              <a:t>LINK</a:t>
            </a:r>
            <a:r>
              <a:rPr lang="en-GB" sz="2400" b="1">
                <a:solidFill>
                  <a:schemeClr val="hlink"/>
                </a:solidFill>
                <a:uFill>
                  <a:noFill/>
                </a:uFill>
                <a:hlinkClick r:id="rId3"/>
              </a:rPr>
              <a:t> </a:t>
            </a:r>
            <a:r>
              <a:rPr lang="en-GB" sz="2400">
                <a:solidFill>
                  <a:srgbClr val="FF0000"/>
                </a:solidFill>
              </a:rPr>
              <a:t>TO </a:t>
            </a:r>
            <a:r>
              <a:rPr lang="en-GB" sz="2400" u="sng">
                <a:solidFill>
                  <a:srgbClr val="FF0000"/>
                </a:solidFill>
              </a:rPr>
              <a:t>ALL</a:t>
            </a:r>
            <a:r>
              <a:rPr lang="en-GB" sz="2400">
                <a:solidFill>
                  <a:srgbClr val="FF0000"/>
                </a:solidFill>
              </a:rPr>
              <a:t> THE INFORMATION ON </a:t>
            </a:r>
            <a:r>
              <a:rPr lang="en-GB" sz="2400" b="1">
                <a:solidFill>
                  <a:srgbClr val="FF0000"/>
                </a:solidFill>
              </a:rPr>
              <a:t>The Archers</a:t>
            </a:r>
            <a:endParaRPr sz="2400" b="1">
              <a:solidFill>
                <a:srgbClr val="FF0000"/>
              </a:solidFill>
            </a:endParaRPr>
          </a:p>
        </p:txBody>
      </p:sp>
      <p:sp>
        <p:nvSpPr>
          <p:cNvPr id="754" name="Google Shape;754;p100"/>
          <p:cNvSpPr txBox="1">
            <a:spLocks noGrp="1"/>
          </p:cNvSpPr>
          <p:nvPr>
            <p:ph type="body" idx="1"/>
          </p:nvPr>
        </p:nvSpPr>
        <p:spPr>
          <a:xfrm>
            <a:off x="311700" y="1152475"/>
            <a:ext cx="21705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u="sng">
                <a:solidFill>
                  <a:schemeClr val="hlink"/>
                </a:solidFill>
                <a:hlinkClick r:id="rId4"/>
              </a:rPr>
              <a:t>CLICK HERE TO SEE THE EDUQAS FACT SHEET ON The </a:t>
            </a:r>
            <a:r>
              <a:rPr lang="en-GB" u="sng">
                <a:solidFill>
                  <a:schemeClr val="hlink"/>
                </a:solidFill>
                <a:hlinkClick r:id="rId4"/>
              </a:rPr>
              <a:t>Archers</a:t>
            </a:r>
            <a:endParaRPr/>
          </a:p>
          <a:p>
            <a:pPr marL="0" lvl="0" indent="0" algn="l" rtl="0">
              <a:spcBef>
                <a:spcPts val="1600"/>
              </a:spcBef>
              <a:spcAft>
                <a:spcPts val="1600"/>
              </a:spcAft>
              <a:buNone/>
            </a:pPr>
            <a:endParaRPr/>
          </a:p>
        </p:txBody>
      </p:sp>
      <p:pic>
        <p:nvPicPr>
          <p:cNvPr id="755" name="Google Shape;755;p100"/>
          <p:cNvPicPr preferRelativeResize="0"/>
          <p:nvPr/>
        </p:nvPicPr>
        <p:blipFill>
          <a:blip r:embed="rId5">
            <a:alphaModFix/>
          </a:blip>
          <a:stretch>
            <a:fillRect/>
          </a:stretch>
        </p:blipFill>
        <p:spPr>
          <a:xfrm>
            <a:off x="2482200" y="1555050"/>
            <a:ext cx="2050975" cy="2817824"/>
          </a:xfrm>
          <a:prstGeom prst="rect">
            <a:avLst/>
          </a:prstGeom>
          <a:noFill/>
          <a:ln>
            <a:noFill/>
          </a:ln>
        </p:spPr>
      </p:pic>
      <p:pic>
        <p:nvPicPr>
          <p:cNvPr id="756" name="Google Shape;756;p100"/>
          <p:cNvPicPr preferRelativeResize="0"/>
          <p:nvPr/>
        </p:nvPicPr>
        <p:blipFill>
          <a:blip r:embed="rId6">
            <a:alphaModFix/>
          </a:blip>
          <a:stretch>
            <a:fillRect/>
          </a:stretch>
        </p:blipFill>
        <p:spPr>
          <a:xfrm>
            <a:off x="4533175" y="1555050"/>
            <a:ext cx="1829326" cy="2652676"/>
          </a:xfrm>
          <a:prstGeom prst="rect">
            <a:avLst/>
          </a:prstGeom>
          <a:noFill/>
          <a:ln>
            <a:noFill/>
          </a:ln>
        </p:spPr>
      </p:pic>
      <p:pic>
        <p:nvPicPr>
          <p:cNvPr id="757" name="Google Shape;757;p100"/>
          <p:cNvPicPr preferRelativeResize="0"/>
          <p:nvPr/>
        </p:nvPicPr>
        <p:blipFill>
          <a:blip r:embed="rId7">
            <a:alphaModFix/>
          </a:blip>
          <a:stretch>
            <a:fillRect/>
          </a:stretch>
        </p:blipFill>
        <p:spPr>
          <a:xfrm>
            <a:off x="6504027" y="1838150"/>
            <a:ext cx="2424724" cy="11550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01"/>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8400" b="1">
                <a:solidFill>
                  <a:srgbClr val="FF0000"/>
                </a:solidFill>
              </a:rPr>
              <a:t>POKEMON GO</a:t>
            </a:r>
            <a:endParaRPr sz="8400" b="1">
              <a:solidFill>
                <a:srgbClr val="FF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102"/>
          <p:cNvPicPr preferRelativeResize="0"/>
          <p:nvPr/>
        </p:nvPicPr>
        <p:blipFill rotWithShape="1">
          <a:blip r:embed="rId3">
            <a:alphaModFix/>
          </a:blip>
          <a:srcRect l="32936" t="36569" r="34126" b="27795"/>
          <a:stretch/>
        </p:blipFill>
        <p:spPr>
          <a:xfrm>
            <a:off x="3280757" y="2081853"/>
            <a:ext cx="1999783" cy="1216429"/>
          </a:xfrm>
          <a:prstGeom prst="rect">
            <a:avLst/>
          </a:prstGeom>
          <a:noFill/>
          <a:ln>
            <a:noFill/>
          </a:ln>
        </p:spPr>
      </p:pic>
      <p:sp>
        <p:nvSpPr>
          <p:cNvPr id="768" name="Google Shape;768;p102"/>
          <p:cNvSpPr txBox="1">
            <a:spLocks noGrp="1"/>
          </p:cNvSpPr>
          <p:nvPr>
            <p:ph type="title"/>
          </p:nvPr>
        </p:nvSpPr>
        <p:spPr>
          <a:xfrm>
            <a:off x="3476300" y="4012537"/>
            <a:ext cx="2006700" cy="734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2000"/>
              <a:buFont typeface="Calibri"/>
              <a:buNone/>
            </a:pPr>
            <a:r>
              <a:rPr lang="en-GB" sz="2000" b="1">
                <a:solidFill>
                  <a:srgbClr val="FF0000"/>
                </a:solidFill>
              </a:rPr>
              <a:t>Component 1: </a:t>
            </a:r>
            <a:br>
              <a:rPr lang="en-GB" sz="2000" b="1">
                <a:solidFill>
                  <a:srgbClr val="FF0000"/>
                </a:solidFill>
              </a:rPr>
            </a:br>
            <a:r>
              <a:rPr lang="en-GB" sz="2000" b="1">
                <a:solidFill>
                  <a:srgbClr val="FF0000"/>
                </a:solidFill>
              </a:rPr>
              <a:t>Exploring the Media</a:t>
            </a:r>
            <a:endParaRPr sz="2000" b="1">
              <a:solidFill>
                <a:srgbClr val="FF0000"/>
              </a:solidFill>
            </a:endParaRPr>
          </a:p>
        </p:txBody>
      </p:sp>
      <p:sp>
        <p:nvSpPr>
          <p:cNvPr id="769" name="Google Shape;769;p102"/>
          <p:cNvSpPr txBox="1"/>
          <p:nvPr/>
        </p:nvSpPr>
        <p:spPr>
          <a:xfrm>
            <a:off x="3399544" y="3298282"/>
            <a:ext cx="2031900" cy="6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chemeClr val="dk1"/>
                </a:solidFill>
                <a:latin typeface="Calibri"/>
                <a:ea typeface="Calibri"/>
                <a:cs typeface="Calibri"/>
                <a:sym typeface="Calibri"/>
              </a:rPr>
              <a:t>Pokemon Go App</a:t>
            </a:r>
            <a:endParaRPr sz="2400" b="1" i="0" u="none" strike="noStrike" cap="none">
              <a:solidFill>
                <a:schemeClr val="dk1"/>
              </a:solidFill>
              <a:latin typeface="Calibri"/>
              <a:ea typeface="Calibri"/>
              <a:cs typeface="Calibri"/>
              <a:sym typeface="Calibri"/>
            </a:endParaRPr>
          </a:p>
        </p:txBody>
      </p:sp>
      <p:cxnSp>
        <p:nvCxnSpPr>
          <p:cNvPr id="770" name="Google Shape;770;p102"/>
          <p:cNvCxnSpPr/>
          <p:nvPr/>
        </p:nvCxnSpPr>
        <p:spPr>
          <a:xfrm rot="10800000">
            <a:off x="2601196" y="1529494"/>
            <a:ext cx="875100" cy="244200"/>
          </a:xfrm>
          <a:prstGeom prst="straightConnector1">
            <a:avLst/>
          </a:prstGeom>
          <a:noFill/>
          <a:ln w="9525" cap="flat" cmpd="sng">
            <a:solidFill>
              <a:srgbClr val="4A7DBA"/>
            </a:solidFill>
            <a:prstDash val="solid"/>
            <a:round/>
            <a:headEnd type="none" w="sm" len="sm"/>
            <a:tailEnd type="triangle" w="med" len="med"/>
          </a:ln>
        </p:spPr>
      </p:cxnSp>
      <p:sp>
        <p:nvSpPr>
          <p:cNvPr id="771" name="Google Shape;771;p102"/>
          <p:cNvSpPr/>
          <p:nvPr/>
        </p:nvSpPr>
        <p:spPr>
          <a:xfrm>
            <a:off x="158300" y="160650"/>
            <a:ext cx="3851400" cy="2411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b="1" i="0" u="none" strike="noStrike" cap="none">
                <a:solidFill>
                  <a:schemeClr val="dk1"/>
                </a:solidFill>
                <a:latin typeface="Calibri"/>
                <a:ea typeface="Calibri"/>
                <a:cs typeface="Calibri"/>
                <a:sym typeface="Calibri"/>
              </a:rPr>
              <a:t>[PRODUCT CONTEXT]</a:t>
            </a:r>
            <a:endParaRPr sz="1000"/>
          </a:p>
          <a:p>
            <a:pPr marL="285750" marR="0" lvl="0" indent="-2794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Produced by Niantic and in collaboration with Nintendo, Pokemon Go is an augmented reality video game for iOS and Android devices.</a:t>
            </a:r>
            <a:endParaRPr sz="1000"/>
          </a:p>
          <a:p>
            <a:pPr marL="285750" marR="0" lvl="0" indent="-2794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Using the same technology as Google Maps, Pokemon Go relies on players’ GPS to allow them to locate, capture, battle and train virtual creatures called Pokemon in the real world.</a:t>
            </a:r>
            <a:endParaRPr sz="1000"/>
          </a:p>
          <a:p>
            <a:pPr marL="285750" marR="0" lvl="0" indent="-2794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Pokemon Go had an extended launch, being released in Australia, New Zealand and the United States first on July 6</a:t>
            </a:r>
            <a:r>
              <a:rPr lang="en-GB" sz="1000" baseline="30000">
                <a:solidFill>
                  <a:schemeClr val="dk1"/>
                </a:solidFill>
                <a:latin typeface="Calibri"/>
                <a:ea typeface="Calibri"/>
                <a:cs typeface="Calibri"/>
                <a:sym typeface="Calibri"/>
              </a:rPr>
              <a:t>th</a:t>
            </a:r>
            <a:r>
              <a:rPr lang="en-GB" sz="1000">
                <a:solidFill>
                  <a:schemeClr val="dk1"/>
                </a:solidFill>
                <a:latin typeface="Calibri"/>
                <a:ea typeface="Calibri"/>
                <a:cs typeface="Calibri"/>
                <a:sym typeface="Calibri"/>
              </a:rPr>
              <a:t> 2016, and then in other countries (e.g. South Korea in January 2017).</a:t>
            </a:r>
            <a:endParaRPr sz="1000">
              <a:solidFill>
                <a:schemeClr val="dk1"/>
              </a:solidFill>
              <a:latin typeface="Calibri"/>
              <a:ea typeface="Calibri"/>
              <a:cs typeface="Calibri"/>
              <a:sym typeface="Calibri"/>
            </a:endParaRPr>
          </a:p>
          <a:p>
            <a:pPr marL="285750" marR="0" lvl="0" indent="-2794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The game is free to download and play but there is the possibility to spend real money purchasing PokeCoins, the in-game currency to get extra items and enhancements.</a:t>
            </a:r>
            <a:endParaRPr sz="1000">
              <a:solidFill>
                <a:schemeClr val="dk1"/>
              </a:solidFill>
              <a:latin typeface="Calibri"/>
              <a:ea typeface="Calibri"/>
              <a:cs typeface="Calibri"/>
              <a:sym typeface="Calibri"/>
            </a:endParaRPr>
          </a:p>
        </p:txBody>
      </p:sp>
      <p:sp>
        <p:nvSpPr>
          <p:cNvPr id="772" name="Google Shape;772;p102"/>
          <p:cNvSpPr/>
          <p:nvPr/>
        </p:nvSpPr>
        <p:spPr>
          <a:xfrm>
            <a:off x="158300" y="2925394"/>
            <a:ext cx="3072000" cy="211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b="1">
                <a:solidFill>
                  <a:schemeClr val="dk1"/>
                </a:solidFill>
                <a:latin typeface="Calibri"/>
                <a:ea typeface="Calibri"/>
                <a:cs typeface="Calibri"/>
                <a:sym typeface="Calibri"/>
              </a:rPr>
              <a:t>[CULTURAL CONTEXT]</a:t>
            </a:r>
            <a:endParaRPr sz="1000"/>
          </a:p>
          <a:p>
            <a:pPr marL="171450" marR="0" lvl="0" indent="-1651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Pokemon’s status as a globally popular franchise has left a significant mark on today’s popular culture. </a:t>
            </a:r>
            <a:endParaRPr sz="1000">
              <a:solidFill>
                <a:schemeClr val="dk1"/>
              </a:solidFill>
              <a:latin typeface="Calibri"/>
              <a:ea typeface="Calibri"/>
              <a:cs typeface="Calibri"/>
              <a:sym typeface="Calibri"/>
            </a:endParaRPr>
          </a:p>
          <a:p>
            <a:pPr marL="171450" marR="0" lvl="0" indent="-1651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The Pokemon characters themselves have become pop culture icons. </a:t>
            </a:r>
            <a:endParaRPr sz="1000">
              <a:solidFill>
                <a:schemeClr val="dk1"/>
              </a:solidFill>
              <a:latin typeface="Calibri"/>
              <a:ea typeface="Calibri"/>
              <a:cs typeface="Calibri"/>
              <a:sym typeface="Calibri"/>
            </a:endParaRPr>
          </a:p>
          <a:p>
            <a:pPr marL="171450" marR="0" lvl="0" indent="-1651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Aside from the thousands of merchandise items available, there has also been a Pokemon travelling theme park in Japan, two different Pikachu balloons in the Macy’s Thanksgiving Day Parade and All Nippon Airways even operates Pokemon Jets. </a:t>
            </a:r>
            <a:endParaRPr sz="1000">
              <a:solidFill>
                <a:schemeClr val="dk1"/>
              </a:solidFill>
              <a:latin typeface="Calibri"/>
              <a:ea typeface="Calibri"/>
              <a:cs typeface="Calibri"/>
              <a:sym typeface="Calibri"/>
            </a:endParaRPr>
          </a:p>
          <a:p>
            <a:pPr marL="171450" marR="0" lvl="0" indent="-1651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Given the success of the franchise, it was probably safe to assume that a ground breaking video game was always going to be successful.</a:t>
            </a:r>
            <a:endParaRPr sz="1000"/>
          </a:p>
        </p:txBody>
      </p:sp>
      <p:sp>
        <p:nvSpPr>
          <p:cNvPr id="773" name="Google Shape;773;p102"/>
          <p:cNvSpPr/>
          <p:nvPr/>
        </p:nvSpPr>
        <p:spPr>
          <a:xfrm>
            <a:off x="5467050" y="177000"/>
            <a:ext cx="3533700" cy="571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b="1">
                <a:solidFill>
                  <a:schemeClr val="dk1"/>
                </a:solidFill>
                <a:latin typeface="Calibri"/>
                <a:ea typeface="Calibri"/>
                <a:cs typeface="Calibri"/>
                <a:sym typeface="Calibri"/>
              </a:rPr>
              <a:t>[FUNDING MODELS]</a:t>
            </a:r>
            <a:endParaRPr sz="1000"/>
          </a:p>
          <a:p>
            <a:pPr marL="171450" marR="0" lvl="0" indent="-1651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Within days of its release, the game managed to break records set by other games in the Apple iTunes Store. It did this by making the app completely free to download and play so how does it make any money?</a:t>
            </a:r>
            <a:endParaRPr sz="1000"/>
          </a:p>
          <a:p>
            <a:pPr marL="171450" marR="0" lvl="0" indent="-1651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A big part of the game’s revenue is generated through in-app purchases. Players can buy PokeCoins to purchase extras that can enhance their gaming experience – power-ups, extra Poke Balls, lures and character upgrades. </a:t>
            </a:r>
            <a:endParaRPr sz="1000">
              <a:solidFill>
                <a:schemeClr val="dk1"/>
              </a:solidFill>
              <a:latin typeface="Calibri"/>
              <a:ea typeface="Calibri"/>
              <a:cs typeface="Calibri"/>
              <a:sym typeface="Calibri"/>
            </a:endParaRPr>
          </a:p>
          <a:p>
            <a:pPr marL="171450" marR="0" lvl="0" indent="-1651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A YouGov survey estimated that 1 in 5 players of Pokemon Go spend money on in-app purchases with the majority of those users spending between 80p and £14.99 in the first month of its release.</a:t>
            </a:r>
            <a:endParaRPr sz="1000"/>
          </a:p>
          <a:p>
            <a:pPr marL="171450" marR="0" lvl="0" indent="-1651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Throughout the year, the game holds limited time in-game ‘events’ such as Halloween. During the event, users are more likely to see ghost Pokemon, the game pays out double candy (a resource needed to upgrade and evolve Pokemon) and drastically shortens the distance you need to walk before a player’s buddy Pokemon produces candy. </a:t>
            </a:r>
            <a:endParaRPr sz="1000">
              <a:solidFill>
                <a:schemeClr val="dk1"/>
              </a:solidFill>
              <a:latin typeface="Calibri"/>
              <a:ea typeface="Calibri"/>
              <a:cs typeface="Calibri"/>
              <a:sym typeface="Calibri"/>
            </a:endParaRPr>
          </a:p>
          <a:p>
            <a:pPr marL="171450" marR="0" lvl="0" indent="-1651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In-game time is more lucrative for users who are able to upgrade their Pokemon collection quicker. During this event, users increased their spending on in-app purchases.</a:t>
            </a:r>
            <a:endParaRPr sz="1000"/>
          </a:p>
          <a:p>
            <a:pPr marL="171450" marR="0" lvl="0" indent="-165100" algn="l" rtl="0">
              <a:spcBef>
                <a:spcPts val="0"/>
              </a:spcBef>
              <a:spcAft>
                <a:spcPts val="0"/>
              </a:spcAft>
              <a:buClr>
                <a:schemeClr val="dk1"/>
              </a:buClr>
              <a:buSzPts val="1000"/>
              <a:buFont typeface="Arial"/>
              <a:buChar char="•"/>
            </a:pPr>
            <a:r>
              <a:rPr lang="en-GB" sz="1000">
                <a:solidFill>
                  <a:schemeClr val="dk1"/>
                </a:solidFill>
                <a:latin typeface="Calibri"/>
                <a:ea typeface="Calibri"/>
                <a:cs typeface="Calibri"/>
                <a:sym typeface="Calibri"/>
              </a:rPr>
              <a:t>In addition to in-app purchases, Niantic makes money from sponsored locations – businesses such as McDonalds, movie theatres and pubs pay to show up as prominent locations in the game. In the UK, many small businesses are exploiting their status as Pokestops to try and attract new customers, some even use lures – in-app features that turn Pokestops into magnets for Pokemon to attract more customers.</a:t>
            </a:r>
            <a:endParaRPr sz="10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103"/>
          <p:cNvPicPr preferRelativeResize="0"/>
          <p:nvPr/>
        </p:nvPicPr>
        <p:blipFill rotWithShape="1">
          <a:blip r:embed="rId3">
            <a:alphaModFix/>
          </a:blip>
          <a:srcRect l="32936" t="36569" r="34126" b="27795"/>
          <a:stretch/>
        </p:blipFill>
        <p:spPr>
          <a:xfrm>
            <a:off x="3394294" y="1406047"/>
            <a:ext cx="1999783" cy="1216429"/>
          </a:xfrm>
          <a:prstGeom prst="rect">
            <a:avLst/>
          </a:prstGeom>
          <a:noFill/>
          <a:ln>
            <a:noFill/>
          </a:ln>
        </p:spPr>
      </p:pic>
      <p:sp>
        <p:nvSpPr>
          <p:cNvPr id="779" name="Google Shape;779;p103"/>
          <p:cNvSpPr/>
          <p:nvPr/>
        </p:nvSpPr>
        <p:spPr>
          <a:xfrm>
            <a:off x="26550" y="0"/>
            <a:ext cx="9144000" cy="5143500"/>
          </a:xfrm>
          <a:prstGeom prst="rect">
            <a:avLst/>
          </a:prstGeom>
          <a:noFill/>
          <a:ln w="762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80" name="Google Shape;780;p103"/>
          <p:cNvCxnSpPr/>
          <p:nvPr/>
        </p:nvCxnSpPr>
        <p:spPr>
          <a:xfrm rot="10800000">
            <a:off x="3185596" y="1709494"/>
            <a:ext cx="290700" cy="64200"/>
          </a:xfrm>
          <a:prstGeom prst="straightConnector1">
            <a:avLst/>
          </a:prstGeom>
          <a:noFill/>
          <a:ln w="9525" cap="flat" cmpd="sng">
            <a:solidFill>
              <a:srgbClr val="4A7DBA"/>
            </a:solidFill>
            <a:prstDash val="solid"/>
            <a:round/>
            <a:headEnd type="none" w="sm" len="sm"/>
            <a:tailEnd type="triangle" w="med" len="med"/>
          </a:ln>
        </p:spPr>
      </p:cxnSp>
      <p:cxnSp>
        <p:nvCxnSpPr>
          <p:cNvPr id="781" name="Google Shape;781;p103"/>
          <p:cNvCxnSpPr/>
          <p:nvPr/>
        </p:nvCxnSpPr>
        <p:spPr>
          <a:xfrm rot="10800000" flipH="1">
            <a:off x="5297211" y="1689471"/>
            <a:ext cx="291000" cy="104400"/>
          </a:xfrm>
          <a:prstGeom prst="straightConnector1">
            <a:avLst/>
          </a:prstGeom>
          <a:noFill/>
          <a:ln w="9525" cap="flat" cmpd="sng">
            <a:solidFill>
              <a:srgbClr val="4A7DBA"/>
            </a:solidFill>
            <a:prstDash val="solid"/>
            <a:round/>
            <a:headEnd type="none" w="sm" len="sm"/>
            <a:tailEnd type="triangle" w="med" len="med"/>
          </a:ln>
        </p:spPr>
      </p:cxnSp>
      <p:sp>
        <p:nvSpPr>
          <p:cNvPr id="782" name="Google Shape;782;p103"/>
          <p:cNvSpPr/>
          <p:nvPr/>
        </p:nvSpPr>
        <p:spPr>
          <a:xfrm>
            <a:off x="133999" y="110363"/>
            <a:ext cx="3032400" cy="2602800"/>
          </a:xfrm>
          <a:prstGeom prst="rect">
            <a:avLst/>
          </a:prstGeom>
          <a:noFill/>
          <a:ln w="508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3" name="Google Shape;783;p103"/>
          <p:cNvSpPr/>
          <p:nvPr/>
        </p:nvSpPr>
        <p:spPr>
          <a:xfrm>
            <a:off x="5472475" y="112950"/>
            <a:ext cx="3546300" cy="2532900"/>
          </a:xfrm>
          <a:prstGeom prst="rect">
            <a:avLst/>
          </a:prstGeom>
          <a:noFill/>
          <a:ln w="508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4" name="Google Shape;784;p103"/>
          <p:cNvSpPr/>
          <p:nvPr/>
        </p:nvSpPr>
        <p:spPr>
          <a:xfrm>
            <a:off x="223550" y="177750"/>
            <a:ext cx="2853300" cy="246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800" b="1">
                <a:solidFill>
                  <a:schemeClr val="dk1"/>
                </a:solidFill>
                <a:latin typeface="Calibri"/>
                <a:ea typeface="Calibri"/>
                <a:cs typeface="Calibri"/>
                <a:sym typeface="Calibri"/>
              </a:rPr>
              <a:t>[SOCIAL/CULTURAL CONTEXT]</a:t>
            </a:r>
            <a:endParaRPr sz="800" b="1">
              <a:solidFill>
                <a:srgbClr val="FF0000"/>
              </a:solidFill>
              <a:latin typeface="Calibri"/>
              <a:ea typeface="Calibri"/>
              <a:cs typeface="Calibri"/>
              <a:sym typeface="Calibri"/>
            </a:endParaRPr>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Although Pokemon Go has been hugely successful, the game does have downsides. Within its first two days of release, Pokemon Go raised safety concerns among players. </a:t>
            </a:r>
            <a:endParaRPr sz="800">
              <a:solidFill>
                <a:schemeClr val="dk1"/>
              </a:solidFill>
              <a:latin typeface="Calibri"/>
              <a:ea typeface="Calibri"/>
              <a:cs typeface="Calibri"/>
              <a:sym typeface="Calibri"/>
            </a:endParaRPr>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Multiple people also suffered minor injuries from falling while playing the game due to being distracted. </a:t>
            </a:r>
            <a:endParaRPr sz="800">
              <a:solidFill>
                <a:schemeClr val="dk1"/>
              </a:solidFill>
              <a:latin typeface="Calibri"/>
              <a:ea typeface="Calibri"/>
              <a:cs typeface="Calibri"/>
              <a:sym typeface="Calibri"/>
            </a:endParaRPr>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In addition, police departments in various countries have issued warnings regarding inattentive driving, trespassing on other people’s property and being targeted by criminals due to players being unaware of their surroundings. </a:t>
            </a:r>
            <a:endParaRPr sz="800">
              <a:solidFill>
                <a:schemeClr val="dk1"/>
              </a:solidFill>
              <a:latin typeface="Calibri"/>
              <a:ea typeface="Calibri"/>
              <a:cs typeface="Calibri"/>
              <a:sym typeface="Calibri"/>
            </a:endParaRPr>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In addition, there are all of the obvious risks associated with online social media – not knowing who you’re chatting to, keeping personal information safe, concerns around arranging to meet strangers offline.</a:t>
            </a:r>
            <a:endParaRPr sz="800"/>
          </a:p>
        </p:txBody>
      </p:sp>
      <p:sp>
        <p:nvSpPr>
          <p:cNvPr id="785" name="Google Shape;785;p103"/>
          <p:cNvSpPr/>
          <p:nvPr/>
        </p:nvSpPr>
        <p:spPr>
          <a:xfrm>
            <a:off x="5475525" y="362763"/>
            <a:ext cx="3453000" cy="236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800" b="1">
                <a:solidFill>
                  <a:schemeClr val="dk1"/>
                </a:solidFill>
                <a:latin typeface="Calibri"/>
                <a:ea typeface="Calibri"/>
                <a:cs typeface="Calibri"/>
                <a:sym typeface="Calibri"/>
              </a:rPr>
              <a:t>[MEDIA ORGANISATIONS TARGET AUDIENCES] </a:t>
            </a:r>
            <a:endParaRPr sz="800" b="1">
              <a:solidFill>
                <a:schemeClr val="dk1"/>
              </a:solidFill>
              <a:latin typeface="Calibri"/>
              <a:ea typeface="Calibri"/>
              <a:cs typeface="Calibri"/>
              <a:sym typeface="Calibri"/>
            </a:endParaRPr>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While Pokemon’s target audience is young boys, Pokemon Go seems to have captured the imagination of a much wider demographic.</a:t>
            </a:r>
            <a:endParaRPr sz="800"/>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Pokemon’s core fan base – those that saw the first film and have been a follower ever since – were another obvious target audience group, but given its innovation, there are actually many more gamers than maybe even the creators could have imagined.</a:t>
            </a:r>
            <a:endParaRPr sz="800"/>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In its first month, the game’s average player demographic was categorized as a highly educated, well-paid, 25-year-old white woman.</a:t>
            </a:r>
            <a:endParaRPr sz="800"/>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The craze has settled down – a YouGov survey shows that, demographically speaking, the average player is aged 18-34, enjoys Kinder, Smirnoff and Domino’s Pizza and is ‘more likely to be unmotivated’ than the average citizen.</a:t>
            </a:r>
            <a:endParaRPr sz="800"/>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Knowing their audience so well means the game has created more marketing opportunities both for itself and for others.</a:t>
            </a:r>
            <a:endParaRPr sz="800"/>
          </a:p>
        </p:txBody>
      </p:sp>
      <p:cxnSp>
        <p:nvCxnSpPr>
          <p:cNvPr id="786" name="Google Shape;786;p103"/>
          <p:cNvCxnSpPr/>
          <p:nvPr/>
        </p:nvCxnSpPr>
        <p:spPr>
          <a:xfrm flipH="1">
            <a:off x="3218976" y="2584975"/>
            <a:ext cx="292500" cy="279300"/>
          </a:xfrm>
          <a:prstGeom prst="straightConnector1">
            <a:avLst/>
          </a:prstGeom>
          <a:noFill/>
          <a:ln w="9525" cap="flat" cmpd="sng">
            <a:solidFill>
              <a:srgbClr val="4A7DBA"/>
            </a:solidFill>
            <a:prstDash val="solid"/>
            <a:round/>
            <a:headEnd type="none" w="sm" len="sm"/>
            <a:tailEnd type="triangle" w="med" len="med"/>
          </a:ln>
        </p:spPr>
      </p:cxnSp>
      <p:sp>
        <p:nvSpPr>
          <p:cNvPr id="787" name="Google Shape;787;p103"/>
          <p:cNvSpPr/>
          <p:nvPr/>
        </p:nvSpPr>
        <p:spPr>
          <a:xfrm>
            <a:off x="158250" y="2806519"/>
            <a:ext cx="3008100" cy="2063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800" b="1">
                <a:solidFill>
                  <a:schemeClr val="dk1"/>
                </a:solidFill>
                <a:latin typeface="Calibri"/>
                <a:ea typeface="Calibri"/>
                <a:cs typeface="Calibri"/>
                <a:sym typeface="Calibri"/>
              </a:rPr>
              <a:t>[TECHNOLOGIES AND CONVERGENCE]</a:t>
            </a:r>
            <a:endParaRPr sz="800">
              <a:solidFill>
                <a:schemeClr val="dk1"/>
              </a:solidFill>
              <a:latin typeface="Calibri"/>
              <a:ea typeface="Calibri"/>
              <a:cs typeface="Calibri"/>
              <a:sym typeface="Calibri"/>
            </a:endParaRPr>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For an industry to survive over forty years, it has to constantly evolve and serve the needs of its audiences. </a:t>
            </a:r>
            <a:endParaRPr sz="800">
              <a:solidFill>
                <a:schemeClr val="dk1"/>
              </a:solidFill>
              <a:latin typeface="Calibri"/>
              <a:ea typeface="Calibri"/>
              <a:cs typeface="Calibri"/>
              <a:sym typeface="Calibri"/>
            </a:endParaRPr>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The video games industry has done just that. By 2010, virtual reality and augmented reality were emerging as major drivers for game hardware and gameplay development. </a:t>
            </a:r>
            <a:endParaRPr sz="800">
              <a:solidFill>
                <a:schemeClr val="dk1"/>
              </a:solidFill>
              <a:latin typeface="Calibri"/>
              <a:ea typeface="Calibri"/>
              <a:cs typeface="Calibri"/>
              <a:sym typeface="Calibri"/>
            </a:endParaRPr>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There was also a huge rise in casual gaming through mobile devices.</a:t>
            </a:r>
            <a:endParaRPr sz="800">
              <a:solidFill>
                <a:schemeClr val="dk1"/>
              </a:solidFill>
              <a:latin typeface="Calibri"/>
              <a:ea typeface="Calibri"/>
              <a:cs typeface="Calibri"/>
              <a:sym typeface="Calibri"/>
            </a:endParaRPr>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In 2016, the mobile gaming market was estimated to have taken $38 billion in revenue. This is where Pokemon Go stepped in.</a:t>
            </a:r>
            <a:endParaRPr sz="800"/>
          </a:p>
        </p:txBody>
      </p:sp>
      <p:sp>
        <p:nvSpPr>
          <p:cNvPr id="788" name="Google Shape;788;p103"/>
          <p:cNvSpPr/>
          <p:nvPr/>
        </p:nvSpPr>
        <p:spPr>
          <a:xfrm>
            <a:off x="142950" y="2806519"/>
            <a:ext cx="3032400" cy="2063700"/>
          </a:xfrm>
          <a:prstGeom prst="rect">
            <a:avLst/>
          </a:prstGeom>
          <a:noFill/>
          <a:ln w="508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sp>
        <p:nvSpPr>
          <p:cNvPr id="789" name="Google Shape;789;p103"/>
          <p:cNvSpPr/>
          <p:nvPr/>
        </p:nvSpPr>
        <p:spPr>
          <a:xfrm>
            <a:off x="5394075" y="2726175"/>
            <a:ext cx="3615900" cy="2335200"/>
          </a:xfrm>
          <a:prstGeom prst="rect">
            <a:avLst/>
          </a:prstGeom>
          <a:noFill/>
          <a:ln w="508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90" name="Google Shape;790;p103"/>
          <p:cNvCxnSpPr/>
          <p:nvPr/>
        </p:nvCxnSpPr>
        <p:spPr>
          <a:xfrm>
            <a:off x="5090400" y="2552250"/>
            <a:ext cx="418200" cy="703500"/>
          </a:xfrm>
          <a:prstGeom prst="straightConnector1">
            <a:avLst/>
          </a:prstGeom>
          <a:noFill/>
          <a:ln w="9525" cap="flat" cmpd="sng">
            <a:solidFill>
              <a:srgbClr val="4A7DBA"/>
            </a:solidFill>
            <a:prstDash val="solid"/>
            <a:round/>
            <a:headEnd type="none" w="sm" len="sm"/>
            <a:tailEnd type="triangle" w="med" len="med"/>
          </a:ln>
        </p:spPr>
      </p:cxnSp>
      <p:sp>
        <p:nvSpPr>
          <p:cNvPr id="791" name="Google Shape;791;p103"/>
          <p:cNvSpPr/>
          <p:nvPr/>
        </p:nvSpPr>
        <p:spPr>
          <a:xfrm>
            <a:off x="5394075" y="2645775"/>
            <a:ext cx="3516300" cy="329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800" b="1">
                <a:solidFill>
                  <a:schemeClr val="dk1"/>
                </a:solidFill>
                <a:latin typeface="Calibri"/>
                <a:ea typeface="Calibri"/>
                <a:cs typeface="Calibri"/>
                <a:sym typeface="Calibri"/>
              </a:rPr>
              <a:t>[MEDIA REGULATION]</a:t>
            </a:r>
            <a:endParaRPr sz="800">
              <a:solidFill>
                <a:schemeClr val="dk1"/>
              </a:solidFill>
              <a:latin typeface="Calibri"/>
              <a:ea typeface="Calibri"/>
              <a:cs typeface="Calibri"/>
              <a:sym typeface="Calibri"/>
            </a:endParaRPr>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Age ratings are systems used to ensure that entertainment content, such as computer games, are clearly labelled by age according to the content they contain. Age ratings provide guidance to consumers (particularly parents) to help them decide whether or not to buy a particular product. The rating on a game confirms that it is suitable for players over a certain age.</a:t>
            </a:r>
            <a:endParaRPr sz="800"/>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In 2012, the PEGI system was incorporated into UK law and The Video Standards Council was appointed as the statutory body responsible for the age rating of video games in the UK using the PEGI system.</a:t>
            </a:r>
            <a:endParaRPr sz="800"/>
          </a:p>
          <a:p>
            <a:pPr marL="171450" marR="0" lvl="0" indent="-152400" algn="l" rtl="0">
              <a:spcBef>
                <a:spcPts val="0"/>
              </a:spcBef>
              <a:spcAft>
                <a:spcPts val="0"/>
              </a:spcAft>
              <a:buClr>
                <a:schemeClr val="dk1"/>
              </a:buClr>
              <a:buSzPts val="800"/>
              <a:buFont typeface="Arial"/>
              <a:buChar char="•"/>
            </a:pPr>
            <a:r>
              <a:rPr lang="en-GB" sz="800">
                <a:solidFill>
                  <a:schemeClr val="dk1"/>
                </a:solidFill>
                <a:latin typeface="Calibri"/>
                <a:ea typeface="Calibri"/>
                <a:cs typeface="Calibri"/>
                <a:sym typeface="Calibri"/>
              </a:rPr>
              <a:t>Pokemon Go was awarded a PEGi 3+ rating in the UK. However, there is still some confusion for users as, in the iOS app store, it is state as being suitable for those aged 9 years and over due to mild fantasy violence, and the lobby group Commonsense Media say it is really only suitable for children aged 13 years and over due to privacy and personal safety concerns. Perhaps the wide variance in this age guidance is a sign of just how ground-breaking Pokemon Go is.</a:t>
            </a:r>
            <a:endParaRPr sz="8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04"/>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797" name="Google Shape;797;p104"/>
          <p:cNvSpPr txBox="1">
            <a:spLocks noGrp="1"/>
          </p:cNvSpPr>
          <p:nvPr>
            <p:ph type="body" idx="1"/>
          </p:nvPr>
        </p:nvSpPr>
        <p:spPr>
          <a:xfrm>
            <a:off x="457200" y="1200150"/>
            <a:ext cx="8229600" cy="3394500"/>
          </a:xfrm>
          <a:prstGeom prst="rect">
            <a:avLst/>
          </a:prstGeom>
        </p:spPr>
        <p:txBody>
          <a:bodyPr spcFirstLastPara="1" wrap="square" lIns="91425" tIns="45700" rIns="91425" bIns="45700" anchor="t" anchorCtr="0">
            <a:noAutofit/>
          </a:bodyPr>
          <a:lstStyle/>
          <a:p>
            <a:pPr marL="0" lvl="0" indent="0" algn="l" rtl="0">
              <a:spcBef>
                <a:spcPts val="360"/>
              </a:spcBef>
              <a:spcAft>
                <a:spcPts val="1600"/>
              </a:spcAft>
              <a:buNone/>
            </a:pPr>
            <a:endParaRPr/>
          </a:p>
        </p:txBody>
      </p:sp>
      <p:graphicFrame>
        <p:nvGraphicFramePr>
          <p:cNvPr id="798" name="Google Shape;798;p104"/>
          <p:cNvGraphicFramePr/>
          <p:nvPr/>
        </p:nvGraphicFramePr>
        <p:xfrm>
          <a:off x="625025" y="78975"/>
          <a:ext cx="8229600" cy="4924450"/>
        </p:xfrm>
        <a:graphic>
          <a:graphicData uri="http://schemas.openxmlformats.org/drawingml/2006/table">
            <a:tbl>
              <a:tblPr bandRow="1">
                <a:noFill/>
                <a:tableStyleId>{2EB11A43-D1D8-43B6-AAEC-D16AC6542539}</a:tableStyleId>
              </a:tblPr>
              <a:tblGrid>
                <a:gridCol w="1508775">
                  <a:extLst>
                    <a:ext uri="{9D8B030D-6E8A-4147-A177-3AD203B41FA5}">
                      <a16:colId xmlns:a16="http://schemas.microsoft.com/office/drawing/2014/main" val="20000"/>
                    </a:ext>
                  </a:extLst>
                </a:gridCol>
                <a:gridCol w="1614700">
                  <a:extLst>
                    <a:ext uri="{9D8B030D-6E8A-4147-A177-3AD203B41FA5}">
                      <a16:colId xmlns:a16="http://schemas.microsoft.com/office/drawing/2014/main" val="20001"/>
                    </a:ext>
                  </a:extLst>
                </a:gridCol>
                <a:gridCol w="1667625">
                  <a:extLst>
                    <a:ext uri="{9D8B030D-6E8A-4147-A177-3AD203B41FA5}">
                      <a16:colId xmlns:a16="http://schemas.microsoft.com/office/drawing/2014/main" val="20002"/>
                    </a:ext>
                  </a:extLst>
                </a:gridCol>
                <a:gridCol w="3438500">
                  <a:extLst>
                    <a:ext uri="{9D8B030D-6E8A-4147-A177-3AD203B41FA5}">
                      <a16:colId xmlns:a16="http://schemas.microsoft.com/office/drawing/2014/main" val="20003"/>
                    </a:ext>
                  </a:extLst>
                </a:gridCol>
              </a:tblGrid>
              <a:tr h="1282625">
                <a:tc rowSpan="2">
                  <a:txBody>
                    <a:bodyPr/>
                    <a:lstStyle/>
                    <a:p>
                      <a:pPr marL="0" lvl="0" indent="0" algn="l" rtl="0">
                        <a:spcBef>
                          <a:spcPts val="0"/>
                        </a:spcBef>
                        <a:spcAft>
                          <a:spcPts val="0"/>
                        </a:spcAft>
                        <a:buNone/>
                      </a:pPr>
                      <a:r>
                        <a:rPr lang="en-GB" sz="800">
                          <a:latin typeface="Calibri"/>
                          <a:ea typeface="Calibri"/>
                          <a:cs typeface="Calibri"/>
                          <a:sym typeface="Calibri"/>
                        </a:rPr>
                        <a:t>Production Context</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Produced by </a:t>
                      </a:r>
                      <a:r>
                        <a:rPr lang="en-GB" sz="800">
                          <a:solidFill>
                            <a:srgbClr val="FF0000"/>
                          </a:solidFill>
                          <a:latin typeface="Calibri"/>
                          <a:ea typeface="Calibri"/>
                          <a:cs typeface="Calibri"/>
                          <a:sym typeface="Calibri"/>
                        </a:rPr>
                        <a:t>Niantic</a:t>
                      </a:r>
                      <a:r>
                        <a:rPr lang="en-GB" sz="800">
                          <a:latin typeface="Calibri"/>
                          <a:ea typeface="Calibri"/>
                          <a:cs typeface="Calibri"/>
                          <a:sym typeface="Calibri"/>
                        </a:rPr>
                        <a:t> and </a:t>
                      </a:r>
                      <a:r>
                        <a:rPr lang="en-GB" sz="800">
                          <a:solidFill>
                            <a:srgbClr val="FF0000"/>
                          </a:solidFill>
                          <a:latin typeface="Calibri"/>
                          <a:ea typeface="Calibri"/>
                          <a:cs typeface="Calibri"/>
                          <a:sym typeface="Calibri"/>
                        </a:rPr>
                        <a:t>Nintendo</a:t>
                      </a:r>
                      <a:r>
                        <a:rPr lang="en-GB" sz="800">
                          <a:latin typeface="Calibri"/>
                          <a:ea typeface="Calibri"/>
                          <a:cs typeface="Calibri"/>
                          <a:sym typeface="Calibri"/>
                        </a:rPr>
                        <a:t>. Uses </a:t>
                      </a:r>
                      <a:r>
                        <a:rPr lang="en-GB" sz="800">
                          <a:solidFill>
                            <a:srgbClr val="FF0000"/>
                          </a:solidFill>
                          <a:latin typeface="Calibri"/>
                          <a:ea typeface="Calibri"/>
                          <a:cs typeface="Calibri"/>
                          <a:sym typeface="Calibri"/>
                        </a:rPr>
                        <a:t>augmented reality</a:t>
                      </a:r>
                      <a:r>
                        <a:rPr lang="en-GB" sz="800">
                          <a:latin typeface="Calibri"/>
                          <a:ea typeface="Calibri"/>
                          <a:cs typeface="Calibri"/>
                          <a:sym typeface="Calibri"/>
                        </a:rPr>
                        <a:t> and is </a:t>
                      </a:r>
                      <a:r>
                        <a:rPr lang="en-GB" sz="800">
                          <a:solidFill>
                            <a:srgbClr val="FF0000"/>
                          </a:solidFill>
                          <a:latin typeface="Calibri"/>
                          <a:ea typeface="Calibri"/>
                          <a:cs typeface="Calibri"/>
                          <a:sym typeface="Calibri"/>
                        </a:rPr>
                        <a:t>playable</a:t>
                      </a:r>
                      <a:r>
                        <a:rPr lang="en-GB" sz="800">
                          <a:latin typeface="Calibri"/>
                          <a:ea typeface="Calibri"/>
                          <a:cs typeface="Calibri"/>
                          <a:sym typeface="Calibri"/>
                        </a:rPr>
                        <a:t> on iOS and Android devices. Uses the same tech as Google Maps (GPS). Had an </a:t>
                      </a:r>
                      <a:r>
                        <a:rPr lang="en-GB" sz="800">
                          <a:solidFill>
                            <a:srgbClr val="FF0000"/>
                          </a:solidFill>
                          <a:latin typeface="Calibri"/>
                          <a:ea typeface="Calibri"/>
                          <a:cs typeface="Calibri"/>
                          <a:sym typeface="Calibri"/>
                        </a:rPr>
                        <a:t>extended release</a:t>
                      </a:r>
                      <a:r>
                        <a:rPr lang="en-GB" sz="800">
                          <a:latin typeface="Calibri"/>
                          <a:ea typeface="Calibri"/>
                          <a:cs typeface="Calibri"/>
                          <a:sym typeface="Calibri"/>
                        </a:rPr>
                        <a:t>: 6</a:t>
                      </a:r>
                      <a:r>
                        <a:rPr lang="en-GB" sz="800" baseline="30000">
                          <a:latin typeface="Calibri"/>
                          <a:ea typeface="Calibri"/>
                          <a:cs typeface="Calibri"/>
                          <a:sym typeface="Calibri"/>
                        </a:rPr>
                        <a:t>th</a:t>
                      </a:r>
                      <a:r>
                        <a:rPr lang="en-GB" sz="800">
                          <a:latin typeface="Calibri"/>
                          <a:ea typeface="Calibri"/>
                          <a:cs typeface="Calibri"/>
                          <a:sym typeface="Calibri"/>
                        </a:rPr>
                        <a:t> July 2016 USA, Australia and NZ then later in other countries (e.g. South Korea in Jan 2017). </a:t>
                      </a:r>
                      <a:r>
                        <a:rPr lang="en-GB" sz="800">
                          <a:solidFill>
                            <a:srgbClr val="FF0000"/>
                          </a:solidFill>
                          <a:latin typeface="Calibri"/>
                          <a:ea typeface="Calibri"/>
                          <a:cs typeface="Calibri"/>
                          <a:sym typeface="Calibri"/>
                        </a:rPr>
                        <a:t>Free</a:t>
                      </a:r>
                      <a:r>
                        <a:rPr lang="en-GB" sz="800">
                          <a:latin typeface="Calibri"/>
                          <a:ea typeface="Calibri"/>
                          <a:cs typeface="Calibri"/>
                          <a:sym typeface="Calibri"/>
                        </a:rPr>
                        <a:t> to download and play but there is the ability to spend real money by purchasing </a:t>
                      </a:r>
                      <a:r>
                        <a:rPr lang="en-GB" sz="800">
                          <a:solidFill>
                            <a:srgbClr val="FF0000"/>
                          </a:solidFill>
                          <a:latin typeface="Calibri"/>
                          <a:ea typeface="Calibri"/>
                          <a:cs typeface="Calibri"/>
                          <a:sym typeface="Calibri"/>
                        </a:rPr>
                        <a:t>PokeCoins</a:t>
                      </a:r>
                      <a:r>
                        <a:rPr lang="en-GB" sz="800">
                          <a:latin typeface="Calibri"/>
                          <a:ea typeface="Calibri"/>
                          <a:cs typeface="Calibri"/>
                          <a:sym typeface="Calibri"/>
                        </a:rPr>
                        <a:t> which allow you to get </a:t>
                      </a:r>
                      <a:r>
                        <a:rPr lang="en-GB" sz="800">
                          <a:solidFill>
                            <a:srgbClr val="FF0000"/>
                          </a:solidFill>
                          <a:latin typeface="Calibri"/>
                          <a:ea typeface="Calibri"/>
                          <a:cs typeface="Calibri"/>
                          <a:sym typeface="Calibri"/>
                        </a:rPr>
                        <a:t>extra items and enhancement</a:t>
                      </a:r>
                      <a:endParaRPr sz="800">
                        <a:solidFill>
                          <a:srgbClr val="FF0000"/>
                        </a:solidFill>
                        <a:latin typeface="Calibri"/>
                        <a:ea typeface="Calibri"/>
                        <a:cs typeface="Calibri"/>
                        <a:sym typeface="Calibri"/>
                      </a:endParaRPr>
                    </a:p>
                    <a:p>
                      <a:pPr marL="0" lvl="0" indent="0" algn="l" rtl="0">
                        <a:spcBef>
                          <a:spcPts val="0"/>
                        </a:spcBef>
                        <a:spcAft>
                          <a:spcPts val="0"/>
                        </a:spcAft>
                        <a:buNone/>
                      </a:pPr>
                      <a:endParaRPr sz="800">
                        <a:latin typeface="Calibri"/>
                        <a:ea typeface="Calibri"/>
                        <a:cs typeface="Calibri"/>
                        <a:sym typeface="Calibri"/>
                      </a:endParaRPr>
                    </a:p>
                  </a:txBody>
                  <a:tcPr marL="68575" marR="68575" marT="0" marB="0">
                    <a:solidFill>
                      <a:srgbClr val="E7E6E6"/>
                    </a:solidFill>
                  </a:tcPr>
                </a:tc>
                <a:tc gridSpan="2">
                  <a:txBody>
                    <a:bodyPr/>
                    <a:lstStyle/>
                    <a:p>
                      <a:pPr marL="0" lvl="0" indent="0" algn="l" rtl="0">
                        <a:spcBef>
                          <a:spcPts val="0"/>
                        </a:spcBef>
                        <a:spcAft>
                          <a:spcPts val="0"/>
                        </a:spcAft>
                        <a:buNone/>
                      </a:pPr>
                      <a:r>
                        <a:rPr lang="en-GB" sz="800">
                          <a:latin typeface="Calibri"/>
                          <a:ea typeface="Calibri"/>
                          <a:cs typeface="Calibri"/>
                          <a:sym typeface="Calibri"/>
                        </a:rPr>
                        <a:t>The Target Audience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It was aimed at </a:t>
                      </a:r>
                      <a:r>
                        <a:rPr lang="en-GB" sz="800">
                          <a:solidFill>
                            <a:srgbClr val="FF0000"/>
                          </a:solidFill>
                          <a:latin typeface="Calibri"/>
                          <a:ea typeface="Calibri"/>
                          <a:cs typeface="Calibri"/>
                          <a:sym typeface="Calibri"/>
                        </a:rPr>
                        <a:t>young boys </a:t>
                      </a:r>
                      <a:r>
                        <a:rPr lang="en-GB" sz="800">
                          <a:latin typeface="Calibri"/>
                          <a:ea typeface="Calibri"/>
                          <a:cs typeface="Calibri"/>
                          <a:sym typeface="Calibri"/>
                        </a:rPr>
                        <a:t>but appealed to a much wider audience. In the first month the </a:t>
                      </a:r>
                      <a:r>
                        <a:rPr lang="en-GB" sz="800">
                          <a:solidFill>
                            <a:srgbClr val="FF0000"/>
                          </a:solidFill>
                          <a:latin typeface="Calibri"/>
                          <a:ea typeface="Calibri"/>
                          <a:cs typeface="Calibri"/>
                          <a:sym typeface="Calibri"/>
                        </a:rPr>
                        <a:t>average player </a:t>
                      </a:r>
                      <a:r>
                        <a:rPr lang="en-GB" sz="800">
                          <a:latin typeface="Calibri"/>
                          <a:ea typeface="Calibri"/>
                          <a:cs typeface="Calibri"/>
                          <a:sym typeface="Calibri"/>
                        </a:rPr>
                        <a:t>was a highly educated, well paid 25 white women. </a:t>
                      </a:r>
                      <a:r>
                        <a:rPr lang="en-GB" sz="800">
                          <a:solidFill>
                            <a:srgbClr val="FF0000"/>
                          </a:solidFill>
                          <a:latin typeface="Calibri"/>
                          <a:ea typeface="Calibri"/>
                          <a:cs typeface="Calibri"/>
                          <a:sym typeface="Calibri"/>
                        </a:rPr>
                        <a:t>Now the average player </a:t>
                      </a:r>
                      <a:r>
                        <a:rPr lang="en-GB" sz="800">
                          <a:latin typeface="Calibri"/>
                          <a:ea typeface="Calibri"/>
                          <a:cs typeface="Calibri"/>
                          <a:sym typeface="Calibri"/>
                        </a:rPr>
                        <a:t>(according to </a:t>
                      </a:r>
                      <a:r>
                        <a:rPr lang="en-GB" sz="800">
                          <a:solidFill>
                            <a:srgbClr val="FF0000"/>
                          </a:solidFill>
                          <a:latin typeface="Calibri"/>
                          <a:ea typeface="Calibri"/>
                          <a:cs typeface="Calibri"/>
                          <a:sym typeface="Calibri"/>
                        </a:rPr>
                        <a:t>YouGov</a:t>
                      </a:r>
                      <a:r>
                        <a:rPr lang="en-GB" sz="800">
                          <a:latin typeface="Calibri"/>
                          <a:ea typeface="Calibri"/>
                          <a:cs typeface="Calibri"/>
                          <a:sym typeface="Calibri"/>
                        </a:rPr>
                        <a:t>) is aged 18 - 34, male, likes Kinder, Smirnoff and fast food especially Domino’s Pizza and is ‘more likely to be unmotivated’. This </a:t>
                      </a:r>
                      <a:r>
                        <a:rPr lang="en-GB" sz="800">
                          <a:solidFill>
                            <a:srgbClr val="FF0000"/>
                          </a:solidFill>
                          <a:latin typeface="Calibri"/>
                          <a:ea typeface="Calibri"/>
                          <a:cs typeface="Calibri"/>
                          <a:sym typeface="Calibri"/>
                        </a:rPr>
                        <a:t>information </a:t>
                      </a:r>
                      <a:r>
                        <a:rPr lang="en-GB" sz="800">
                          <a:latin typeface="Calibri"/>
                          <a:ea typeface="Calibri"/>
                          <a:cs typeface="Calibri"/>
                          <a:sym typeface="Calibri"/>
                        </a:rPr>
                        <a:t>was used to help market the film e.g. MacDonald’s, movie theatres and pubs were a Pokestops.</a:t>
                      </a:r>
                      <a:endParaRPr sz="800">
                        <a:latin typeface="Calibri"/>
                        <a:ea typeface="Calibri"/>
                        <a:cs typeface="Calibri"/>
                        <a:sym typeface="Calibri"/>
                      </a:endParaRPr>
                    </a:p>
                  </a:txBody>
                  <a:tcPr marL="68575" marR="68575" marT="0" marB="0">
                    <a:solidFill>
                      <a:srgbClr val="DEEBF6"/>
                    </a:solidFill>
                  </a:tcPr>
                </a:tc>
                <a:tc hMerge="1">
                  <a:txBody>
                    <a:bodyPr/>
                    <a:lstStyle/>
                    <a:p>
                      <a:endParaRPr lang="en-US"/>
                    </a:p>
                  </a:txBody>
                  <a:tcPr/>
                </a:tc>
                <a:tc>
                  <a:txBody>
                    <a:bodyPr/>
                    <a:lstStyle/>
                    <a:p>
                      <a:pPr marL="0" lvl="0" indent="0" algn="l" rtl="0">
                        <a:spcBef>
                          <a:spcPts val="0"/>
                        </a:spcBef>
                        <a:spcAft>
                          <a:spcPts val="0"/>
                        </a:spcAft>
                        <a:buNone/>
                      </a:pPr>
                      <a:r>
                        <a:rPr lang="en-GB" sz="800">
                          <a:latin typeface="Calibri"/>
                          <a:ea typeface="Calibri"/>
                          <a:cs typeface="Calibri"/>
                          <a:sym typeface="Calibri"/>
                        </a:rPr>
                        <a:t>The Funding Model</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Funding</a:t>
                      </a:r>
                      <a:r>
                        <a:rPr lang="en-GB" sz="800">
                          <a:latin typeface="Calibri"/>
                          <a:ea typeface="Calibri"/>
                          <a:cs typeface="Calibri"/>
                          <a:sym typeface="Calibri"/>
                        </a:rPr>
                        <a:t> was provided by Nintendo, Google and App distributor for Apple and Android - each would benefit if the game was successful.</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The game generated a lot of revenue via </a:t>
                      </a:r>
                      <a:r>
                        <a:rPr lang="en-GB" sz="800">
                          <a:solidFill>
                            <a:srgbClr val="FF0000"/>
                          </a:solidFill>
                          <a:latin typeface="Calibri"/>
                          <a:ea typeface="Calibri"/>
                          <a:cs typeface="Calibri"/>
                          <a:sym typeface="Calibri"/>
                        </a:rPr>
                        <a:t>in-app purchases </a:t>
                      </a:r>
                      <a:r>
                        <a:rPr lang="en-GB" sz="800">
                          <a:latin typeface="Calibri"/>
                          <a:ea typeface="Calibri"/>
                          <a:cs typeface="Calibri"/>
                          <a:sym typeface="Calibri"/>
                        </a:rPr>
                        <a:t>(pokecoins), </a:t>
                      </a:r>
                      <a:r>
                        <a:rPr lang="en-GB" sz="800">
                          <a:solidFill>
                            <a:srgbClr val="FF0000"/>
                          </a:solidFill>
                          <a:latin typeface="Calibri"/>
                          <a:ea typeface="Calibri"/>
                          <a:cs typeface="Calibri"/>
                          <a:sym typeface="Calibri"/>
                        </a:rPr>
                        <a:t>in-game events </a:t>
                      </a:r>
                      <a:r>
                        <a:rPr lang="en-GB" sz="800">
                          <a:latin typeface="Calibri"/>
                          <a:ea typeface="Calibri"/>
                          <a:cs typeface="Calibri"/>
                          <a:sym typeface="Calibri"/>
                        </a:rPr>
                        <a:t>like Halloween where ghost Pokémon and candy (to upgrade and evolve) were more available and distances were shorter. </a:t>
                      </a:r>
                      <a:r>
                        <a:rPr lang="en-GB" sz="800">
                          <a:solidFill>
                            <a:srgbClr val="FF0000"/>
                          </a:solidFill>
                          <a:latin typeface="Calibri"/>
                          <a:ea typeface="Calibri"/>
                          <a:cs typeface="Calibri"/>
                          <a:sym typeface="Calibri"/>
                        </a:rPr>
                        <a:t>Sponsored Location </a:t>
                      </a:r>
                      <a:r>
                        <a:rPr lang="en-GB" sz="800">
                          <a:latin typeface="Calibri"/>
                          <a:ea typeface="Calibri"/>
                          <a:cs typeface="Calibri"/>
                          <a:sym typeface="Calibri"/>
                        </a:rPr>
                        <a:t>(Pokestops) - companies pay to show up as prominent locations in the game. This </a:t>
                      </a:r>
                      <a:r>
                        <a:rPr lang="en-GB" sz="800">
                          <a:solidFill>
                            <a:srgbClr val="FF0000"/>
                          </a:solidFill>
                          <a:latin typeface="Calibri"/>
                          <a:ea typeface="Calibri"/>
                          <a:cs typeface="Calibri"/>
                          <a:sym typeface="Calibri"/>
                        </a:rPr>
                        <a:t>helped</a:t>
                      </a:r>
                      <a:r>
                        <a:rPr lang="en-GB" sz="800">
                          <a:latin typeface="Calibri"/>
                          <a:ea typeface="Calibri"/>
                          <a:cs typeface="Calibri"/>
                          <a:sym typeface="Calibri"/>
                        </a:rPr>
                        <a:t> businesses to increase/ attract customers </a:t>
                      </a:r>
                      <a:endParaRPr sz="800">
                        <a:latin typeface="Calibri"/>
                        <a:ea typeface="Calibri"/>
                        <a:cs typeface="Calibri"/>
                        <a:sym typeface="Calibri"/>
                      </a:endParaRPr>
                    </a:p>
                  </a:txBody>
                  <a:tcPr marL="68575" marR="68575" marT="0" marB="0">
                    <a:solidFill>
                      <a:srgbClr val="FBE5D5"/>
                    </a:solidFill>
                  </a:tcPr>
                </a:tc>
                <a:extLst>
                  <a:ext uri="{0D108BD9-81ED-4DB2-BD59-A6C34878D82A}">
                    <a16:rowId xmlns:a16="http://schemas.microsoft.com/office/drawing/2014/main" val="10000"/>
                  </a:ext>
                </a:extLst>
              </a:tr>
              <a:tr h="1359375">
                <a:tc vMerge="1">
                  <a:txBody>
                    <a:bodyPr/>
                    <a:lstStyle/>
                    <a:p>
                      <a:endParaRPr lang="en-US"/>
                    </a:p>
                  </a:txBody>
                  <a:tcPr/>
                </a:tc>
                <a:tc gridSpan="2">
                  <a:txBody>
                    <a:bodyPr/>
                    <a:lstStyle/>
                    <a:p>
                      <a:pPr marL="0" lvl="0" indent="0" algn="l" rtl="0">
                        <a:spcBef>
                          <a:spcPts val="0"/>
                        </a:spcBef>
                        <a:spcAft>
                          <a:spcPts val="0"/>
                        </a:spcAft>
                        <a:buNone/>
                      </a:pPr>
                      <a:r>
                        <a:rPr lang="en-GB" sz="800">
                          <a:latin typeface="Calibri"/>
                          <a:ea typeface="Calibri"/>
                          <a:cs typeface="Calibri"/>
                          <a:sym typeface="Calibri"/>
                        </a:rPr>
                        <a:t>The Impact of technologies and convergence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For an industry to survive they </a:t>
                      </a:r>
                      <a:r>
                        <a:rPr lang="en-GB" sz="800">
                          <a:solidFill>
                            <a:srgbClr val="FF0000"/>
                          </a:solidFill>
                          <a:latin typeface="Calibri"/>
                          <a:ea typeface="Calibri"/>
                          <a:cs typeface="Calibri"/>
                          <a:sym typeface="Calibri"/>
                        </a:rPr>
                        <a:t>need to constantly evolve </a:t>
                      </a:r>
                      <a:r>
                        <a:rPr lang="en-GB" sz="800">
                          <a:latin typeface="Calibri"/>
                          <a:ea typeface="Calibri"/>
                          <a:cs typeface="Calibri"/>
                          <a:sym typeface="Calibri"/>
                        </a:rPr>
                        <a:t>especially video games</a:t>
                      </a:r>
                      <a:r>
                        <a:rPr lang="en-GB" sz="800">
                          <a:solidFill>
                            <a:srgbClr val="FF0000"/>
                          </a:solidFill>
                          <a:latin typeface="Calibri"/>
                          <a:ea typeface="Calibri"/>
                          <a:cs typeface="Calibri"/>
                          <a:sym typeface="Calibri"/>
                        </a:rPr>
                        <a:t>. Virtual reality and augmented reality </a:t>
                      </a:r>
                      <a:r>
                        <a:rPr lang="en-GB" sz="800">
                          <a:latin typeface="Calibri"/>
                          <a:ea typeface="Calibri"/>
                          <a:cs typeface="Calibri"/>
                          <a:sym typeface="Calibri"/>
                        </a:rPr>
                        <a:t>are the ‘next big thing’ and the game uses both. More and more people are gaming (</a:t>
                      </a:r>
                      <a:r>
                        <a:rPr lang="en-GB" sz="800">
                          <a:solidFill>
                            <a:srgbClr val="FF0000"/>
                          </a:solidFill>
                          <a:latin typeface="Calibri"/>
                          <a:ea typeface="Calibri"/>
                          <a:cs typeface="Calibri"/>
                          <a:sym typeface="Calibri"/>
                        </a:rPr>
                        <a:t>casual gamers</a:t>
                      </a:r>
                      <a:r>
                        <a:rPr lang="en-GB" sz="800">
                          <a:latin typeface="Calibri"/>
                          <a:ea typeface="Calibri"/>
                          <a:cs typeface="Calibri"/>
                          <a:sym typeface="Calibri"/>
                        </a:rPr>
                        <a:t>) because of mobile devices, Pokémon takes advantage of this and the way phones have many technologies in them (</a:t>
                      </a:r>
                      <a:r>
                        <a:rPr lang="en-GB" sz="800">
                          <a:solidFill>
                            <a:srgbClr val="FF0000"/>
                          </a:solidFill>
                          <a:latin typeface="Calibri"/>
                          <a:ea typeface="Calibri"/>
                          <a:cs typeface="Calibri"/>
                          <a:sym typeface="Calibri"/>
                        </a:rPr>
                        <a:t>convergence</a:t>
                      </a:r>
                      <a:r>
                        <a:rPr lang="en-GB" sz="800">
                          <a:latin typeface="Calibri"/>
                          <a:ea typeface="Calibri"/>
                          <a:cs typeface="Calibri"/>
                          <a:sym typeface="Calibri"/>
                        </a:rPr>
                        <a:t>). The mobile gaming market took in an estimated </a:t>
                      </a:r>
                      <a:r>
                        <a:rPr lang="en-GB" sz="800">
                          <a:solidFill>
                            <a:srgbClr val="FF0000"/>
                          </a:solidFill>
                          <a:latin typeface="Calibri"/>
                          <a:ea typeface="Calibri"/>
                          <a:cs typeface="Calibri"/>
                          <a:sym typeface="Calibri"/>
                        </a:rPr>
                        <a:t>$38 billion in 2016 </a:t>
                      </a:r>
                      <a:r>
                        <a:rPr lang="en-GB" sz="800">
                          <a:latin typeface="Calibri"/>
                          <a:ea typeface="Calibri"/>
                          <a:cs typeface="Calibri"/>
                          <a:sym typeface="Calibri"/>
                        </a:rPr>
                        <a:t>- Pokémon Go was part of this (and is still popular now with regular updates).</a:t>
                      </a:r>
                      <a:endParaRPr sz="800">
                        <a:latin typeface="Calibri"/>
                        <a:ea typeface="Calibri"/>
                        <a:cs typeface="Calibri"/>
                        <a:sym typeface="Calibri"/>
                      </a:endParaRPr>
                    </a:p>
                  </a:txBody>
                  <a:tcPr marL="68575" marR="68575" marT="0" marB="0">
                    <a:solidFill>
                      <a:srgbClr val="FFF2CC"/>
                    </a:solidFill>
                  </a:tcPr>
                </a:tc>
                <a:tc hMerge="1">
                  <a:txBody>
                    <a:bodyPr/>
                    <a:lstStyle/>
                    <a:p>
                      <a:endParaRPr lang="en-US"/>
                    </a:p>
                  </a:txBody>
                  <a:tcPr/>
                </a:tc>
                <a:tc>
                  <a:txBody>
                    <a:bodyPr/>
                    <a:lstStyle/>
                    <a:p>
                      <a:pPr marL="0" lvl="0" indent="0" algn="l" rtl="0">
                        <a:spcBef>
                          <a:spcPts val="0"/>
                        </a:spcBef>
                        <a:spcAft>
                          <a:spcPts val="0"/>
                        </a:spcAft>
                        <a:buNone/>
                      </a:pPr>
                      <a:r>
                        <a:rPr lang="en-GB" sz="800">
                          <a:latin typeface="Calibri"/>
                          <a:ea typeface="Calibri"/>
                          <a:cs typeface="Calibri"/>
                          <a:sym typeface="Calibri"/>
                        </a:rPr>
                        <a:t>Regulation</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Video games are rated by </a:t>
                      </a:r>
                      <a:r>
                        <a:rPr lang="en-GB" sz="800">
                          <a:solidFill>
                            <a:srgbClr val="FF0000"/>
                          </a:solidFill>
                          <a:latin typeface="Calibri"/>
                          <a:ea typeface="Calibri"/>
                          <a:cs typeface="Calibri"/>
                          <a:sym typeface="Calibri"/>
                        </a:rPr>
                        <a:t>PEGI </a:t>
                      </a:r>
                      <a:r>
                        <a:rPr lang="en-GB" sz="800">
                          <a:latin typeface="Calibri"/>
                          <a:ea typeface="Calibri"/>
                          <a:cs typeface="Calibri"/>
                          <a:sym typeface="Calibri"/>
                        </a:rPr>
                        <a:t>and based on an age rating system with key areas of focus (e.g. violence,  drug use, online). The </a:t>
                      </a:r>
                      <a:r>
                        <a:rPr lang="en-GB" sz="800">
                          <a:solidFill>
                            <a:srgbClr val="FF0000"/>
                          </a:solidFill>
                          <a:latin typeface="Calibri"/>
                          <a:ea typeface="Calibri"/>
                          <a:cs typeface="Calibri"/>
                          <a:sym typeface="Calibri"/>
                        </a:rPr>
                        <a:t>Video Standards Council </a:t>
                      </a:r>
                      <a:r>
                        <a:rPr lang="en-GB" sz="800">
                          <a:latin typeface="Calibri"/>
                          <a:ea typeface="Calibri"/>
                          <a:cs typeface="Calibri"/>
                          <a:sym typeface="Calibri"/>
                        </a:rPr>
                        <a:t>uses PEGI to rate all games in the UK. In the UK Pokémon Go was awarded </a:t>
                      </a:r>
                      <a:r>
                        <a:rPr lang="en-GB" sz="800">
                          <a:solidFill>
                            <a:srgbClr val="FF0000"/>
                          </a:solidFill>
                          <a:latin typeface="Calibri"/>
                          <a:ea typeface="Calibri"/>
                          <a:cs typeface="Calibri"/>
                          <a:sym typeface="Calibri"/>
                        </a:rPr>
                        <a:t>PEGI 3+ </a:t>
                      </a:r>
                      <a:r>
                        <a:rPr lang="en-GB" sz="800">
                          <a:latin typeface="Calibri"/>
                          <a:ea typeface="Calibri"/>
                          <a:cs typeface="Calibri"/>
                          <a:sym typeface="Calibri"/>
                        </a:rPr>
                        <a:t>but the Apple store states it is suitable for those 9 and over (mild fantasy violence) and the group </a:t>
                      </a:r>
                      <a:r>
                        <a:rPr lang="en-GB" sz="800">
                          <a:solidFill>
                            <a:srgbClr val="FF0000"/>
                          </a:solidFill>
                          <a:latin typeface="Calibri"/>
                          <a:ea typeface="Calibri"/>
                          <a:cs typeface="Calibri"/>
                          <a:sym typeface="Calibri"/>
                        </a:rPr>
                        <a:t>Commonsense Media </a:t>
                      </a:r>
                      <a:r>
                        <a:rPr lang="en-GB" sz="800">
                          <a:latin typeface="Calibri"/>
                          <a:ea typeface="Calibri"/>
                          <a:cs typeface="Calibri"/>
                          <a:sym typeface="Calibri"/>
                        </a:rPr>
                        <a:t>recommends 13+ due to </a:t>
                      </a:r>
                      <a:r>
                        <a:rPr lang="en-GB" sz="800">
                          <a:solidFill>
                            <a:srgbClr val="FF0000"/>
                          </a:solidFill>
                          <a:latin typeface="Calibri"/>
                          <a:ea typeface="Calibri"/>
                          <a:cs typeface="Calibri"/>
                          <a:sym typeface="Calibri"/>
                        </a:rPr>
                        <a:t>privacy and personal safety concerns</a:t>
                      </a:r>
                      <a:endParaRPr sz="800">
                        <a:latin typeface="Calibri"/>
                        <a:ea typeface="Calibri"/>
                        <a:cs typeface="Calibri"/>
                        <a:sym typeface="Calibri"/>
                      </a:endParaRPr>
                    </a:p>
                  </a:txBody>
                  <a:tcPr marL="68575" marR="68575" marT="0" marB="0">
                    <a:solidFill>
                      <a:srgbClr val="FFF2CC"/>
                    </a:solidFill>
                  </a:tcPr>
                </a:tc>
                <a:extLst>
                  <a:ext uri="{0D108BD9-81ED-4DB2-BD59-A6C34878D82A}">
                    <a16:rowId xmlns:a16="http://schemas.microsoft.com/office/drawing/2014/main" val="10001"/>
                  </a:ext>
                </a:extLst>
              </a:tr>
              <a:tr h="1141225">
                <a:tc>
                  <a:txBody>
                    <a:bodyPr/>
                    <a:lstStyle/>
                    <a:p>
                      <a:pPr marL="0" lvl="0" indent="0" algn="l" rtl="0">
                        <a:spcBef>
                          <a:spcPts val="0"/>
                        </a:spcBef>
                        <a:spcAft>
                          <a:spcPts val="0"/>
                        </a:spcAft>
                        <a:buNone/>
                      </a:pPr>
                      <a:r>
                        <a:rPr lang="en-GB" sz="800">
                          <a:latin typeface="Calibri"/>
                          <a:ea typeface="Calibri"/>
                          <a:cs typeface="Calibri"/>
                          <a:sym typeface="Calibri"/>
                        </a:rPr>
                        <a:t>Cultural Context</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Part of a very popular global franchise. Many different parts e.g. films, TV, merchandise, theme parks. Given the success of the franchise it was safe to assume it would be successful.</a:t>
                      </a:r>
                      <a:endParaRPr sz="800">
                        <a:latin typeface="Calibri"/>
                        <a:ea typeface="Calibri"/>
                        <a:cs typeface="Calibri"/>
                        <a:sym typeface="Calibri"/>
                      </a:endParaRPr>
                    </a:p>
                  </a:txBody>
                  <a:tcPr marL="68575" marR="68575" marT="0" marB="0">
                    <a:solidFill>
                      <a:srgbClr val="E7E6E6"/>
                    </a:solidFill>
                  </a:tcPr>
                </a:tc>
                <a:tc gridSpan="3">
                  <a:txBody>
                    <a:bodyPr/>
                    <a:lstStyle/>
                    <a:p>
                      <a:pPr marL="0" lvl="0" indent="0" algn="ctr" rtl="0">
                        <a:spcBef>
                          <a:spcPts val="0"/>
                        </a:spcBef>
                        <a:spcAft>
                          <a:spcPts val="0"/>
                        </a:spcAft>
                        <a:buNone/>
                      </a:pPr>
                      <a:r>
                        <a:rPr lang="en-GB" sz="800">
                          <a:latin typeface="Calibri"/>
                          <a:ea typeface="Calibri"/>
                          <a:cs typeface="Calibri"/>
                          <a:sym typeface="Calibri"/>
                        </a:rPr>
                        <a:t>Issues around Audiences</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Core fan base </a:t>
                      </a:r>
                      <a:r>
                        <a:rPr lang="en-GB" sz="800">
                          <a:latin typeface="Calibri"/>
                          <a:ea typeface="Calibri"/>
                          <a:cs typeface="Calibri"/>
                          <a:sym typeface="Calibri"/>
                        </a:rPr>
                        <a:t>is those who grew up with the franchise but it has more fans because of its innovative nature.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Within the first few days of release there were issues.  Every time the game was released in a new place there were issues with </a:t>
                      </a:r>
                      <a:r>
                        <a:rPr lang="en-GB" sz="800">
                          <a:solidFill>
                            <a:srgbClr val="FF0000"/>
                          </a:solidFill>
                          <a:latin typeface="Calibri"/>
                          <a:ea typeface="Calibri"/>
                          <a:cs typeface="Calibri"/>
                          <a:sym typeface="Calibri"/>
                        </a:rPr>
                        <a:t>downloading </a:t>
                      </a:r>
                      <a:r>
                        <a:rPr lang="en-GB" sz="800">
                          <a:latin typeface="Calibri"/>
                          <a:ea typeface="Calibri"/>
                          <a:cs typeface="Calibri"/>
                          <a:sym typeface="Calibri"/>
                        </a:rPr>
                        <a:t>it (due to demand), </a:t>
                      </a:r>
                      <a:r>
                        <a:rPr lang="en-GB" sz="800">
                          <a:solidFill>
                            <a:srgbClr val="FF0000"/>
                          </a:solidFill>
                          <a:latin typeface="Calibri"/>
                          <a:ea typeface="Calibri"/>
                          <a:cs typeface="Calibri"/>
                          <a:sym typeface="Calibri"/>
                        </a:rPr>
                        <a:t>safety concerns </a:t>
                      </a:r>
                      <a:r>
                        <a:rPr lang="en-GB" sz="800">
                          <a:latin typeface="Calibri"/>
                          <a:ea typeface="Calibri"/>
                          <a:cs typeface="Calibri"/>
                          <a:sym typeface="Calibri"/>
                        </a:rPr>
                        <a:t>included players getting injured while play due to being distracted, or playing and driving, trespassing and players being targeted by criminals due to people being unaware of their surroundings. There was also concern about the risks associated with </a:t>
                      </a:r>
                      <a:r>
                        <a:rPr lang="en-GB" sz="800">
                          <a:solidFill>
                            <a:srgbClr val="FF0000"/>
                          </a:solidFill>
                          <a:latin typeface="Calibri"/>
                          <a:ea typeface="Calibri"/>
                          <a:cs typeface="Calibri"/>
                          <a:sym typeface="Calibri"/>
                        </a:rPr>
                        <a:t>online social media </a:t>
                      </a:r>
                      <a:r>
                        <a:rPr lang="en-GB" sz="800">
                          <a:latin typeface="Calibri"/>
                          <a:ea typeface="Calibri"/>
                          <a:cs typeface="Calibri"/>
                          <a:sym typeface="Calibri"/>
                        </a:rPr>
                        <a:t>- not knowing who you are chatting to, keeping personal information safe and concerns around arranging to meet strangers offline.  Pokémon character could also be placed in dangerous places as the game just used GPS and did not consider where the location were - it just made them a certain distance from players.</a:t>
                      </a:r>
                      <a:endParaRPr sz="800">
                        <a:latin typeface="Calibri"/>
                        <a:ea typeface="Calibri"/>
                        <a:cs typeface="Calibri"/>
                        <a:sym typeface="Calibri"/>
                      </a:endParaRPr>
                    </a:p>
                  </a:txBody>
                  <a:tcPr marL="68575" marR="68575" marT="0" marB="0">
                    <a:solidFill>
                      <a:srgbClr val="E2EF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141225">
                <a:tc gridSpan="2">
                  <a:txBody>
                    <a:bodyPr/>
                    <a:lstStyle/>
                    <a:p>
                      <a:pPr marL="0" lvl="0" indent="0" algn="l" rtl="0">
                        <a:spcBef>
                          <a:spcPts val="0"/>
                        </a:spcBef>
                        <a:spcAft>
                          <a:spcPts val="0"/>
                        </a:spcAft>
                        <a:buNone/>
                      </a:pPr>
                      <a:r>
                        <a:rPr lang="en-GB" sz="800">
                          <a:latin typeface="Calibri"/>
                          <a:ea typeface="Calibri"/>
                          <a:cs typeface="Calibri"/>
                          <a:sym typeface="Calibri"/>
                        </a:rPr>
                        <a:t>Use and Gratifications Theory</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Entertainment/Diversion </a:t>
                      </a:r>
                      <a:r>
                        <a:rPr lang="en-GB" sz="800">
                          <a:latin typeface="Calibri"/>
                          <a:ea typeface="Calibri"/>
                          <a:cs typeface="Calibri"/>
                          <a:sym typeface="Calibri"/>
                        </a:rPr>
                        <a:t>- can play the game for fun, easy to play, can play anywhere, can easily progress and feel good about this</a:t>
                      </a:r>
                      <a:endParaRPr sz="800">
                        <a:latin typeface="Calibri"/>
                        <a:ea typeface="Calibri"/>
                        <a:cs typeface="Calibri"/>
                        <a:sym typeface="Calibri"/>
                      </a:endParaRPr>
                    </a:p>
                    <a:p>
                      <a:pPr marL="0" lvl="0" indent="0" algn="l" rtl="0">
                        <a:spcBef>
                          <a:spcPts val="0"/>
                        </a:spcBef>
                        <a:spcAft>
                          <a:spcPts val="0"/>
                        </a:spcAft>
                        <a:buNone/>
                      </a:pPr>
                      <a:r>
                        <a:rPr lang="en-GB" sz="800">
                          <a:solidFill>
                            <a:srgbClr val="FF0000"/>
                          </a:solidFill>
                          <a:latin typeface="Calibri"/>
                          <a:ea typeface="Calibri"/>
                          <a:cs typeface="Calibri"/>
                          <a:sym typeface="Calibri"/>
                        </a:rPr>
                        <a:t>Social Interaction </a:t>
                      </a:r>
                      <a:r>
                        <a:rPr lang="en-GB" sz="800">
                          <a:latin typeface="Calibri"/>
                          <a:ea typeface="Calibri"/>
                          <a:cs typeface="Calibri"/>
                          <a:sym typeface="Calibri"/>
                        </a:rPr>
                        <a:t>- can interact with other players online esp via Twitter and Facebook, they challenge each other to battle, meet in ‘gyms’ to train, meet up at events etc.</a:t>
                      </a:r>
                      <a:endParaRPr sz="800">
                        <a:latin typeface="Calibri"/>
                        <a:ea typeface="Calibri"/>
                        <a:cs typeface="Calibri"/>
                        <a:sym typeface="Calibri"/>
                      </a:endParaRPr>
                    </a:p>
                  </a:txBody>
                  <a:tcPr marL="68575" marR="68575" marT="0" marB="0">
                    <a:solidFill>
                      <a:srgbClr val="D5DCE4"/>
                    </a:solidFill>
                  </a:tcPr>
                </a:tc>
                <a:tc hMerge="1">
                  <a:txBody>
                    <a:bodyPr/>
                    <a:lstStyle/>
                    <a:p>
                      <a:endParaRPr lang="en-US"/>
                    </a:p>
                  </a:txBody>
                  <a:tcPr/>
                </a:tc>
                <a:tc gridSpan="2">
                  <a:txBody>
                    <a:bodyPr/>
                    <a:lstStyle/>
                    <a:p>
                      <a:pPr marL="0" lvl="0" indent="0" algn="l" rtl="0">
                        <a:spcBef>
                          <a:spcPts val="0"/>
                        </a:spcBef>
                        <a:spcAft>
                          <a:spcPts val="0"/>
                        </a:spcAft>
                        <a:buNone/>
                      </a:pPr>
                      <a:r>
                        <a:rPr lang="en-GB" sz="800">
                          <a:latin typeface="Calibri"/>
                          <a:ea typeface="Calibri"/>
                          <a:cs typeface="Calibri"/>
                          <a:sym typeface="Calibri"/>
                        </a:rPr>
                        <a:t>The Pokemon </a:t>
                      </a:r>
                      <a:r>
                        <a:rPr lang="en-GB" sz="800">
                          <a:solidFill>
                            <a:srgbClr val="FF0000"/>
                          </a:solidFill>
                          <a:latin typeface="Calibri"/>
                          <a:ea typeface="Calibri"/>
                          <a:cs typeface="Calibri"/>
                          <a:sym typeface="Calibri"/>
                        </a:rPr>
                        <a:t>Franchise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Started in </a:t>
                      </a:r>
                      <a:r>
                        <a:rPr lang="en-GB" sz="800">
                          <a:solidFill>
                            <a:srgbClr val="FF0000"/>
                          </a:solidFill>
                          <a:latin typeface="Calibri"/>
                          <a:ea typeface="Calibri"/>
                          <a:cs typeface="Calibri"/>
                          <a:sym typeface="Calibri"/>
                        </a:rPr>
                        <a:t>1995</a:t>
                      </a:r>
                      <a:r>
                        <a:rPr lang="en-GB" sz="800">
                          <a:latin typeface="Calibri"/>
                          <a:ea typeface="Calibri"/>
                          <a:cs typeface="Calibri"/>
                          <a:sym typeface="Calibri"/>
                        </a:rPr>
                        <a:t> and the trademark is owned by Nintendo. It began as a pair of video games for the </a:t>
                      </a:r>
                      <a:r>
                        <a:rPr lang="en-GB" sz="800">
                          <a:solidFill>
                            <a:srgbClr val="FF0000"/>
                          </a:solidFill>
                          <a:latin typeface="Calibri"/>
                          <a:ea typeface="Calibri"/>
                          <a:cs typeface="Calibri"/>
                          <a:sym typeface="Calibri"/>
                        </a:rPr>
                        <a:t>Gameboy</a:t>
                      </a:r>
                      <a:r>
                        <a:rPr lang="en-GB" sz="800">
                          <a:latin typeface="Calibri"/>
                          <a:ea typeface="Calibri"/>
                          <a:cs typeface="Calibri"/>
                          <a:sym typeface="Calibri"/>
                        </a:rPr>
                        <a:t> but now includes more video games, an animated TV series, a trading card game, 17 films, comics, books and toys. </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It is the </a:t>
                      </a:r>
                      <a:r>
                        <a:rPr lang="en-GB" sz="800">
                          <a:solidFill>
                            <a:srgbClr val="FF0000"/>
                          </a:solidFill>
                          <a:latin typeface="Calibri"/>
                          <a:ea typeface="Calibri"/>
                          <a:cs typeface="Calibri"/>
                          <a:sym typeface="Calibri"/>
                        </a:rPr>
                        <a:t>second best-selling video game </a:t>
                      </a:r>
                      <a:r>
                        <a:rPr lang="en-GB" sz="800">
                          <a:latin typeface="Calibri"/>
                          <a:ea typeface="Calibri"/>
                          <a:cs typeface="Calibri"/>
                          <a:sym typeface="Calibri"/>
                        </a:rPr>
                        <a:t>franchise behind Mario and is one of the highest grossing media franchises of all time.</a:t>
                      </a:r>
                      <a:endParaRPr sz="800">
                        <a:latin typeface="Calibri"/>
                        <a:ea typeface="Calibri"/>
                        <a:cs typeface="Calibri"/>
                        <a:sym typeface="Calibri"/>
                      </a:endParaRPr>
                    </a:p>
                    <a:p>
                      <a:pPr marL="0" lvl="0" indent="0" algn="l" rtl="0">
                        <a:spcBef>
                          <a:spcPts val="0"/>
                        </a:spcBef>
                        <a:spcAft>
                          <a:spcPts val="0"/>
                        </a:spcAft>
                        <a:buNone/>
                      </a:pPr>
                      <a:r>
                        <a:rPr lang="en-GB" sz="800">
                          <a:latin typeface="Calibri"/>
                          <a:ea typeface="Calibri"/>
                          <a:cs typeface="Calibri"/>
                          <a:sym typeface="Calibri"/>
                        </a:rPr>
                        <a:t>It has a huge fan base because of its long history and the way in which it has adapted to include </a:t>
                      </a:r>
                      <a:r>
                        <a:rPr lang="en-GB" sz="800">
                          <a:solidFill>
                            <a:srgbClr val="FF0000"/>
                          </a:solidFill>
                          <a:latin typeface="Calibri"/>
                          <a:ea typeface="Calibri"/>
                          <a:cs typeface="Calibri"/>
                          <a:sym typeface="Calibri"/>
                        </a:rPr>
                        <a:t>new technology </a:t>
                      </a:r>
                      <a:r>
                        <a:rPr lang="en-GB" sz="800">
                          <a:latin typeface="Calibri"/>
                          <a:ea typeface="Calibri"/>
                          <a:cs typeface="Calibri"/>
                          <a:sym typeface="Calibri"/>
                        </a:rPr>
                        <a:t>and a changing fan base</a:t>
                      </a:r>
                      <a:endParaRPr sz="800">
                        <a:latin typeface="Calibri"/>
                        <a:ea typeface="Calibri"/>
                        <a:cs typeface="Calibri"/>
                        <a:sym typeface="Calibri"/>
                      </a:endParaRPr>
                    </a:p>
                  </a:txBody>
                  <a:tcPr marL="68575" marR="68575" marT="0" marB="0">
                    <a:solidFill>
                      <a:srgbClr val="CAC4EA"/>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99" name="Google Shape;799;p104"/>
          <p:cNvSpPr txBox="1"/>
          <p:nvPr/>
        </p:nvSpPr>
        <p:spPr>
          <a:xfrm rot="-5400000">
            <a:off x="-2280600" y="2405850"/>
            <a:ext cx="5075400" cy="399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lt1"/>
                </a:solidFill>
              </a:rPr>
              <a:t>KNOWLEDGE ORGANISER: POKEMON GO</a:t>
            </a:r>
            <a:endParaRPr sz="1800" b="1">
              <a:solidFill>
                <a:schemeClr val="lt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05"/>
          <p:cNvSpPr txBox="1">
            <a:spLocks noGrp="1"/>
          </p:cNvSpPr>
          <p:nvPr>
            <p:ph type="title"/>
          </p:nvPr>
        </p:nvSpPr>
        <p:spPr>
          <a:xfrm>
            <a:off x="162725" y="445025"/>
            <a:ext cx="8669700" cy="572700"/>
          </a:xfrm>
          <a:prstGeom prst="rect">
            <a:avLst/>
          </a:prstGeom>
          <a:solidFill>
            <a:srgbClr val="FFFF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sz="2400" b="1" u="sng">
                <a:solidFill>
                  <a:schemeClr val="hlink"/>
                </a:solidFill>
                <a:hlinkClick r:id="rId3"/>
              </a:rPr>
              <a:t>LINK</a:t>
            </a:r>
            <a:r>
              <a:rPr lang="en-GB" sz="2400" b="1">
                <a:solidFill>
                  <a:schemeClr val="hlink"/>
                </a:solidFill>
                <a:uFill>
                  <a:noFill/>
                </a:uFill>
                <a:hlinkClick r:id="rId3"/>
              </a:rPr>
              <a:t> </a:t>
            </a:r>
            <a:r>
              <a:rPr lang="en-GB" sz="2400">
                <a:solidFill>
                  <a:srgbClr val="FF0000"/>
                </a:solidFill>
              </a:rPr>
              <a:t>TO </a:t>
            </a:r>
            <a:r>
              <a:rPr lang="en-GB" sz="2400" u="sng">
                <a:solidFill>
                  <a:srgbClr val="FF0000"/>
                </a:solidFill>
              </a:rPr>
              <a:t>ALL</a:t>
            </a:r>
            <a:r>
              <a:rPr lang="en-GB" sz="2400">
                <a:solidFill>
                  <a:srgbClr val="FF0000"/>
                </a:solidFill>
              </a:rPr>
              <a:t> THE INFORMATION ON </a:t>
            </a:r>
            <a:r>
              <a:rPr lang="en-GB" sz="2400" b="1">
                <a:solidFill>
                  <a:srgbClr val="FF0000"/>
                </a:solidFill>
              </a:rPr>
              <a:t>Pokemon Go</a:t>
            </a:r>
            <a:endParaRPr sz="2400" b="1">
              <a:solidFill>
                <a:srgbClr val="FF0000"/>
              </a:solidFill>
            </a:endParaRPr>
          </a:p>
        </p:txBody>
      </p:sp>
      <p:sp>
        <p:nvSpPr>
          <p:cNvPr id="805" name="Google Shape;805;p105"/>
          <p:cNvSpPr txBox="1">
            <a:spLocks noGrp="1"/>
          </p:cNvSpPr>
          <p:nvPr>
            <p:ph type="body" idx="1"/>
          </p:nvPr>
        </p:nvSpPr>
        <p:spPr>
          <a:xfrm>
            <a:off x="311700" y="1152475"/>
            <a:ext cx="21705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u="sng">
                <a:solidFill>
                  <a:schemeClr val="hlink"/>
                </a:solidFill>
                <a:hlinkClick r:id="rId4"/>
              </a:rPr>
              <a:t>CLICK HERE TO SEE THE EDUQAS FACT SHEET ON </a:t>
            </a:r>
            <a:r>
              <a:rPr lang="en-GB" u="sng">
                <a:solidFill>
                  <a:schemeClr val="hlink"/>
                </a:solidFill>
                <a:hlinkClick r:id="rId4"/>
              </a:rPr>
              <a:t>Pokemon Go</a:t>
            </a:r>
            <a:endParaRPr/>
          </a:p>
          <a:p>
            <a:pPr marL="0" lvl="0" indent="0" algn="l" rtl="0">
              <a:spcBef>
                <a:spcPts val="1600"/>
              </a:spcBef>
              <a:spcAft>
                <a:spcPts val="1600"/>
              </a:spcAft>
              <a:buNone/>
            </a:pPr>
            <a:endParaRPr/>
          </a:p>
        </p:txBody>
      </p:sp>
      <p:pic>
        <p:nvPicPr>
          <p:cNvPr id="806" name="Google Shape;806;p105"/>
          <p:cNvPicPr preferRelativeResize="0"/>
          <p:nvPr/>
        </p:nvPicPr>
        <p:blipFill>
          <a:blip r:embed="rId5">
            <a:alphaModFix/>
          </a:blip>
          <a:stretch>
            <a:fillRect/>
          </a:stretch>
        </p:blipFill>
        <p:spPr>
          <a:xfrm>
            <a:off x="2621325" y="1483122"/>
            <a:ext cx="1993726" cy="2771049"/>
          </a:xfrm>
          <a:prstGeom prst="rect">
            <a:avLst/>
          </a:prstGeom>
          <a:noFill/>
          <a:ln>
            <a:noFill/>
          </a:ln>
        </p:spPr>
      </p:pic>
      <p:pic>
        <p:nvPicPr>
          <p:cNvPr id="807" name="Google Shape;807;p105"/>
          <p:cNvPicPr preferRelativeResize="0"/>
          <p:nvPr/>
        </p:nvPicPr>
        <p:blipFill>
          <a:blip r:embed="rId6">
            <a:alphaModFix/>
          </a:blip>
          <a:stretch>
            <a:fillRect/>
          </a:stretch>
        </p:blipFill>
        <p:spPr>
          <a:xfrm>
            <a:off x="4726503" y="1496700"/>
            <a:ext cx="1868900" cy="27279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8" name="Google Shape;208;p34"/>
          <p:cNvPicPr preferRelativeResize="0"/>
          <p:nvPr/>
        </p:nvPicPr>
        <p:blipFill>
          <a:blip r:embed="rId3">
            <a:alphaModFix/>
          </a:blip>
          <a:stretch>
            <a:fillRect/>
          </a:stretch>
        </p:blipFill>
        <p:spPr>
          <a:xfrm>
            <a:off x="0" y="2271"/>
            <a:ext cx="9143999" cy="5138957"/>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06"/>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rgbClr val="FF0000"/>
                </a:solidFill>
              </a:rPr>
              <a:t>You could also be asked a LARGE question on </a:t>
            </a:r>
            <a:r>
              <a:rPr lang="en-GB" sz="3600" b="1" u="sng">
                <a:solidFill>
                  <a:srgbClr val="FF0000"/>
                </a:solidFill>
              </a:rPr>
              <a:t>Newspaper Websites</a:t>
            </a:r>
            <a:r>
              <a:rPr lang="en-GB" sz="3600" b="1">
                <a:solidFill>
                  <a:srgbClr val="FF0000"/>
                </a:solidFill>
              </a:rPr>
              <a:t> for The Sun and The Guardian</a:t>
            </a:r>
            <a:endParaRPr sz="3600" b="1">
              <a:solidFill>
                <a:srgbClr val="FF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07"/>
          <p:cNvSpPr txBox="1">
            <a:spLocks noGrp="1"/>
          </p:cNvSpPr>
          <p:nvPr>
            <p:ph type="title"/>
          </p:nvPr>
        </p:nvSpPr>
        <p:spPr>
          <a:xfrm>
            <a:off x="311700" y="445025"/>
            <a:ext cx="8520600" cy="572700"/>
          </a:xfrm>
          <a:prstGeom prst="rect">
            <a:avLst/>
          </a:prstGeom>
          <a:solidFill>
            <a:srgbClr val="FF9900"/>
          </a:solidFill>
        </p:spPr>
        <p:txBody>
          <a:bodyPr spcFirstLastPara="1" wrap="square" lIns="91425" tIns="91425" rIns="91425" bIns="91425" anchor="t" anchorCtr="0">
            <a:noAutofit/>
          </a:bodyPr>
          <a:lstStyle/>
          <a:p>
            <a:pPr marL="0" lvl="0" indent="0" algn="ctr" rtl="0">
              <a:spcBef>
                <a:spcPts val="0"/>
              </a:spcBef>
              <a:spcAft>
                <a:spcPts val="0"/>
              </a:spcAft>
              <a:buNone/>
            </a:pPr>
            <a:r>
              <a:rPr lang="en-GB" u="sng">
                <a:solidFill>
                  <a:schemeClr val="hlink"/>
                </a:solidFill>
                <a:hlinkClick r:id="rId3"/>
              </a:rPr>
              <a:t>The Sun Website</a:t>
            </a:r>
            <a:r>
              <a:rPr lang="en-GB">
                <a:solidFill>
                  <a:srgbClr val="FFFFFF"/>
                </a:solidFill>
              </a:rPr>
              <a:t> vs </a:t>
            </a:r>
            <a:r>
              <a:rPr lang="en-GB" u="sng">
                <a:solidFill>
                  <a:schemeClr val="hlink"/>
                </a:solidFill>
                <a:hlinkClick r:id="rId4"/>
              </a:rPr>
              <a:t>The Guardian Website</a:t>
            </a:r>
            <a:endParaRPr>
              <a:solidFill>
                <a:srgbClr val="FFFFFF"/>
              </a:solidFill>
            </a:endParaRPr>
          </a:p>
        </p:txBody>
      </p:sp>
      <p:sp>
        <p:nvSpPr>
          <p:cNvPr id="818" name="Google Shape;818;p10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a:solidFill>
                  <a:schemeClr val="dk1"/>
                </a:solidFill>
                <a:latin typeface="Calibri"/>
                <a:ea typeface="Calibri"/>
                <a:cs typeface="Calibri"/>
                <a:sym typeface="Calibri"/>
              </a:rPr>
              <a:t>Log into the two websites regularly</a:t>
            </a:r>
            <a:r>
              <a:rPr lang="en-GB">
                <a:solidFill>
                  <a:schemeClr val="dk1"/>
                </a:solidFill>
                <a:latin typeface="Calibri"/>
                <a:ea typeface="Calibri"/>
                <a:cs typeface="Calibri"/>
                <a:sym typeface="Calibri"/>
              </a:rPr>
              <a:t> (links are above) - these are the points you will need to consider in an exam response:</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Is there clear branding (House Style)? How is this created? </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How is an audience targeted? Who is the audience?</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What interactive features are there?  What can an audience ‘do’?</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How can users gain further information about the film?</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Are there entertainment/diversion features?</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How is an online community encouraged?</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Can you find examples of convergence?</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Can you find examples of synergy?</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Can you find examples of e-commerce?</a:t>
            </a:r>
            <a:endParaRPr sz="1400">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Can you apply enigma codes?</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How might people access these pages?</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How does it encourage an ‘active audience’?</a:t>
            </a:r>
            <a:endParaRPr sz="1400">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How are demographics REPRESENTED?</a:t>
            </a:r>
            <a:endParaRPr sz="1400">
              <a:solidFill>
                <a:schemeClr val="dk1"/>
              </a:solidFill>
              <a:latin typeface="Calibri"/>
              <a:ea typeface="Calibri"/>
              <a:cs typeface="Calibri"/>
              <a:sym typeface="Calibri"/>
            </a:endParaRPr>
          </a:p>
          <a:p>
            <a:pPr marL="0" lvl="0" indent="0" algn="l" rtl="0">
              <a:spcBef>
                <a:spcPts val="0"/>
              </a:spcBef>
              <a:spcAft>
                <a:spcPts val="1600"/>
              </a:spcAft>
              <a:buNone/>
            </a:pPr>
            <a:endParaRPr sz="1400"/>
          </a:p>
        </p:txBody>
      </p:sp>
      <p:grpSp>
        <p:nvGrpSpPr>
          <p:cNvPr id="819" name="Google Shape;819;p107"/>
          <p:cNvGrpSpPr/>
          <p:nvPr/>
        </p:nvGrpSpPr>
        <p:grpSpPr>
          <a:xfrm>
            <a:off x="5408948" y="2969529"/>
            <a:ext cx="1187463" cy="1599344"/>
            <a:chOff x="6957995" y="0"/>
            <a:chExt cx="5050883" cy="6504041"/>
          </a:xfrm>
        </p:grpSpPr>
        <p:pic>
          <p:nvPicPr>
            <p:cNvPr id="820" name="Google Shape;820;p107" descr="Screen Clipping"/>
            <p:cNvPicPr preferRelativeResize="0"/>
            <p:nvPr/>
          </p:nvPicPr>
          <p:blipFill rotWithShape="1">
            <a:blip r:embed="rId5">
              <a:alphaModFix/>
            </a:blip>
            <a:srcRect/>
            <a:stretch/>
          </p:blipFill>
          <p:spPr>
            <a:xfrm>
              <a:off x="6957995" y="0"/>
              <a:ext cx="5050883" cy="4848848"/>
            </a:xfrm>
            <a:prstGeom prst="rect">
              <a:avLst/>
            </a:prstGeom>
            <a:noFill/>
            <a:ln>
              <a:noFill/>
            </a:ln>
          </p:spPr>
        </p:pic>
        <p:pic>
          <p:nvPicPr>
            <p:cNvPr id="821" name="Google Shape;821;p107" descr="Screen Clipping"/>
            <p:cNvPicPr preferRelativeResize="0"/>
            <p:nvPr/>
          </p:nvPicPr>
          <p:blipFill rotWithShape="1">
            <a:blip r:embed="rId6">
              <a:alphaModFix/>
            </a:blip>
            <a:srcRect b="59466"/>
            <a:stretch/>
          </p:blipFill>
          <p:spPr>
            <a:xfrm>
              <a:off x="6957995" y="4848850"/>
              <a:ext cx="5046062" cy="1655191"/>
            </a:xfrm>
            <a:prstGeom prst="rect">
              <a:avLst/>
            </a:prstGeom>
            <a:noFill/>
            <a:ln>
              <a:noFill/>
            </a:ln>
          </p:spPr>
        </p:pic>
      </p:grpSp>
      <p:pic>
        <p:nvPicPr>
          <p:cNvPr id="822" name="Google Shape;822;p107"/>
          <p:cNvPicPr preferRelativeResize="0"/>
          <p:nvPr/>
        </p:nvPicPr>
        <p:blipFill>
          <a:blip r:embed="rId7">
            <a:alphaModFix/>
          </a:blip>
          <a:stretch>
            <a:fillRect/>
          </a:stretch>
        </p:blipFill>
        <p:spPr>
          <a:xfrm>
            <a:off x="5814150" y="1718927"/>
            <a:ext cx="2938026" cy="11043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8"/>
          <p:cNvSpPr txBox="1">
            <a:spLocks noGrp="1"/>
          </p:cNvSpPr>
          <p:nvPr>
            <p:ph type="title"/>
          </p:nvPr>
        </p:nvSpPr>
        <p:spPr>
          <a:xfrm>
            <a:off x="311700" y="1324825"/>
            <a:ext cx="8520600" cy="20646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u="sng">
                <a:solidFill>
                  <a:schemeClr val="hlink"/>
                </a:solidFill>
                <a:hlinkClick r:id="rId3"/>
              </a:rPr>
              <a:t>007 James Bond Website</a:t>
            </a:r>
            <a:endParaRPr sz="3600" b="1">
              <a:solidFill>
                <a:srgbClr val="FF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09"/>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a:t>GLOSSARY A-Z</a:t>
            </a:r>
            <a:endParaRPr/>
          </a:p>
        </p:txBody>
      </p:sp>
      <p:pic>
        <p:nvPicPr>
          <p:cNvPr id="833" name="Google Shape;833;p109"/>
          <p:cNvPicPr preferRelativeResize="0"/>
          <p:nvPr/>
        </p:nvPicPr>
        <p:blipFill rotWithShape="1">
          <a:blip r:embed="rId3">
            <a:alphaModFix/>
          </a:blip>
          <a:srcRect b="17985"/>
          <a:stretch/>
        </p:blipFill>
        <p:spPr>
          <a:xfrm>
            <a:off x="152400" y="1170125"/>
            <a:ext cx="3629374" cy="3838426"/>
          </a:xfrm>
          <a:prstGeom prst="rect">
            <a:avLst/>
          </a:prstGeom>
          <a:noFill/>
          <a:ln>
            <a:noFill/>
          </a:ln>
        </p:spPr>
      </p:pic>
      <p:pic>
        <p:nvPicPr>
          <p:cNvPr id="834" name="Google Shape;834;p109"/>
          <p:cNvPicPr preferRelativeResize="0"/>
          <p:nvPr/>
        </p:nvPicPr>
        <p:blipFill>
          <a:blip r:embed="rId4">
            <a:alphaModFix/>
          </a:blip>
          <a:stretch>
            <a:fillRect/>
          </a:stretch>
        </p:blipFill>
        <p:spPr>
          <a:xfrm>
            <a:off x="4051288" y="1119624"/>
            <a:ext cx="3083325" cy="810488"/>
          </a:xfrm>
          <a:prstGeom prst="rect">
            <a:avLst/>
          </a:prstGeom>
          <a:noFill/>
          <a:ln>
            <a:noFill/>
          </a:ln>
        </p:spPr>
      </p:pic>
      <p:pic>
        <p:nvPicPr>
          <p:cNvPr id="835" name="Google Shape;835;p109"/>
          <p:cNvPicPr preferRelativeResize="0"/>
          <p:nvPr/>
        </p:nvPicPr>
        <p:blipFill>
          <a:blip r:embed="rId5">
            <a:alphaModFix/>
          </a:blip>
          <a:stretch>
            <a:fillRect/>
          </a:stretch>
        </p:blipFill>
        <p:spPr>
          <a:xfrm>
            <a:off x="4012475" y="2032000"/>
            <a:ext cx="3122146" cy="311149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10"/>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a:t>GLOSSARY A-Z</a:t>
            </a:r>
            <a:endParaRPr/>
          </a:p>
        </p:txBody>
      </p:sp>
      <p:pic>
        <p:nvPicPr>
          <p:cNvPr id="841" name="Google Shape;841;p110"/>
          <p:cNvPicPr preferRelativeResize="0"/>
          <p:nvPr/>
        </p:nvPicPr>
        <p:blipFill>
          <a:blip r:embed="rId3">
            <a:alphaModFix/>
          </a:blip>
          <a:stretch>
            <a:fillRect/>
          </a:stretch>
        </p:blipFill>
        <p:spPr>
          <a:xfrm>
            <a:off x="203750" y="1160725"/>
            <a:ext cx="2937926" cy="1322825"/>
          </a:xfrm>
          <a:prstGeom prst="rect">
            <a:avLst/>
          </a:prstGeom>
          <a:noFill/>
          <a:ln>
            <a:noFill/>
          </a:ln>
        </p:spPr>
      </p:pic>
      <p:pic>
        <p:nvPicPr>
          <p:cNvPr id="842" name="Google Shape;842;p110"/>
          <p:cNvPicPr preferRelativeResize="0"/>
          <p:nvPr/>
        </p:nvPicPr>
        <p:blipFill>
          <a:blip r:embed="rId4">
            <a:alphaModFix/>
          </a:blip>
          <a:stretch>
            <a:fillRect/>
          </a:stretch>
        </p:blipFill>
        <p:spPr>
          <a:xfrm>
            <a:off x="101050" y="2427100"/>
            <a:ext cx="3040624" cy="2575275"/>
          </a:xfrm>
          <a:prstGeom prst="rect">
            <a:avLst/>
          </a:prstGeom>
          <a:noFill/>
          <a:ln>
            <a:noFill/>
          </a:ln>
        </p:spPr>
      </p:pic>
      <p:pic>
        <p:nvPicPr>
          <p:cNvPr id="843" name="Google Shape;843;p110"/>
          <p:cNvPicPr preferRelativeResize="0"/>
          <p:nvPr/>
        </p:nvPicPr>
        <p:blipFill>
          <a:blip r:embed="rId5">
            <a:alphaModFix/>
          </a:blip>
          <a:stretch>
            <a:fillRect/>
          </a:stretch>
        </p:blipFill>
        <p:spPr>
          <a:xfrm>
            <a:off x="3369125" y="1126150"/>
            <a:ext cx="2862876" cy="1564308"/>
          </a:xfrm>
          <a:prstGeom prst="rect">
            <a:avLst/>
          </a:prstGeom>
          <a:noFill/>
          <a:ln>
            <a:noFill/>
          </a:ln>
        </p:spPr>
      </p:pic>
      <p:pic>
        <p:nvPicPr>
          <p:cNvPr id="844" name="Google Shape;844;p110"/>
          <p:cNvPicPr preferRelativeResize="0"/>
          <p:nvPr/>
        </p:nvPicPr>
        <p:blipFill>
          <a:blip r:embed="rId6">
            <a:alphaModFix/>
          </a:blip>
          <a:stretch>
            <a:fillRect/>
          </a:stretch>
        </p:blipFill>
        <p:spPr>
          <a:xfrm>
            <a:off x="3294075" y="2585944"/>
            <a:ext cx="2937925" cy="241643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11"/>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a:t>GLOSSARY A-Z</a:t>
            </a:r>
            <a:endParaRPr/>
          </a:p>
        </p:txBody>
      </p:sp>
      <p:pic>
        <p:nvPicPr>
          <p:cNvPr id="850" name="Google Shape;850;p111"/>
          <p:cNvPicPr preferRelativeResize="0"/>
          <p:nvPr/>
        </p:nvPicPr>
        <p:blipFill>
          <a:blip r:embed="rId3">
            <a:alphaModFix/>
          </a:blip>
          <a:stretch>
            <a:fillRect/>
          </a:stretch>
        </p:blipFill>
        <p:spPr>
          <a:xfrm>
            <a:off x="152400" y="1075500"/>
            <a:ext cx="4520551" cy="2076875"/>
          </a:xfrm>
          <a:prstGeom prst="rect">
            <a:avLst/>
          </a:prstGeom>
          <a:noFill/>
          <a:ln>
            <a:noFill/>
          </a:ln>
        </p:spPr>
      </p:pic>
      <p:pic>
        <p:nvPicPr>
          <p:cNvPr id="851" name="Google Shape;851;p111"/>
          <p:cNvPicPr preferRelativeResize="0"/>
          <p:nvPr/>
        </p:nvPicPr>
        <p:blipFill rotWithShape="1">
          <a:blip r:embed="rId4">
            <a:alphaModFix/>
          </a:blip>
          <a:srcRect b="36507"/>
          <a:stretch/>
        </p:blipFill>
        <p:spPr>
          <a:xfrm>
            <a:off x="181250" y="2985500"/>
            <a:ext cx="4520550" cy="2076875"/>
          </a:xfrm>
          <a:prstGeom prst="rect">
            <a:avLst/>
          </a:prstGeom>
          <a:noFill/>
          <a:ln>
            <a:noFill/>
          </a:ln>
        </p:spPr>
      </p:pic>
      <p:pic>
        <p:nvPicPr>
          <p:cNvPr id="852" name="Google Shape;852;p111"/>
          <p:cNvPicPr preferRelativeResize="0"/>
          <p:nvPr/>
        </p:nvPicPr>
        <p:blipFill rotWithShape="1">
          <a:blip r:embed="rId4">
            <a:alphaModFix/>
          </a:blip>
          <a:srcRect t="62938"/>
          <a:stretch/>
        </p:blipFill>
        <p:spPr>
          <a:xfrm>
            <a:off x="4694900" y="1170127"/>
            <a:ext cx="4137401" cy="1264326"/>
          </a:xfrm>
          <a:prstGeom prst="rect">
            <a:avLst/>
          </a:prstGeom>
          <a:noFill/>
          <a:ln>
            <a:noFill/>
          </a:ln>
        </p:spPr>
      </p:pic>
      <p:pic>
        <p:nvPicPr>
          <p:cNvPr id="853" name="Google Shape;853;p111"/>
          <p:cNvPicPr preferRelativeResize="0"/>
          <p:nvPr/>
        </p:nvPicPr>
        <p:blipFill>
          <a:blip r:embed="rId5">
            <a:alphaModFix/>
          </a:blip>
          <a:stretch>
            <a:fillRect/>
          </a:stretch>
        </p:blipFill>
        <p:spPr>
          <a:xfrm>
            <a:off x="4694900" y="2586853"/>
            <a:ext cx="3881922" cy="240424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12"/>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a:t>GLOSSARY A-Z</a:t>
            </a:r>
            <a:endParaRPr/>
          </a:p>
        </p:txBody>
      </p:sp>
      <p:pic>
        <p:nvPicPr>
          <p:cNvPr id="859" name="Google Shape;859;p112"/>
          <p:cNvPicPr preferRelativeResize="0"/>
          <p:nvPr/>
        </p:nvPicPr>
        <p:blipFill>
          <a:blip r:embed="rId3">
            <a:alphaModFix/>
          </a:blip>
          <a:stretch>
            <a:fillRect/>
          </a:stretch>
        </p:blipFill>
        <p:spPr>
          <a:xfrm>
            <a:off x="152400" y="1170125"/>
            <a:ext cx="4708050" cy="2939725"/>
          </a:xfrm>
          <a:prstGeom prst="rect">
            <a:avLst/>
          </a:prstGeom>
          <a:noFill/>
          <a:ln>
            <a:noFill/>
          </a:ln>
        </p:spPr>
      </p:pic>
      <p:pic>
        <p:nvPicPr>
          <p:cNvPr id="860" name="Google Shape;860;p112"/>
          <p:cNvPicPr preferRelativeResize="0"/>
          <p:nvPr/>
        </p:nvPicPr>
        <p:blipFill>
          <a:blip r:embed="rId4">
            <a:alphaModFix/>
          </a:blip>
          <a:stretch>
            <a:fillRect/>
          </a:stretch>
        </p:blipFill>
        <p:spPr>
          <a:xfrm>
            <a:off x="5012850" y="1170125"/>
            <a:ext cx="3978750" cy="2917326"/>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13"/>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a:t>GLOSSARY A-Z</a:t>
            </a:r>
            <a:endParaRPr/>
          </a:p>
        </p:txBody>
      </p:sp>
      <p:pic>
        <p:nvPicPr>
          <p:cNvPr id="866" name="Google Shape;866;p113"/>
          <p:cNvPicPr preferRelativeResize="0"/>
          <p:nvPr/>
        </p:nvPicPr>
        <p:blipFill>
          <a:blip r:embed="rId3">
            <a:alphaModFix/>
          </a:blip>
          <a:stretch>
            <a:fillRect/>
          </a:stretch>
        </p:blipFill>
        <p:spPr>
          <a:xfrm>
            <a:off x="152400" y="1170125"/>
            <a:ext cx="4269283" cy="3820974"/>
          </a:xfrm>
          <a:prstGeom prst="rect">
            <a:avLst/>
          </a:prstGeom>
          <a:noFill/>
          <a:ln>
            <a:noFill/>
          </a:ln>
        </p:spPr>
      </p:pic>
      <p:pic>
        <p:nvPicPr>
          <p:cNvPr id="867" name="Google Shape;867;p113"/>
          <p:cNvPicPr preferRelativeResize="0"/>
          <p:nvPr/>
        </p:nvPicPr>
        <p:blipFill>
          <a:blip r:embed="rId4">
            <a:alphaModFix/>
          </a:blip>
          <a:stretch>
            <a:fillRect/>
          </a:stretch>
        </p:blipFill>
        <p:spPr>
          <a:xfrm>
            <a:off x="4574083" y="1170125"/>
            <a:ext cx="4417517" cy="2577470"/>
          </a:xfrm>
          <a:prstGeom prst="rect">
            <a:avLst/>
          </a:prstGeom>
          <a:noFill/>
          <a:ln>
            <a:noFill/>
          </a:ln>
        </p:spPr>
      </p:pic>
      <p:pic>
        <p:nvPicPr>
          <p:cNvPr id="868" name="Google Shape;868;p113"/>
          <p:cNvPicPr preferRelativeResize="0"/>
          <p:nvPr/>
        </p:nvPicPr>
        <p:blipFill>
          <a:blip r:embed="rId5">
            <a:alphaModFix/>
          </a:blip>
          <a:stretch>
            <a:fillRect/>
          </a:stretch>
        </p:blipFill>
        <p:spPr>
          <a:xfrm>
            <a:off x="4383938" y="3900000"/>
            <a:ext cx="4797801" cy="8133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14"/>
          <p:cNvSpPr txBox="1">
            <a:spLocks noGrp="1"/>
          </p:cNvSpPr>
          <p:nvPr>
            <p:ph type="title"/>
          </p:nvPr>
        </p:nvSpPr>
        <p:spPr>
          <a:xfrm>
            <a:off x="311700" y="445025"/>
            <a:ext cx="8520600" cy="572700"/>
          </a:xfrm>
          <a:prstGeom prst="rect">
            <a:avLst/>
          </a:prstGeom>
          <a:solidFill>
            <a:srgbClr val="FFFF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a:t>GLOSSARY A-Z</a:t>
            </a:r>
            <a:endParaRPr/>
          </a:p>
        </p:txBody>
      </p:sp>
      <p:pic>
        <p:nvPicPr>
          <p:cNvPr id="874" name="Google Shape;874;p114"/>
          <p:cNvPicPr preferRelativeResize="0"/>
          <p:nvPr/>
        </p:nvPicPr>
        <p:blipFill>
          <a:blip r:embed="rId3">
            <a:alphaModFix/>
          </a:blip>
          <a:stretch>
            <a:fillRect/>
          </a:stretch>
        </p:blipFill>
        <p:spPr>
          <a:xfrm>
            <a:off x="152400" y="1170125"/>
            <a:ext cx="5905500" cy="331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5" name="Google Shape;215;p35"/>
          <p:cNvPicPr preferRelativeResize="0"/>
          <p:nvPr/>
        </p:nvPicPr>
        <p:blipFill>
          <a:blip r:embed="rId3">
            <a:alphaModFix/>
          </a:blip>
          <a:stretch>
            <a:fillRect/>
          </a:stretch>
        </p:blipFill>
        <p:spPr>
          <a:xfrm>
            <a:off x="11671" y="0"/>
            <a:ext cx="9120656" cy="5143499"/>
          </a:xfrm>
          <a:prstGeom prst="rect">
            <a:avLst/>
          </a:prstGeom>
          <a:noFill/>
          <a:ln>
            <a:noFill/>
          </a:ln>
        </p:spPr>
      </p:pic>
      <p:pic>
        <p:nvPicPr>
          <p:cNvPr id="216" name="Google Shape;216;p35"/>
          <p:cNvPicPr preferRelativeResize="0"/>
          <p:nvPr/>
        </p:nvPicPr>
        <p:blipFill>
          <a:blip r:embed="rId4">
            <a:alphaModFix/>
          </a:blip>
          <a:stretch>
            <a:fillRect/>
          </a:stretch>
        </p:blipFill>
        <p:spPr>
          <a:xfrm>
            <a:off x="3653250" y="1841802"/>
            <a:ext cx="633425" cy="806748"/>
          </a:xfrm>
          <a:prstGeom prst="rect">
            <a:avLst/>
          </a:prstGeom>
          <a:noFill/>
          <a:ln>
            <a:noFill/>
          </a:ln>
        </p:spPr>
      </p:pic>
      <p:pic>
        <p:nvPicPr>
          <p:cNvPr id="217" name="Google Shape;217;p35"/>
          <p:cNvPicPr preferRelativeResize="0"/>
          <p:nvPr/>
        </p:nvPicPr>
        <p:blipFill>
          <a:blip r:embed="rId5">
            <a:alphaModFix/>
          </a:blip>
          <a:stretch>
            <a:fillRect/>
          </a:stretch>
        </p:blipFill>
        <p:spPr>
          <a:xfrm>
            <a:off x="3322825" y="2079450"/>
            <a:ext cx="878649" cy="4923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14602</Words>
  <Application>Microsoft Office PowerPoint</Application>
  <PresentationFormat>On-screen Show (16:9)</PresentationFormat>
  <Paragraphs>845</Paragraphs>
  <Slides>88</Slides>
  <Notes>88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88</vt:i4>
      </vt:variant>
    </vt:vector>
  </HeadingPairs>
  <TitlesOfParts>
    <vt:vector size="100" baseType="lpstr">
      <vt:lpstr>Arial</vt:lpstr>
      <vt:lpstr>Advent Pro</vt:lpstr>
      <vt:lpstr>Rockwell</vt:lpstr>
      <vt:lpstr>Calibri</vt:lpstr>
      <vt:lpstr>Advent Pro SemiBold</vt:lpstr>
      <vt:lpstr>Times New Roman</vt:lpstr>
      <vt:lpstr>Quicksand</vt:lpstr>
      <vt:lpstr>Arial Black</vt:lpstr>
      <vt:lpstr>Raleway</vt:lpstr>
      <vt:lpstr>Trebuchet MS</vt:lpstr>
      <vt:lpstr>Simple Light</vt:lpstr>
      <vt:lpstr>Office Theme</vt:lpstr>
      <vt:lpstr>PowerPoint Presentation</vt:lpstr>
      <vt:lpstr>PowerPoint Presentation</vt:lpstr>
      <vt:lpstr>PowerPoint Presentation</vt:lpstr>
      <vt:lpstr>EXAM: PAPER OVERVIEW</vt:lpstr>
      <vt:lpstr>Component 1 (Exam 1): Exploring the Media, Written examination: 90 minutes - 40% of qualification </vt:lpstr>
      <vt:lpstr>EXAM: PAPER 1</vt:lpstr>
      <vt:lpstr>PowerPoint Presentation</vt:lpstr>
      <vt:lpstr>PowerPoint Presentation</vt:lpstr>
      <vt:lpstr>PowerPoint Presentation</vt:lpstr>
      <vt:lpstr>EVERYTHING I NEED TO KNOW The following slides are all of the BASICS you need to know to analyse media texts in your exam. You need to be able to RESPOND to these ideas using media language and theory.</vt:lpstr>
      <vt:lpstr>IMPORTANT! You should use CONTEXT in all of your exam responses. So, what is context?</vt:lpstr>
      <vt:lpstr>Key Terminology and ideas you MUST know...</vt:lpstr>
      <vt:lpstr>Key Terminology and ideas you MUST know...</vt:lpstr>
      <vt:lpstr>Key Terminology and ideas you MUST know...</vt:lpstr>
      <vt:lpstr>KEY MEDIA LANGUAGE: AUDIENCES</vt:lpstr>
      <vt:lpstr>AUDIENCE DEMOGRAPHICS - ABC1 and C2DE:</vt:lpstr>
      <vt:lpstr>AUDIENCE PSYCHOGRAPHICS (LIFESTYLE GROUPINGS)</vt:lpstr>
      <vt:lpstr>YOU MUST KNOW: WHO REGULATES WHAT</vt:lpstr>
      <vt:lpstr>THE EXAMS</vt:lpstr>
      <vt:lpstr>SECTION A: Component 1</vt:lpstr>
      <vt:lpstr>SECTION B: Component 1</vt:lpstr>
      <vt:lpstr>PowerPoint Presentation</vt:lpstr>
      <vt:lpstr>PowerPoint Presentation</vt:lpstr>
      <vt:lpstr>PRIDE</vt:lpstr>
      <vt:lpstr>SET PRODUCT 1: PRIDE MAGAZINE</vt:lpstr>
      <vt:lpstr>PowerPoint Presentation</vt:lpstr>
      <vt:lpstr>LINK TO ALL THE INFORMATION ON PRIDE</vt:lpstr>
      <vt:lpstr>HOME LEARNING - POSSIBLE EXAM QUESTIONS FOR PRIDE MAGAZINE.   YOUR TURN: Write an exam response to this exam question using the slide above as a guide...</vt:lpstr>
      <vt:lpstr>EXAM RESPONSE: PRIDE</vt:lpstr>
      <vt:lpstr>This is a colour coded response to the following question: How does the magazine Pride uses images and layout to convey messages? It is worth 5 MARKS</vt:lpstr>
      <vt:lpstr>EXAM RESPONSE: PRIDE</vt:lpstr>
      <vt:lpstr>GQ</vt:lpstr>
      <vt:lpstr>PowerPoint Presentation</vt:lpstr>
      <vt:lpstr>PowerPoint Presentation</vt:lpstr>
      <vt:lpstr>LINK TO ALL THE INFORMATION ON GQ</vt:lpstr>
      <vt:lpstr>HOME LEARNING - POSSIBLE EXAM QUESTIONS FOR PRIDE MAGAZINE.   YOUR TURN: Write an exam response to this exam question using the slide above as a guide...</vt:lpstr>
      <vt:lpstr>Quality Street </vt:lpstr>
      <vt:lpstr>PowerPoint Presentation</vt:lpstr>
      <vt:lpstr>PowerPoint Presentation</vt:lpstr>
      <vt:lpstr>LINK TO ALL THE INFORMATION ON Quality Street</vt:lpstr>
      <vt:lpstr>READ THE EXAM RESPONSE! LOOK AT HOW THEY COMPARE TO THE UNSEEN TEXT...</vt:lpstr>
      <vt:lpstr>EXAM RESPONSES</vt:lpstr>
      <vt:lpstr>This Girl Can</vt:lpstr>
      <vt:lpstr>PowerPoint Presentation</vt:lpstr>
      <vt:lpstr>TOP LEVEL THEORY: Reception Theory!</vt:lpstr>
      <vt:lpstr>LINK TO ALL THE INFORMATION ON This Girl Can</vt:lpstr>
      <vt:lpstr>The Man With The Golden Gun</vt:lpstr>
      <vt:lpstr>PowerPoint Presentation</vt:lpstr>
      <vt:lpstr>Exam style response</vt:lpstr>
      <vt:lpstr>LINK TO ALL THE INFORMATION ON TMWTGG</vt:lpstr>
      <vt:lpstr>SPECTRE</vt:lpstr>
      <vt:lpstr>PowerPoint Presentation</vt:lpstr>
      <vt:lpstr>SPECTRE: INSTITUTIONS/INDUSTRY</vt:lpstr>
      <vt:lpstr>PowerPoint Presentation</vt:lpstr>
      <vt:lpstr>LINK TO ALL THE INFORMATION ON SPECTRE</vt:lpstr>
      <vt:lpstr>THE SUN </vt:lpstr>
      <vt:lpstr>SET PRODUCT 1: THE SUN (front page)</vt:lpstr>
      <vt:lpstr>WHAT (denotation): The masthead colours are white and red.  EXPLAIN (connotation): These connote the colours of the English national flag EVIDENCE (theory, audience, context): This shows it is patriotic to England, linking to its white, male C2DE audience and conservative views. Red also signifies strength and reflects the newspaper’s power in society.</vt:lpstr>
      <vt:lpstr>PowerPoint Presentation</vt:lpstr>
      <vt:lpstr>LINK TO ALL THE INFORMATION ON The Sun</vt:lpstr>
      <vt:lpstr>THE GUARDIAN</vt:lpstr>
      <vt:lpstr>Things to consider</vt:lpstr>
      <vt:lpstr>Things to consider</vt:lpstr>
      <vt:lpstr>PowerPoint Presentation</vt:lpstr>
      <vt:lpstr>LINK TO ALL THE INFORMATION ON The Guardian</vt:lpstr>
      <vt:lpstr>PowerPoint Presentation</vt:lpstr>
      <vt:lpstr>SECTION B: Component 1</vt:lpstr>
      <vt:lpstr>THE ARCHERS</vt:lpstr>
      <vt:lpstr>Listen here for essential Archers storyline!</vt:lpstr>
      <vt:lpstr>Answering The Archers Exam Questions</vt:lpstr>
      <vt:lpstr>ANSWERS</vt:lpstr>
      <vt:lpstr>ANSWERS</vt:lpstr>
      <vt:lpstr>PowerPoint Presentation</vt:lpstr>
      <vt:lpstr>LINK TO ALL THE INFORMATION ON The Archers</vt:lpstr>
      <vt:lpstr>POKEMON GO</vt:lpstr>
      <vt:lpstr>Component 1:  Exploring the Media</vt:lpstr>
      <vt:lpstr>PowerPoint Presentation</vt:lpstr>
      <vt:lpstr>PowerPoint Presentation</vt:lpstr>
      <vt:lpstr>LINK TO ALL THE INFORMATION ON Pokemon Go</vt:lpstr>
      <vt:lpstr>You could also be asked a LARGE question on Newspaper Websites for The Sun and The Guardian</vt:lpstr>
      <vt:lpstr>The Sun Website vs The Guardian Website</vt:lpstr>
      <vt:lpstr>007 James Bond Website</vt:lpstr>
      <vt:lpstr>GLOSSARY A-Z</vt:lpstr>
      <vt:lpstr>GLOSSARY A-Z</vt:lpstr>
      <vt:lpstr>GLOSSARY A-Z</vt:lpstr>
      <vt:lpstr>GLOSSARY A-Z</vt:lpstr>
      <vt:lpstr>GLOSSARY A-Z</vt:lpstr>
      <vt:lpstr>GLOSSARY A-Z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Patrick Fuller</cp:lastModifiedBy>
  <cp:revision>1</cp:revision>
  <dcterms:modified xsi:type="dcterms:W3CDTF">2020-03-17T07:18:21Z</dcterms:modified>
</cp:coreProperties>
</file>